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82" r:id="rId2"/>
    <p:sldId id="256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4" r:id="rId21"/>
    <p:sldId id="275" r:id="rId22"/>
    <p:sldId id="276" r:id="rId23"/>
    <p:sldId id="283" r:id="rId24"/>
    <p:sldId id="277" r:id="rId25"/>
    <p:sldId id="284" r:id="rId26"/>
    <p:sldId id="278" r:id="rId27"/>
    <p:sldId id="279" r:id="rId28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1" autoAdjust="0"/>
    <p:restoredTop sz="94605" autoAdjust="0"/>
  </p:normalViewPr>
  <p:slideViewPr>
    <p:cSldViewPr>
      <p:cViewPr>
        <p:scale>
          <a:sx n="50" d="100"/>
          <a:sy n="50" d="100"/>
        </p:scale>
        <p:origin x="-79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12DD95-13F6-4EB4-9383-3E543CF8C986}" type="datetimeFigureOut">
              <a:rPr lang="en-US"/>
              <a:pPr>
                <a:defRPr/>
              </a:pPr>
              <a:t>11/26/2018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3904579-CFE8-4EDD-AD1B-F2DE9DAB7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6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5A93BA6-618C-4104-86E1-3E166B289A8E}" type="datetimeFigureOut">
              <a:rPr lang="en-US"/>
              <a:pPr>
                <a:defRPr/>
              </a:pPr>
              <a:t>11/26/2018</a:t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69BF327-DBDE-47C0-BC3D-C5DDA54A7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4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m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2"/>
          <a:stretch>
            <a:fillRect/>
          </a:stretch>
        </p:blipFill>
        <p:spPr bwMode="ltGray">
          <a:xfrm>
            <a:off x="6292850" y="-1588"/>
            <a:ext cx="28575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158875"/>
            <a:ext cx="6248400" cy="1431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57175" y="6248400"/>
            <a:ext cx="16224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08200" y="6248400"/>
            <a:ext cx="299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4864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C0A36-68B6-4866-A2CC-7A9CB069B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B1835-EECA-4A53-B79A-5C899252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320675"/>
            <a:ext cx="18859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0675"/>
            <a:ext cx="55054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136A4-3C6E-4722-A3B2-21E62D931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62B1C-083C-4041-ADFB-221EF52C8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CF71-C075-4297-A6C5-D063D1D71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981200"/>
            <a:ext cx="7543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543AF-FE8D-47F5-9DC8-63AF36AB1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0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58F6-C6BD-4C8F-9252-C4E183304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D347D-5F12-47E4-B1BE-56204B724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F869-B74E-4F2A-AB65-F42722D02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87BCC-5767-4D55-84DC-061F14C4F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DB8EF-D1CF-48C8-B97E-99FADA1FF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D09A4-DDB5-421F-A904-0C3EB63DE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960D0-376B-4967-9773-BF2AEE531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4708-174F-4025-989B-0CDBFD53A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mbo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20675"/>
            <a:ext cx="7467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263732A-CABB-4107-99FA-AEFC0BFCD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4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04800" y="1821359"/>
            <a:ext cx="6248400" cy="769441"/>
          </a:xfrm>
        </p:spPr>
        <p:txBody>
          <a:bodyPr/>
          <a:lstStyle/>
          <a:p>
            <a:r>
              <a:rPr lang="en-US" altLang="en-US" dirty="0" smtClean="0"/>
              <a:t>REGRESI LINIER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Esti Wijayanti, M.Kom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Contoh Kasus: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7543800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800" smtClean="0"/>
              <a:t>Seorang manajer pemasaran akan meneliti apakah terdapat pengaruh iklan terhadap penjualan pada perusahaan-perusahaan di Kabupaten WaterGold, untuk kepentingan penelitian tersebut diambil 8 perusahaan  sejenis yang telah melakukan promosi.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Pemecahan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Pct val="100000"/>
              <a:buFontTx/>
              <a:buAutoNum type="arabicPeriod"/>
            </a:pPr>
            <a:r>
              <a:rPr lang="en-US" altLang="en-US" smtClean="0"/>
              <a:t>Judul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900" smtClean="0"/>
              <a:t>	Pengaruh biaya promosi terhadap penjualan perusahaan.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2. 	Pertanyaan Penelitian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900" smtClean="0"/>
              <a:t>Apakah terdapat pengaruh positif biaya promosi terhadap penjualan perusahaan 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3. 	Hipotesis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900" smtClean="0"/>
              <a:t>Terdapat pengaruh positif biaya promosi terhadap penjualan perusahaan.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altLang="en-US" sz="29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467600" cy="1219200"/>
          </a:xfrm>
        </p:spPr>
        <p:txBody>
          <a:bodyPr/>
          <a:lstStyle/>
          <a:p>
            <a:pPr eaLnBrk="1" hangingPunct="1"/>
            <a:r>
              <a:rPr lang="en-US" altLang="en-US" sz="3700" smtClean="0"/>
              <a:t>4. Kriteria Penerimaan Hipotesis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o</a:t>
            </a:r>
            <a:r>
              <a:rPr lang="en-US" altLang="en-US" sz="2400" dirty="0" smtClean="0"/>
              <a:t> 	: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pengaruh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positif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biaya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iklan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terhadap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penjualan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perusahaan</a:t>
            </a:r>
            <a:r>
              <a:rPr lang="en-US" altLang="en-US" sz="2400" dirty="0" smtClean="0"/>
              <a:t>.</a:t>
            </a:r>
          </a:p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r>
              <a:rPr lang="en-US" altLang="en-US" sz="2400" dirty="0" smtClean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 smtClean="0"/>
              <a:t> 	: </a:t>
            </a:r>
            <a:r>
              <a:rPr lang="en-US" altLang="en-US" sz="2400" dirty="0" err="1" smtClean="0"/>
              <a:t>Terdapat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pengaruh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positif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biaya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iklan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terhadap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penjualan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perusahaan</a:t>
            </a:r>
            <a:r>
              <a:rPr lang="en-US" altLang="en-US" sz="2400" dirty="0" smtClean="0"/>
              <a:t>.</a:t>
            </a:r>
          </a:p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endParaRPr lang="en-US" altLang="en-US" sz="2400" dirty="0" smtClean="0"/>
          </a:p>
          <a:p>
            <a:pPr marL="914400" indent="-914400" eaLnBrk="1" hangingPunct="1">
              <a:lnSpc>
                <a:spcPct val="90000"/>
              </a:lnSpc>
              <a:tabLst>
                <a:tab pos="692150" algn="l"/>
              </a:tabLst>
            </a:pPr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diterima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Jika</a:t>
            </a:r>
            <a:endParaRPr lang="en-US" altLang="en-US" sz="2400" dirty="0" smtClean="0"/>
          </a:p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r>
              <a:rPr lang="en-US" altLang="en-US" sz="2800" dirty="0" smtClean="0">
                <a:sym typeface="Symbol" pitchFamily="18" charset="2"/>
              </a:rPr>
              <a:t>          b</a:t>
            </a:r>
            <a:r>
              <a:rPr lang="en-US" altLang="en-US" sz="2800" dirty="0" smtClean="0"/>
              <a:t> ≤ 0, t </a:t>
            </a:r>
            <a:r>
              <a:rPr lang="en-US" altLang="en-US" sz="2800" dirty="0" err="1" smtClean="0"/>
              <a:t>hitung</a:t>
            </a:r>
            <a:r>
              <a:rPr lang="en-US" altLang="en-US" sz="2800" dirty="0" smtClean="0"/>
              <a:t> ≤ </a:t>
            </a:r>
            <a:r>
              <a:rPr lang="en-US" altLang="en-US" sz="2800" dirty="0" err="1" smtClean="0"/>
              <a:t>tabel</a:t>
            </a:r>
            <a:endParaRPr lang="en-US" altLang="en-US" sz="2800" baseline="-25000" dirty="0" smtClean="0"/>
          </a:p>
          <a:p>
            <a:pPr marL="1771650" lvl="1" eaLnBrk="1" hangingPunct="1">
              <a:lnSpc>
                <a:spcPct val="90000"/>
              </a:lnSpc>
              <a:buFontTx/>
              <a:buNone/>
              <a:tabLst>
                <a:tab pos="692150" algn="l"/>
              </a:tabLst>
            </a:pPr>
            <a:endParaRPr lang="en-US" altLang="en-US" sz="2400" baseline="-25000" dirty="0" smtClean="0"/>
          </a:p>
          <a:p>
            <a:pPr marL="914400" indent="-914400" eaLnBrk="1" hangingPunct="1">
              <a:lnSpc>
                <a:spcPct val="90000"/>
              </a:lnSpc>
              <a:tabLst>
                <a:tab pos="692150" algn="l"/>
              </a:tabLst>
            </a:pPr>
            <a:r>
              <a:rPr lang="en-US" altLang="en-US" sz="2400" dirty="0" smtClean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diterima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Jika</a:t>
            </a:r>
            <a:endParaRPr lang="en-US" altLang="en-US" sz="2400" dirty="0" smtClean="0"/>
          </a:p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r>
              <a:rPr lang="en-US" altLang="en-US" sz="2800" dirty="0" smtClean="0">
                <a:sym typeface="Symbol" pitchFamily="18" charset="2"/>
              </a:rPr>
              <a:t>          b</a:t>
            </a:r>
            <a:r>
              <a:rPr lang="en-US" altLang="en-US" sz="2800" dirty="0" smtClean="0"/>
              <a:t> &gt; </a:t>
            </a:r>
            <a:r>
              <a:rPr lang="en-US" altLang="en-US" sz="2800" dirty="0" smtClean="0">
                <a:sym typeface="Symbol" pitchFamily="18" charset="2"/>
              </a:rPr>
              <a:t>0, t </a:t>
            </a:r>
            <a:r>
              <a:rPr lang="en-US" altLang="en-US" sz="2800" dirty="0" err="1" smtClean="0">
                <a:sym typeface="Symbol" pitchFamily="18" charset="2"/>
              </a:rPr>
              <a:t>hitung</a:t>
            </a:r>
            <a:r>
              <a:rPr lang="en-US" altLang="en-US" sz="2800" dirty="0" smtClean="0">
                <a:sym typeface="Symbol" pitchFamily="18" charset="2"/>
              </a:rPr>
              <a:t> &gt; t </a:t>
            </a:r>
            <a:r>
              <a:rPr lang="en-US" altLang="en-US" sz="2800" dirty="0" err="1" smtClean="0">
                <a:sym typeface="Symbol" pitchFamily="18" charset="2"/>
              </a:rPr>
              <a:t>tabel</a:t>
            </a:r>
            <a:r>
              <a:rPr lang="en-US" altLang="en-US" sz="2800" dirty="0" smtClean="0">
                <a:sym typeface="Symbol" pitchFamily="18" charset="2"/>
              </a:rPr>
              <a:t>.</a:t>
            </a:r>
            <a:endParaRPr lang="en-US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686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smtClean="0"/>
              <a:t>5. Sampel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8 perusahaan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/>
              <a:t>6. Data Yang dikumpulkan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17450" name="Group 42"/>
          <p:cNvGraphicFramePr>
            <a:graphicFrameLocks noGrp="1"/>
          </p:cNvGraphicFramePr>
          <p:nvPr>
            <p:ph sz="half" idx="2"/>
          </p:nvPr>
        </p:nvGraphicFramePr>
        <p:xfrm>
          <a:off x="787400" y="2813050"/>
          <a:ext cx="6148388" cy="900113"/>
        </p:xfrm>
        <a:graphic>
          <a:graphicData uri="http://schemas.openxmlformats.org/drawingml/2006/table">
            <a:tbl>
              <a:tblPr/>
              <a:tblGrid>
                <a:gridCol w="1468679"/>
                <a:gridCol w="558771"/>
                <a:gridCol w="558771"/>
                <a:gridCol w="698464"/>
                <a:gridCol w="628618"/>
                <a:gridCol w="558771"/>
                <a:gridCol w="488925"/>
                <a:gridCol w="558771"/>
                <a:gridCol w="628618"/>
              </a:tblGrid>
              <a:tr h="415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Penjualan (Y)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Promosi (X)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46113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7. Analisis Data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457200" y="1219200"/>
            <a:ext cx="8305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455613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Untuk analisis data diperlukan, perhitungan: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Persamaan regresi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Nilai Prediksi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Koefesien determinasi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Kesalahan baku estimasi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Kesalahan baku koefesien regresinya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Nilai F hitung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Nilai t hitung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Kesimpulan </a:t>
            </a:r>
          </a:p>
          <a:p>
            <a:pPr eaLnBrk="1" hangingPunct="1">
              <a:spcBef>
                <a:spcPct val="50000"/>
              </a:spcBef>
            </a:pPr>
            <a:endParaRPr lang="en-US" altLang="en-US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5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Persamaan Regresi</a:t>
            </a:r>
          </a:p>
        </p:txBody>
      </p:sp>
      <p:graphicFrame>
        <p:nvGraphicFramePr>
          <p:cNvPr id="31049" name="Group 329"/>
          <p:cNvGraphicFramePr>
            <a:graphicFrameLocks noGrp="1"/>
          </p:cNvGraphicFramePr>
          <p:nvPr>
            <p:ph idx="1"/>
          </p:nvPr>
        </p:nvGraphicFramePr>
        <p:xfrm>
          <a:off x="228600" y="1981200"/>
          <a:ext cx="6356350" cy="4114804"/>
        </p:xfrm>
        <a:graphic>
          <a:graphicData uri="http://schemas.openxmlformats.org/drawingml/2006/table">
            <a:tbl>
              <a:tblPr/>
              <a:tblGrid>
                <a:gridCol w="1333500"/>
                <a:gridCol w="1255713"/>
                <a:gridCol w="1255712"/>
                <a:gridCol w="1255713"/>
                <a:gridCol w="1255712"/>
              </a:tblGrid>
              <a:tr h="411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4096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3721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2376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8464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1296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5184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1694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5929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47094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538163" y="849313"/>
          <a:ext cx="34242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4" imgW="1816100" imgH="482600" progId="Equation.3">
                  <p:embed/>
                </p:oleObj>
              </mc:Choice>
              <mc:Fallback>
                <p:oleObj name="Equation" r:id="rId4" imgW="18161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849313"/>
                        <a:ext cx="3424237" cy="912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3044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533400" y="2057400"/>
          <a:ext cx="3352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6" imgW="2082800" imgH="419100" progId="Equation.3">
                  <p:embed/>
                </p:oleObj>
              </mc:Choice>
              <mc:Fallback>
                <p:oleObj name="Equation" r:id="rId6" imgW="20828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3352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8439" name="Object 9"/>
          <p:cNvGraphicFramePr>
            <a:graphicFrameLocks noChangeAspect="1"/>
          </p:cNvGraphicFramePr>
          <p:nvPr/>
        </p:nvGraphicFramePr>
        <p:xfrm>
          <a:off x="654050" y="4343400"/>
          <a:ext cx="478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8" imgW="1968500" imgH="393700" progId="Equation.3">
                  <p:embed/>
                </p:oleObj>
              </mc:Choice>
              <mc:Fallback>
                <p:oleObj name="Equation" r:id="rId8" imgW="1968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343400"/>
                        <a:ext cx="478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8441" name="Object 11"/>
          <p:cNvGraphicFramePr>
            <a:graphicFrameLocks noChangeAspect="1"/>
          </p:cNvGraphicFramePr>
          <p:nvPr/>
        </p:nvGraphicFramePr>
        <p:xfrm>
          <a:off x="823913" y="3200400"/>
          <a:ext cx="2286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10" imgW="1231366" imgH="431613" progId="Equation.3">
                  <p:embed/>
                </p:oleObj>
              </mc:Choice>
              <mc:Fallback>
                <p:oleObj name="Equation" r:id="rId10" imgW="1231366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200400"/>
                        <a:ext cx="2286000" cy="796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6"/>
          <p:cNvSpPr txBox="1">
            <a:spLocks noChangeArrowheads="1"/>
          </p:cNvSpPr>
          <p:nvPr/>
        </p:nvSpPr>
        <p:spPr bwMode="auto">
          <a:xfrm>
            <a:off x="685800" y="5410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Arial" charset="0"/>
              </a:rPr>
              <a:t>Y= 40,082 + 1,497X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Nilai Prediksi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20?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(1,497*20)= 70,022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16?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(1,497*16)=64,034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34?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(1,497*34)= 90,98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23?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(1,497*23)= 74,513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27?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(1,497*27)=80,501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32?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(1,497*32)= 87,986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smtClean="0"/>
              <a:t>Dan seterusnya…………………….!!!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i="1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88" name="Group 608"/>
          <p:cNvGraphicFramePr>
            <a:graphicFrameLocks noGrp="1"/>
          </p:cNvGraphicFramePr>
          <p:nvPr/>
        </p:nvGraphicFramePr>
        <p:xfrm>
          <a:off x="1066800" y="1295400"/>
          <a:ext cx="6705600" cy="4267203"/>
        </p:xfrm>
        <a:graphic>
          <a:graphicData uri="http://schemas.openxmlformats.org/drawingml/2006/table">
            <a:tbl>
              <a:tblPr/>
              <a:tblGrid>
                <a:gridCol w="550863"/>
                <a:gridCol w="638175"/>
                <a:gridCol w="603250"/>
                <a:gridCol w="723900"/>
                <a:gridCol w="723900"/>
                <a:gridCol w="723900"/>
                <a:gridCol w="771525"/>
                <a:gridCol w="979487"/>
                <a:gridCol w="990600"/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(Y-Ypred)</a:t>
                      </a:r>
                      <a:r>
                        <a:rPr kumimoji="0" 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(Y-Yrata)</a:t>
                      </a:r>
                      <a:r>
                        <a:rPr kumimoji="0" 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4096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70.022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36.264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3721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64.034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9.205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225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90.98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48.720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1610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529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74.513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20.367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2376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729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7744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80.501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56.235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2944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8464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87.986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16.112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1296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5184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67.028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24.721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1694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5929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73.016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15.872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Jlh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15032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47094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608.08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227.497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Koefesien Determinasi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Koefesien determinasi: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752475" y="2590800"/>
          <a:ext cx="21859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4" imgW="1282700" imgH="495300" progId="Equation.3">
                  <p:embed/>
                </p:oleObj>
              </mc:Choice>
              <mc:Fallback>
                <p:oleObj name="Equation" r:id="rId4" imgW="12827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590800"/>
                        <a:ext cx="2185988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3530600" y="2590800"/>
          <a:ext cx="3302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6" imgW="1663700" imgH="419100" progId="Equation.3">
                  <p:embed/>
                </p:oleObj>
              </mc:Choice>
              <mc:Fallback>
                <p:oleObj name="Equation" r:id="rId6" imgW="16637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590800"/>
                        <a:ext cx="33020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09600" y="3733800"/>
            <a:ext cx="807720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Koefesien Determinasi Disesuaikan (adjusted)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charset="0"/>
              </a:rPr>
              <a:t>N= Jumlah Observasi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charset="0"/>
              </a:rPr>
              <a:t>P= Jumlah Parameter dalam  model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746125" y="4419600"/>
          <a:ext cx="25447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8" imgW="1320227" imgH="418918" progId="Equation.3">
                  <p:embed/>
                </p:oleObj>
              </mc:Choice>
              <mc:Fallback>
                <p:oleObj name="Equation" r:id="rId8" imgW="1320227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419600"/>
                        <a:ext cx="2544763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1516" name="Object 11"/>
          <p:cNvGraphicFramePr>
            <a:graphicFrameLocks noChangeAspect="1"/>
          </p:cNvGraphicFramePr>
          <p:nvPr/>
        </p:nvGraphicFramePr>
        <p:xfrm>
          <a:off x="4038600" y="4419600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0" imgW="2057400" imgH="393700" progId="Equation.3">
                  <p:embed/>
                </p:oleObj>
              </mc:Choice>
              <mc:Fallback>
                <p:oleObj name="Equation" r:id="rId10" imgW="20574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19600"/>
                        <a:ext cx="3505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"/>
          <p:cNvGraphicFramePr>
            <a:graphicFrameLocks noChangeAspect="1"/>
          </p:cNvGraphicFramePr>
          <p:nvPr/>
        </p:nvGraphicFramePr>
        <p:xfrm>
          <a:off x="4521200" y="3371850"/>
          <a:ext cx="101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12" imgW="101468" imgH="114151" progId="Equation.3">
                  <p:embed/>
                </p:oleObj>
              </mc:Choice>
              <mc:Fallback>
                <p:oleObj name="Equation" r:id="rId12" imgW="101468" imgH="11415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71850"/>
                        <a:ext cx="1016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8683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SEJARAH  REGRESI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05000"/>
            <a:ext cx="6553200" cy="3200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orang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anak-anak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orang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pendek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anak-anak</a:t>
            </a:r>
            <a:r>
              <a:rPr lang="en-US" sz="2400" dirty="0"/>
              <a:t> yang </a:t>
            </a:r>
            <a:r>
              <a:rPr lang="en-US" sz="2400" dirty="0" err="1"/>
              <a:t>pendek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rata-rata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anak-anak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orang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 err="1"/>
              <a:t>mundur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regress</a:t>
            </a:r>
            <a:r>
              <a:rPr lang="en-US" sz="2400" dirty="0"/>
              <a:t>)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rata-rata </a:t>
            </a:r>
            <a:r>
              <a:rPr lang="en-US" sz="2400" dirty="0" err="1"/>
              <a:t>populasi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.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400" b="1" dirty="0" err="1"/>
              <a:t>Analisis</a:t>
            </a:r>
            <a:r>
              <a:rPr lang="en-US" sz="2400" b="1" dirty="0"/>
              <a:t> </a:t>
            </a:r>
            <a:r>
              <a:rPr lang="en-US" sz="2400" b="1" dirty="0" err="1"/>
              <a:t>regresi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proses</a:t>
            </a:r>
            <a:br>
              <a:rPr lang="en-US" sz="2400" b="1" dirty="0"/>
            </a:b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estimasi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memperoleh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hubungan</a:t>
            </a:r>
            <a:r>
              <a:rPr lang="en-US" sz="2400" b="1" dirty="0"/>
              <a:t> </a:t>
            </a:r>
            <a:r>
              <a:rPr lang="en-US" sz="2400" b="1" dirty="0" err="1"/>
              <a:t>fungsional</a:t>
            </a:r>
            <a:r>
              <a:rPr lang="en-US" sz="2400" b="1" dirty="0"/>
              <a:t> </a:t>
            </a:r>
            <a:r>
              <a:rPr lang="en-US" sz="2400" b="1" dirty="0" err="1"/>
              <a:t>antara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/>
              <a:t>acak</a:t>
            </a:r>
            <a:r>
              <a:rPr lang="en-US" sz="2400" b="1" dirty="0"/>
              <a:t> Y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> X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Kesalahan Baku Estimasi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800" smtClean="0"/>
              <a:t>Digunakan untuk mengukur tingkat kesalahan dari model regresi yang dibentuk.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925513" y="3059113"/>
          <a:ext cx="2111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4" imgW="1180588" imgH="482391" progId="Equation.3">
                  <p:embed/>
                </p:oleObj>
              </mc:Choice>
              <mc:Fallback>
                <p:oleObj name="Equation" r:id="rId4" imgW="1180588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059113"/>
                        <a:ext cx="2111375" cy="86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3733800" y="3124200"/>
          <a:ext cx="3048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6" imgW="1663700" imgH="444500" progId="Equation.3">
                  <p:embed/>
                </p:oleObj>
              </mc:Choice>
              <mc:Fallback>
                <p:oleObj name="Equation" r:id="rId6" imgW="16637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30480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066800" y="4419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1325"/>
            <a:ext cx="7467600" cy="13112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Standar Error Koefesien Regresi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	Digunakan untuk mengukur besarnya tingkat kesalahan dari koefesien regresi: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143000" y="3276600"/>
          <a:ext cx="2413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4" imgW="1473200" imgH="660400" progId="Equation.3">
                  <p:embed/>
                </p:oleObj>
              </mc:Choice>
              <mc:Fallback>
                <p:oleObj name="Equation" r:id="rId4" imgW="14732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24130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ChangeAspect="1"/>
          </p:cNvGraphicFramePr>
          <p:nvPr/>
        </p:nvGraphicFramePr>
        <p:xfrm>
          <a:off x="4343400" y="3276600"/>
          <a:ext cx="32448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6" imgW="1981200" imgH="647700" progId="Equation.3">
                  <p:embed/>
                </p:oleObj>
              </mc:Choice>
              <mc:Fallback>
                <p:oleObj name="Equation" r:id="rId6" imgW="19812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76600"/>
                        <a:ext cx="32448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Uji</a:t>
            </a:r>
            <a:r>
              <a:rPr lang="en-US" altLang="en-US" dirty="0" smtClean="0"/>
              <a:t> 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7543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1800" dirty="0" err="1" smtClean="0"/>
              <a:t>Uji</a:t>
            </a:r>
            <a:r>
              <a:rPr lang="en-US" altLang="en-US" sz="1800" dirty="0" smtClean="0"/>
              <a:t> F </a:t>
            </a:r>
            <a:r>
              <a:rPr lang="en-US" altLang="en-US" sz="1800" dirty="0" err="1" smtClean="0"/>
              <a:t>digunakan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untuk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uji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ketepatan</a:t>
            </a:r>
            <a:r>
              <a:rPr lang="en-US" altLang="en-US" sz="1800" dirty="0" smtClean="0"/>
              <a:t> model, </a:t>
            </a:r>
            <a:r>
              <a:rPr lang="en-US" altLang="en-US" sz="1800" dirty="0" err="1" smtClean="0"/>
              <a:t>apakah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nilai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prediksi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mampu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menggambarkan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kondisi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sesungguhnya</a:t>
            </a:r>
            <a:r>
              <a:rPr lang="en-US" altLang="en-US" sz="18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Ho: </a:t>
            </a:r>
            <a:r>
              <a:rPr lang="en-US" altLang="en-US" sz="1800" dirty="0" err="1" smtClean="0"/>
              <a:t>Diterima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jika</a:t>
            </a:r>
            <a:r>
              <a:rPr lang="en-US" altLang="en-US" sz="1800" dirty="0" smtClean="0"/>
              <a:t> F </a:t>
            </a:r>
            <a:r>
              <a:rPr lang="en-US" altLang="en-US" sz="1800" baseline="-25000" dirty="0" err="1" smtClean="0"/>
              <a:t>hitung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 F </a:t>
            </a:r>
            <a:r>
              <a:rPr lang="en-US" altLang="en-US" sz="1800" baseline="-25000" dirty="0" err="1" smtClean="0">
                <a:sym typeface="Symbol" pitchFamily="18" charset="2"/>
              </a:rPr>
              <a:t>tabel</a:t>
            </a:r>
            <a:endParaRPr lang="en-US" altLang="en-US" sz="1800" baseline="-25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aseline="-25000" dirty="0" smtClean="0">
                <a:sym typeface="Symbol" pitchFamily="18" charset="2"/>
              </a:rPr>
              <a:t>	</a:t>
            </a:r>
            <a:r>
              <a:rPr lang="en-US" altLang="en-US" sz="1800" dirty="0" smtClean="0"/>
              <a:t>H1: </a:t>
            </a:r>
            <a:r>
              <a:rPr lang="en-US" altLang="en-US" sz="1800" dirty="0" err="1" smtClean="0"/>
              <a:t>Diterima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jika</a:t>
            </a:r>
            <a:r>
              <a:rPr lang="en-US" altLang="en-US" sz="1800" dirty="0" smtClean="0"/>
              <a:t> F </a:t>
            </a:r>
            <a:r>
              <a:rPr lang="en-US" altLang="en-US" sz="1800" baseline="-25000" dirty="0" err="1" smtClean="0"/>
              <a:t>hitung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&gt; F </a:t>
            </a:r>
            <a:r>
              <a:rPr lang="en-US" altLang="en-US" sz="1800" baseline="-25000" dirty="0" err="1" smtClean="0">
                <a:sym typeface="Symbol" pitchFamily="18" charset="2"/>
              </a:rPr>
              <a:t>tabel</a:t>
            </a:r>
            <a:endParaRPr lang="en-US" altLang="en-US" sz="1800" baseline="-25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800" baseline="-25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800" baseline="-250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800" baseline="-25000" dirty="0" smtClean="0"/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904875" y="3886200"/>
          <a:ext cx="17716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4" imgW="1167893" imgH="444307" progId="Equation.3">
                  <p:embed/>
                </p:oleObj>
              </mc:Choice>
              <mc:Fallback>
                <p:oleObj name="Equation" r:id="rId4" imgW="116789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886200"/>
                        <a:ext cx="1771650" cy="674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3581400" y="3962400"/>
          <a:ext cx="304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6" imgW="1854200" imgH="419100" progId="Equation.3">
                  <p:embed/>
                </p:oleObj>
              </mc:Choice>
              <mc:Fallback>
                <p:oleObj name="Equation" r:id="rId6" imgW="1854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3048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914400" y="4953000"/>
            <a:ext cx="7315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1800" dirty="0">
                <a:latin typeface="Arial" charset="0"/>
              </a:rPr>
              <a:t>K=</a:t>
            </a:r>
            <a:r>
              <a:rPr lang="en-US" altLang="en-US" sz="1800" dirty="0" err="1">
                <a:latin typeface="Arial" charset="0"/>
              </a:rPr>
              <a:t>Jumlah</a:t>
            </a:r>
            <a:r>
              <a:rPr lang="en-US" altLang="en-US" sz="1800" dirty="0">
                <a:latin typeface="Arial" charset="0"/>
              </a:rPr>
              <a:t> Variable independent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1800" dirty="0" err="1">
                <a:latin typeface="Arial" charset="0"/>
              </a:rPr>
              <a:t>Karena</a:t>
            </a:r>
            <a:r>
              <a:rPr lang="en-US" altLang="en-US" sz="1800" dirty="0">
                <a:latin typeface="Arial" charset="0"/>
              </a:rPr>
              <a:t> F </a:t>
            </a:r>
            <a:r>
              <a:rPr lang="en-US" altLang="en-US" sz="1800" dirty="0" err="1">
                <a:latin typeface="Arial" charset="0"/>
              </a:rPr>
              <a:t>hitung</a:t>
            </a:r>
            <a:r>
              <a:rPr lang="en-US" altLang="en-US" sz="1800" dirty="0">
                <a:latin typeface="Arial" charset="0"/>
              </a:rPr>
              <a:t> (17,367) &gt; </a:t>
            </a:r>
            <a:r>
              <a:rPr lang="en-US" altLang="en-US" sz="1800" dirty="0" err="1">
                <a:latin typeface="Arial" charset="0"/>
              </a:rPr>
              <a:t>dari</a:t>
            </a:r>
            <a:r>
              <a:rPr lang="en-US" altLang="en-US" sz="1800" dirty="0">
                <a:latin typeface="Arial" charset="0"/>
              </a:rPr>
              <a:t> F </a:t>
            </a:r>
            <a:r>
              <a:rPr lang="en-US" altLang="en-US" sz="1800" dirty="0" err="1">
                <a:latin typeface="Arial" charset="0"/>
              </a:rPr>
              <a:t>tabel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(5,99) </a:t>
            </a:r>
            <a:r>
              <a:rPr lang="en-US" altLang="en-US" sz="1800" dirty="0" err="1">
                <a:latin typeface="Arial" charset="0"/>
              </a:rPr>
              <a:t>maka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persamaan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regresi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dinyatakan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b="1" dirty="0" err="1">
                <a:latin typeface="Arial" charset="0"/>
              </a:rPr>
              <a:t>Baik</a:t>
            </a:r>
            <a:r>
              <a:rPr lang="en-US" altLang="en-US" sz="1800" b="1" dirty="0">
                <a:latin typeface="Arial" charset="0"/>
              </a:rPr>
              <a:t> </a:t>
            </a:r>
            <a:r>
              <a:rPr lang="en-US" altLang="en-US" sz="1800" i="1" dirty="0">
                <a:latin typeface="Arial" charset="0"/>
              </a:rPr>
              <a:t>(good of fit)</a:t>
            </a:r>
            <a:r>
              <a:rPr lang="en-US" altLang="en-US" sz="1800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632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F-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pembilang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penyebut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Y,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smtClean="0"/>
              <a:t>k=2,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n=8.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pembilang</a:t>
            </a:r>
            <a:r>
              <a:rPr lang="en-US" dirty="0"/>
              <a:t> k </a:t>
            </a:r>
            <a:r>
              <a:rPr lang="en-US" dirty="0">
                <a:cs typeface="Tahoma" pitchFamily="34" charset="0"/>
              </a:rPr>
              <a:t>‒</a:t>
            </a:r>
            <a:r>
              <a:rPr lang="en-US" dirty="0"/>
              <a:t> </a:t>
            </a:r>
            <a:r>
              <a:rPr lang="en-US" dirty="0" smtClean="0"/>
              <a:t>1=2 </a:t>
            </a:r>
            <a:r>
              <a:rPr lang="en-US" dirty="0">
                <a:cs typeface="Tahoma" pitchFamily="34" charset="0"/>
              </a:rPr>
              <a:t>‒</a:t>
            </a:r>
            <a:r>
              <a:rPr lang="en-US" dirty="0"/>
              <a:t> 1 = 1</a:t>
            </a:r>
            <a:r>
              <a:rPr lang="en-US" dirty="0" smtClean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penyebut</a:t>
            </a:r>
            <a:r>
              <a:rPr lang="en-US" dirty="0"/>
              <a:t> n </a:t>
            </a:r>
            <a:r>
              <a:rPr lang="en-US" dirty="0">
                <a:cs typeface="Tahoma" pitchFamily="34" charset="0"/>
              </a:rPr>
              <a:t>‒</a:t>
            </a:r>
            <a:r>
              <a:rPr lang="en-US" dirty="0"/>
              <a:t> k= 8</a:t>
            </a:r>
            <a:r>
              <a:rPr lang="en-US" dirty="0" smtClean="0"/>
              <a:t> </a:t>
            </a:r>
            <a:r>
              <a:rPr lang="en-US" dirty="0">
                <a:cs typeface="Tahoma" pitchFamily="34" charset="0"/>
              </a:rPr>
              <a:t>‒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6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5%. </a:t>
            </a:r>
            <a:r>
              <a:rPr lang="en-US" dirty="0" err="1"/>
              <a:t>Nilai</a:t>
            </a:r>
            <a:r>
              <a:rPr lang="en-US" dirty="0"/>
              <a:t> F-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pembilang</a:t>
            </a:r>
            <a:r>
              <a:rPr lang="en-US" dirty="0"/>
              <a:t> </a:t>
            </a:r>
            <a:r>
              <a:rPr lang="en-US" dirty="0" smtClean="0"/>
              <a:t>1, </a:t>
            </a:r>
            <a:r>
              <a:rPr lang="en-US" dirty="0" err="1"/>
              <a:t>penyebut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5%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5,99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Uji 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400" dirty="0" err="1" smtClean="0"/>
              <a:t>Digunakan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mengatahui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pengaruh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variabel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bebas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terhadap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variabel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tergantung</a:t>
            </a:r>
            <a:r>
              <a:rPr lang="en-US" altLang="en-US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H</a:t>
            </a:r>
            <a:r>
              <a:rPr lang="en-US" altLang="en-US" sz="1800" baseline="-25000" dirty="0" smtClean="0"/>
              <a:t>o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Diterima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jika</a:t>
            </a:r>
            <a:r>
              <a:rPr lang="en-US" altLang="en-US" sz="1800" dirty="0" smtClean="0"/>
              <a:t> t </a:t>
            </a:r>
            <a:r>
              <a:rPr lang="en-US" altLang="en-US" sz="1800" baseline="-25000" dirty="0" err="1" smtClean="0"/>
              <a:t>hitung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 t </a:t>
            </a:r>
            <a:r>
              <a:rPr lang="en-US" altLang="en-US" sz="1800" baseline="-25000" dirty="0" err="1" smtClean="0">
                <a:sym typeface="Symbol" pitchFamily="18" charset="2"/>
              </a:rPr>
              <a:t>tabel</a:t>
            </a:r>
            <a:endParaRPr lang="en-US" altLang="en-US" sz="1800" baseline="-25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aseline="-25000" dirty="0" smtClean="0">
                <a:sym typeface="Symbol" pitchFamily="18" charset="2"/>
              </a:rPr>
              <a:t>	</a:t>
            </a:r>
            <a:r>
              <a:rPr lang="en-US" altLang="en-US" sz="1800" dirty="0" smtClean="0"/>
              <a:t>H</a:t>
            </a:r>
            <a:r>
              <a:rPr lang="en-US" altLang="en-US" sz="1800" baseline="-25000" dirty="0"/>
              <a:t>1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Diterima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jika</a:t>
            </a:r>
            <a:r>
              <a:rPr lang="en-US" altLang="en-US" sz="1800" dirty="0" smtClean="0"/>
              <a:t> t </a:t>
            </a:r>
            <a:r>
              <a:rPr lang="en-US" altLang="en-US" sz="1800" baseline="-25000" dirty="0" err="1" smtClean="0"/>
              <a:t>hitung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&gt; t </a:t>
            </a:r>
            <a:r>
              <a:rPr lang="en-US" altLang="en-US" sz="1800" baseline="-25000" dirty="0" err="1" smtClean="0">
                <a:sym typeface="Symbol" pitchFamily="18" charset="2"/>
              </a:rPr>
              <a:t>tabel</a:t>
            </a:r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14400" y="3276600"/>
          <a:ext cx="1524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4" imgW="749300" imgH="419100" progId="Equation.3">
                  <p:embed/>
                </p:oleObj>
              </mc:Choice>
              <mc:Fallback>
                <p:oleObj name="Equation" r:id="rId4" imgW="749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1524000" cy="852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236913" y="3252788"/>
          <a:ext cx="259238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6" imgW="1333500" imgH="419100" progId="Equation.3">
                  <p:embed/>
                </p:oleObj>
              </mc:Choice>
              <mc:Fallback>
                <p:oleObj name="Equation" r:id="rId6" imgW="1333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3252788"/>
                        <a:ext cx="2592387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14400" y="4724400"/>
            <a:ext cx="6477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1800" dirty="0" err="1">
                <a:latin typeface="Arial" charset="0"/>
              </a:rPr>
              <a:t>Karena</a:t>
            </a:r>
            <a:r>
              <a:rPr lang="en-US" altLang="en-US" sz="1800" dirty="0">
                <a:latin typeface="Arial" charset="0"/>
              </a:rPr>
              <a:t> t </a:t>
            </a:r>
            <a:r>
              <a:rPr lang="en-US" altLang="en-US" sz="1800" baseline="-25000" dirty="0" err="1">
                <a:latin typeface="Arial" charset="0"/>
              </a:rPr>
              <a:t>hitung</a:t>
            </a:r>
            <a:r>
              <a:rPr lang="en-US" altLang="en-US" sz="1800" baseline="-25000" dirty="0">
                <a:latin typeface="Arial" charset="0"/>
              </a:rPr>
              <a:t> </a:t>
            </a:r>
            <a:r>
              <a:rPr lang="en-US" altLang="en-US" sz="1800" dirty="0">
                <a:latin typeface="Arial" charset="0"/>
              </a:rPr>
              <a:t>(4,167) &gt; </a:t>
            </a:r>
            <a:r>
              <a:rPr lang="en-US" altLang="en-US" sz="1800" dirty="0" err="1">
                <a:latin typeface="Arial" charset="0"/>
              </a:rPr>
              <a:t>dari</a:t>
            </a:r>
            <a:r>
              <a:rPr lang="en-US" altLang="en-US" sz="1800" dirty="0">
                <a:latin typeface="Arial" charset="0"/>
              </a:rPr>
              <a:t> t </a:t>
            </a:r>
            <a:r>
              <a:rPr lang="en-US" altLang="en-US" sz="1800" dirty="0" err="1">
                <a:latin typeface="Arial" charset="0"/>
              </a:rPr>
              <a:t>tabel</a:t>
            </a:r>
            <a:r>
              <a:rPr lang="en-US" altLang="en-US" sz="1800" dirty="0">
                <a:latin typeface="Arial" charset="0"/>
              </a:rPr>
              <a:t> (2,571) </a:t>
            </a:r>
            <a:r>
              <a:rPr lang="en-US" altLang="en-US" sz="1800" dirty="0" err="1">
                <a:latin typeface="Arial" charset="0"/>
              </a:rPr>
              <a:t>maka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H</a:t>
            </a:r>
            <a:r>
              <a:rPr lang="en-US" altLang="en-US" sz="1800" baseline="-25000" dirty="0">
                <a:latin typeface="Arial" charset="0"/>
              </a:rPr>
              <a:t>1</a:t>
            </a:r>
            <a:r>
              <a:rPr lang="en-US" altLang="en-US" sz="1800" dirty="0" smtClean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diterima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ada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pengaruh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iklan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terhadap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penjualan</a:t>
            </a:r>
            <a:r>
              <a:rPr lang="en-US" altLang="en-US" sz="1800" dirty="0">
                <a:latin typeface="Arial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1800" dirty="0" err="1">
                <a:latin typeface="Arial" charset="0"/>
              </a:rPr>
              <a:t>Ttable</a:t>
            </a:r>
            <a:r>
              <a:rPr lang="en-US" altLang="en-US" sz="1800" dirty="0">
                <a:latin typeface="Arial" charset="0"/>
              </a:rPr>
              <a:t>=</a:t>
            </a:r>
            <a:r>
              <a:rPr lang="el-GR" altLang="en-US" sz="1800" dirty="0">
                <a:latin typeface="Arial" charset="0"/>
              </a:rPr>
              <a:t>α</a:t>
            </a:r>
            <a:r>
              <a:rPr lang="en-US" altLang="en-US" sz="1800" dirty="0">
                <a:latin typeface="Arial" charset="0"/>
              </a:rPr>
              <a:t>/2;n-k-1 </a:t>
            </a:r>
            <a:r>
              <a:rPr lang="en-US" altLang="en-US" sz="1800" dirty="0" err="1">
                <a:latin typeface="Arial" charset="0"/>
              </a:rPr>
              <a:t>jd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0,5%/2</a:t>
            </a:r>
            <a:r>
              <a:rPr lang="en-US" altLang="en-US" sz="1800" smtClean="0">
                <a:latin typeface="Arial" charset="0"/>
              </a:rPr>
              <a:t>; </a:t>
            </a:r>
            <a:r>
              <a:rPr lang="en-US" altLang="en-US" sz="1800" smtClean="0">
                <a:latin typeface="Arial" charset="0"/>
              </a:rPr>
              <a:t>8-1-1=0,025;5</a:t>
            </a:r>
            <a:endParaRPr lang="en-US" alt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punya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yang </a:t>
            </a:r>
            <a:r>
              <a:rPr lang="en-US" sz="2000" dirty="0" err="1"/>
              <a:t>memperlihatkan</a:t>
            </a:r>
            <a:r>
              <a:rPr lang="en-US" sz="2000" dirty="0"/>
              <a:t> </a:t>
            </a:r>
            <a:r>
              <a:rPr lang="en-US" sz="2000" dirty="0" smtClean="0"/>
              <a:t>(X1)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pendapatan</a:t>
            </a:r>
            <a:r>
              <a:rPr lang="en-US" sz="2000" dirty="0"/>
              <a:t> (Y).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observasi</a:t>
            </a:r>
            <a:r>
              <a:rPr lang="en-US" sz="2000" dirty="0"/>
              <a:t> (</a:t>
            </a:r>
            <a:r>
              <a:rPr lang="en-US" sz="2000" dirty="0" err="1"/>
              <a:t>responden</a:t>
            </a:r>
            <a:r>
              <a:rPr lang="en-US" sz="2000" dirty="0"/>
              <a:t>)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</a:t>
            </a:r>
            <a:r>
              <a:rPr lang="en-US" sz="2000" dirty="0" smtClean="0"/>
              <a:t>8 </a:t>
            </a:r>
            <a:r>
              <a:rPr lang="en-US" sz="2000" dirty="0" err="1" smtClean="0"/>
              <a:t>responden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yang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penyederhanaan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).  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l-GR" sz="2000" dirty="0"/>
              <a:t>α = 5%.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n – k = 8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2 </a:t>
            </a:r>
            <a:r>
              <a:rPr lang="en-US" sz="2000" dirty="0"/>
              <a:t>= </a:t>
            </a:r>
            <a:r>
              <a:rPr lang="en-US" sz="2000" dirty="0" smtClean="0"/>
              <a:t>6.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KESIMPULAN DAN IMPLIKASI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KESIMPULAN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Terdapat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pengaruh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positif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biaya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periklanan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terhadap</a:t>
            </a:r>
            <a:r>
              <a:rPr lang="en-US" altLang="en-US" dirty="0" smtClean="0"/>
              <a:t> volume </a:t>
            </a:r>
            <a:r>
              <a:rPr lang="en-US" altLang="en-US" dirty="0" err="1" smtClean="0"/>
              <a:t>penjualan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IMPLIKASI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Sebaiknya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perusahaan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meningkatkan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periklanan</a:t>
            </a:r>
            <a:r>
              <a:rPr lang="en-US" altLang="en-US" dirty="0" smtClean="0"/>
              <a:t> agar </a:t>
            </a:r>
            <a:r>
              <a:rPr lang="en-US" altLang="en-US" dirty="0" err="1" smtClean="0"/>
              <a:t>penjualan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meningkat</a:t>
            </a:r>
            <a:r>
              <a:rPr lang="en-US" alt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LATIHAN: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543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Carilah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persamaan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regresi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data </a:t>
            </a:r>
            <a:r>
              <a:rPr lang="en-US" altLang="en-US" dirty="0" err="1" smtClean="0"/>
              <a:t>berikut</a:t>
            </a:r>
            <a:r>
              <a:rPr lang="en-US" altLang="en-US" dirty="0" smtClean="0"/>
              <a:t>: data yang di </a:t>
            </a:r>
            <a:r>
              <a:rPr lang="en-US" altLang="en-US" dirty="0" err="1" smtClean="0"/>
              <a:t>kumpulkan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sbb</a:t>
            </a:r>
            <a:r>
              <a:rPr lang="en-US" altLang="en-US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kepentingan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penelitan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carilah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pengaruh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apakah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tingkat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pendapatan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mempengaruhi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tingkat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konsumsi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rumah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tangga</a:t>
            </a: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  <p:graphicFrame>
        <p:nvGraphicFramePr>
          <p:cNvPr id="45093" name="Group 37"/>
          <p:cNvGraphicFramePr>
            <a:graphicFrameLocks noGrp="1"/>
          </p:cNvGraphicFramePr>
          <p:nvPr/>
        </p:nvGraphicFramePr>
        <p:xfrm>
          <a:off x="762000" y="4800600"/>
          <a:ext cx="6096000" cy="1143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smtClean="0"/>
              <a:t>ILUSTRASI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7181850" cy="3276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Pengertian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Regresi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/>
              <a:t>Analisis regresi merupakan studi ketergantungan satu atau lebih variabel bebas terhadap variabel tidak bebas. Dengan maksud untuk meramalkan nilai variabel tidak bebas.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1325"/>
            <a:ext cx="7467600" cy="13112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Contoh Penerapan Analisis Regresi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tinggi orang tua terhadap tinggi anaknya (Gultom).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pendapatan terhadap konsumsi rumah tangga.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harga terhadap penjualan barang.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tingkat upah terhadap tingkat pengangguran.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tingkat suku bunga bank terhadap harga saham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biaya periklanan terhadap volume penjualan perusahaan.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61975"/>
            <a:ext cx="7467600" cy="119062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KETERGANTUNGAN STATISTIK VS. FUNGSIONAL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Hubungan kausal (ketergantungan statistik)</a:t>
            </a:r>
          </a:p>
          <a:p>
            <a:pPr lvl="1" eaLnBrk="1" hangingPunct="1"/>
            <a:r>
              <a:rPr lang="en-US" altLang="en-US" sz="2400" smtClean="0"/>
              <a:t>Konsumsi dengan pendapatan</a:t>
            </a:r>
          </a:p>
          <a:p>
            <a:pPr lvl="1" eaLnBrk="1" hangingPunct="1"/>
            <a:r>
              <a:rPr lang="en-US" altLang="en-US" sz="2400" smtClean="0"/>
              <a:t>Masa kerja dengan produktifitas</a:t>
            </a:r>
          </a:p>
          <a:p>
            <a:pPr lvl="1" eaLnBrk="1" hangingPunct="1"/>
            <a:r>
              <a:rPr lang="en-US" altLang="en-US" sz="2400" smtClean="0"/>
              <a:t>Iklan dengan penjualan</a:t>
            </a:r>
          </a:p>
          <a:p>
            <a:pPr eaLnBrk="1" hangingPunct="1"/>
            <a:r>
              <a:rPr lang="en-US" altLang="en-US" sz="2800" smtClean="0"/>
              <a:t>Hubungan fungsional/Identitas</a:t>
            </a:r>
          </a:p>
          <a:p>
            <a:pPr lvl="1" eaLnBrk="1" hangingPunct="1"/>
            <a:r>
              <a:rPr lang="en-US" altLang="en-US" sz="2400" smtClean="0"/>
              <a:t>Likuditas dengan aktiva lancar</a:t>
            </a:r>
          </a:p>
          <a:p>
            <a:pPr lvl="1" eaLnBrk="1" hangingPunct="1"/>
            <a:r>
              <a:rPr lang="en-US" altLang="en-US" sz="2400" smtClean="0"/>
              <a:t>Produktivitas dengan hasil produksi</a:t>
            </a:r>
          </a:p>
          <a:p>
            <a:pPr lvl="1" eaLnBrk="1" hangingPunct="1"/>
            <a:r>
              <a:rPr lang="en-US" altLang="en-US" sz="2400" smtClean="0"/>
              <a:t>Upah karyawan dengan jam kerja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46125"/>
            <a:ext cx="7467600" cy="1006475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Perbedaan mendasar antara korelasi dan regresi 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70205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Korelasi hanya menunjukkan sekedar hubungan.</a:t>
            </a:r>
          </a:p>
          <a:p>
            <a:pPr eaLnBrk="1" hangingPunct="1"/>
            <a:r>
              <a:rPr lang="en-US" altLang="en-US" smtClean="0"/>
              <a:t>Dalam korelasi variabel tidak ada istilah tergantung dan variabel bebas.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81200"/>
            <a:ext cx="408305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Regresi menunjukkan hubungan pengaruh.</a:t>
            </a:r>
          </a:p>
          <a:p>
            <a:pPr eaLnBrk="1" hangingPunct="1"/>
            <a:r>
              <a:rPr lang="en-US" altLang="en-US" smtClean="0"/>
              <a:t>Dalam regresi terdapat istilah tergantung dan variabel bebas.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/>
      <p:bldP spid="717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441325"/>
            <a:ext cx="7467600" cy="13112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Istilah dan notasi variabel dalam regresi ?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702050" cy="411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smtClean="0"/>
              <a:t>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Varaibel tergantung </a:t>
            </a:r>
            <a:r>
              <a:rPr lang="en-US" altLang="en-US" sz="2000" i="1" smtClean="0"/>
              <a:t>(Dependent Variable)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dijelaskan </a:t>
            </a:r>
            <a:r>
              <a:rPr lang="en-US" altLang="en-US" sz="2000" i="1" smtClean="0"/>
              <a:t>(Explained Variable)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diramalkan </a:t>
            </a:r>
            <a:r>
              <a:rPr lang="en-US" altLang="en-US" sz="2000" i="1" smtClean="0"/>
              <a:t>(Predictand)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diregresi </a:t>
            </a:r>
            <a:r>
              <a:rPr lang="en-US" altLang="en-US" sz="2000" i="1" smtClean="0"/>
              <a:t>(Regressand)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Tanggapan </a:t>
            </a:r>
            <a:r>
              <a:rPr lang="en-US" altLang="en-US" sz="2000" i="1" smtClean="0"/>
              <a:t>(Response)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070350" y="1981200"/>
            <a:ext cx="3930650" cy="411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smtClean="0"/>
              <a:t>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Varaibel bebas </a:t>
            </a:r>
            <a:r>
              <a:rPr lang="en-US" altLang="en-US" sz="2000" i="1" smtClean="0"/>
              <a:t>(Independent Variable)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menjelaskan </a:t>
            </a:r>
            <a:r>
              <a:rPr lang="en-US" altLang="en-US" sz="2000" i="1" smtClean="0"/>
              <a:t>(Explanatory Variable)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peramal (Predictor)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meregresi </a:t>
            </a:r>
            <a:r>
              <a:rPr lang="en-US" altLang="en-US" sz="2000" i="1" smtClean="0"/>
              <a:t>(Regressor)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perangsang atau kendali </a:t>
            </a:r>
            <a:r>
              <a:rPr lang="en-US" altLang="en-US" sz="2000" i="1" smtClean="0"/>
              <a:t>(Stimulus or control variable)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build="p" autoUpdateAnimBg="0"/>
      <p:bldP spid="922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Persamaan Regresi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702050" cy="4114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linier </a:t>
            </a:r>
            <a:r>
              <a:rPr lang="en-US" dirty="0" err="1" smtClean="0"/>
              <a:t>Sederhana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Y = a + </a:t>
            </a:r>
            <a:r>
              <a:rPr lang="en-US" dirty="0" err="1" smtClean="0"/>
              <a:t>bX</a:t>
            </a:r>
            <a:r>
              <a:rPr lang="en-US" dirty="0" smtClean="0"/>
              <a:t> + </a:t>
            </a:r>
            <a:r>
              <a:rPr lang="en-US" dirty="0" smtClean="0">
                <a:sym typeface="Symbol" pitchFamily="18" charset="2"/>
              </a:rPr>
              <a:t></a:t>
            </a: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Y	= </a:t>
            </a:r>
            <a:r>
              <a:rPr lang="en-US" sz="1600" i="1" dirty="0" err="1" smtClean="0">
                <a:sym typeface="Symbol" pitchFamily="18" charset="2"/>
              </a:rPr>
              <a:t>Nilai</a:t>
            </a:r>
            <a:r>
              <a:rPr lang="en-US" sz="1600" i="1" dirty="0" smtClean="0">
                <a:sym typeface="Symbol" pitchFamily="18" charset="2"/>
              </a:rPr>
              <a:t> yang </a:t>
            </a:r>
            <a:r>
              <a:rPr lang="en-US" sz="1600" i="1" dirty="0" err="1" smtClean="0">
                <a:sym typeface="Symbol" pitchFamily="18" charset="2"/>
              </a:rPr>
              <a:t>diramalkan</a:t>
            </a:r>
            <a:endParaRPr lang="en-US" sz="1600" i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a	= </a:t>
            </a:r>
            <a:r>
              <a:rPr lang="en-US" sz="1600" i="1" dirty="0" err="1" smtClean="0">
                <a:sym typeface="Symbol" pitchFamily="18" charset="2"/>
              </a:rPr>
              <a:t>Konstansta</a:t>
            </a:r>
            <a:endParaRPr lang="en-US" sz="1600" i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b   = </a:t>
            </a:r>
            <a:r>
              <a:rPr lang="en-US" sz="1600" i="1" dirty="0" err="1" smtClean="0">
                <a:sym typeface="Symbol" pitchFamily="18" charset="2"/>
              </a:rPr>
              <a:t>Koefesien</a:t>
            </a:r>
            <a:r>
              <a:rPr lang="en-US" sz="1600" i="1" dirty="0" smtClean="0">
                <a:sym typeface="Symbol" pitchFamily="18" charset="2"/>
              </a:rPr>
              <a:t> </a:t>
            </a:r>
            <a:r>
              <a:rPr lang="en-US" sz="1600" i="1" dirty="0" err="1" smtClean="0">
                <a:sym typeface="Symbol" pitchFamily="18" charset="2"/>
              </a:rPr>
              <a:t>regresi</a:t>
            </a:r>
            <a:endParaRPr lang="en-US" sz="1600" i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X  = </a:t>
            </a:r>
            <a:r>
              <a:rPr lang="en-US" sz="1600" i="1" dirty="0" err="1" smtClean="0">
                <a:sym typeface="Symbol" pitchFamily="18" charset="2"/>
              </a:rPr>
              <a:t>Variabel</a:t>
            </a:r>
            <a:r>
              <a:rPr lang="en-US" sz="1600" i="1" dirty="0" smtClean="0">
                <a:sym typeface="Symbol" pitchFamily="18" charset="2"/>
              </a:rPr>
              <a:t> </a:t>
            </a:r>
            <a:r>
              <a:rPr lang="en-US" sz="1600" i="1" dirty="0" err="1" smtClean="0">
                <a:sym typeface="Symbol" pitchFamily="18" charset="2"/>
              </a:rPr>
              <a:t>bebas</a:t>
            </a:r>
            <a:endParaRPr lang="en-US" sz="1600" i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   = </a:t>
            </a:r>
            <a:r>
              <a:rPr lang="en-US" sz="1600" i="1" dirty="0" err="1" smtClean="0">
                <a:sym typeface="Symbol" pitchFamily="18" charset="2"/>
              </a:rPr>
              <a:t>Nilai</a:t>
            </a:r>
            <a:r>
              <a:rPr lang="en-US" sz="1600" i="1" dirty="0" smtClean="0">
                <a:sym typeface="Symbol" pitchFamily="18" charset="2"/>
              </a:rPr>
              <a:t> </a:t>
            </a:r>
            <a:r>
              <a:rPr lang="en-US" sz="1600" i="1" dirty="0" err="1" smtClean="0">
                <a:sym typeface="Symbol" pitchFamily="18" charset="2"/>
              </a:rPr>
              <a:t>Residu</a:t>
            </a:r>
            <a:endParaRPr lang="en-US" sz="1600" i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1800" i="1" dirty="0" smtClean="0">
              <a:sym typeface="Symbol" pitchFamily="18" charset="2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114800" y="2754313"/>
          <a:ext cx="3648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4" imgW="1866900" imgH="482600" progId="Equation.3">
                  <p:embed/>
                </p:oleObj>
              </mc:Choice>
              <mc:Fallback>
                <p:oleObj name="Equation" r:id="rId4" imgW="18669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54313"/>
                        <a:ext cx="3648075" cy="8905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114800" y="3962400"/>
          <a:ext cx="2590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6" imgW="1231366" imgH="431613" progId="Equation.3">
                  <p:embed/>
                </p:oleObj>
              </mc:Choice>
              <mc:Fallback>
                <p:oleObj name="Equation" r:id="rId6" imgW="1231366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62400"/>
                        <a:ext cx="2590800" cy="744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799</Words>
  <Application>Microsoft Office PowerPoint</Application>
  <PresentationFormat>On-screen Show (4:3)</PresentationFormat>
  <Paragraphs>309</Paragraphs>
  <Slides>27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Bamboo</vt:lpstr>
      <vt:lpstr>Equation</vt:lpstr>
      <vt:lpstr>REGRESI LINIER</vt:lpstr>
      <vt:lpstr>SEJARAH  REGRESI</vt:lpstr>
      <vt:lpstr>ILUSTRASI</vt:lpstr>
      <vt:lpstr>Pengertian Regresi</vt:lpstr>
      <vt:lpstr>Contoh Penerapan Analisis Regresi</vt:lpstr>
      <vt:lpstr>KETERGANTUNGAN STATISTIK VS. FUNGSIONAL</vt:lpstr>
      <vt:lpstr>Perbedaan mendasar antara korelasi dan regresi ?</vt:lpstr>
      <vt:lpstr>Istilah dan notasi variabel dalam regresi ?</vt:lpstr>
      <vt:lpstr>Persamaan Regresi</vt:lpstr>
      <vt:lpstr>Contoh Kasus:</vt:lpstr>
      <vt:lpstr>Pemecahan</vt:lpstr>
      <vt:lpstr>4. Kriteria Penerimaan Hipotesis</vt:lpstr>
      <vt:lpstr>PowerPoint Presentation</vt:lpstr>
      <vt:lpstr>7. Analisis Data</vt:lpstr>
      <vt:lpstr>Persamaan Regresi</vt:lpstr>
      <vt:lpstr>PowerPoint Presentation</vt:lpstr>
      <vt:lpstr>Nilai Prediksi</vt:lpstr>
      <vt:lpstr>PowerPoint Presentation</vt:lpstr>
      <vt:lpstr>Koefesien Determinasi</vt:lpstr>
      <vt:lpstr>Kesalahan Baku Estimasi</vt:lpstr>
      <vt:lpstr>Standar Error Koefesien Regresi</vt:lpstr>
      <vt:lpstr>Uji F</vt:lpstr>
      <vt:lpstr>PowerPoint Presentation</vt:lpstr>
      <vt:lpstr>Uji t</vt:lpstr>
      <vt:lpstr>PowerPoint Presentation</vt:lpstr>
      <vt:lpstr>KESIMPULAN DAN IMPLIKASI</vt:lpstr>
      <vt:lpstr>LATIHAN: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REGRESI SEDERHANA</dc:title>
  <dc:creator>sentra com</dc:creator>
  <cp:lastModifiedBy>icetea</cp:lastModifiedBy>
  <cp:revision>83</cp:revision>
  <dcterms:created xsi:type="dcterms:W3CDTF">2005-03-12T14:57:08Z</dcterms:created>
  <dcterms:modified xsi:type="dcterms:W3CDTF">2018-11-26T06:57:56Z</dcterms:modified>
</cp:coreProperties>
</file>