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0"/>
  </p:notesMasterIdLst>
  <p:handoutMasterIdLst>
    <p:handoutMasterId r:id="rId21"/>
  </p:handoutMasterIdLst>
  <p:sldIdLst>
    <p:sldId id="282" r:id="rId2"/>
    <p:sldId id="256" r:id="rId3"/>
    <p:sldId id="281" r:id="rId4"/>
    <p:sldId id="258" r:id="rId5"/>
    <p:sldId id="259" r:id="rId6"/>
    <p:sldId id="260" r:id="rId7"/>
    <p:sldId id="261" r:id="rId8"/>
    <p:sldId id="262" r:id="rId9"/>
    <p:sldId id="263" r:id="rId10"/>
    <p:sldId id="265" r:id="rId11"/>
    <p:sldId id="266" r:id="rId12"/>
    <p:sldId id="267" r:id="rId13"/>
    <p:sldId id="268" r:id="rId14"/>
    <p:sldId id="269" r:id="rId15"/>
    <p:sldId id="270" r:id="rId16"/>
    <p:sldId id="271" r:id="rId17"/>
    <p:sldId id="272" r:id="rId18"/>
    <p:sldId id="283" r:id="rId19"/>
  </p:sldIdLst>
  <p:sldSz cx="9144000" cy="6858000" type="screen4x3"/>
  <p:notesSz cx="6858000" cy="9313863"/>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081" autoAdjust="0"/>
    <p:restoredTop sz="94605" autoAdjust="0"/>
  </p:normalViewPr>
  <p:slideViewPr>
    <p:cSldViewPr>
      <p:cViewPr>
        <p:scale>
          <a:sx n="50" d="100"/>
          <a:sy n="50" d="100"/>
        </p:scale>
        <p:origin x="-1638" y="-4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44035" name="Rectangle 3"/>
          <p:cNvSpPr>
            <a:spLocks noGrp="1" noChangeArrowheads="1"/>
          </p:cNvSpPr>
          <p:nvPr>
            <p:ph type="dt" sz="quarter"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2B12DD95-13F6-4EB4-9383-3E543CF8C986}" type="datetimeFigureOut">
              <a:rPr lang="en-US"/>
              <a:pPr>
                <a:defRPr/>
              </a:pPr>
              <a:t>11/29/2019</a:t>
            </a:fld>
            <a:endParaRPr lang="en-US"/>
          </a:p>
        </p:txBody>
      </p:sp>
      <p:sp>
        <p:nvSpPr>
          <p:cNvPr id="44036" name="Rectangle 4"/>
          <p:cNvSpPr>
            <a:spLocks noGrp="1" noChangeArrowheads="1"/>
          </p:cNvSpPr>
          <p:nvPr>
            <p:ph type="ftr" sz="quarter" idx="2"/>
          </p:nvPr>
        </p:nvSpPr>
        <p:spPr bwMode="auto">
          <a:xfrm>
            <a:off x="0" y="8847138"/>
            <a:ext cx="2971800"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44037" name="Rectangle 5"/>
          <p:cNvSpPr>
            <a:spLocks noGrp="1" noChangeArrowheads="1"/>
          </p:cNvSpPr>
          <p:nvPr>
            <p:ph type="sldNum" sz="quarter" idx="3"/>
          </p:nvPr>
        </p:nvSpPr>
        <p:spPr bwMode="auto">
          <a:xfrm>
            <a:off x="3884613" y="8847138"/>
            <a:ext cx="2971800"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83904579-CFE8-4EDD-AD1B-F2DE9DAB7706}" type="slidenum">
              <a:rPr lang="en-US"/>
              <a:pPr>
                <a:defRPr/>
              </a:pPr>
              <a:t>‹#›</a:t>
            </a:fld>
            <a:endParaRPr lang="en-US"/>
          </a:p>
        </p:txBody>
      </p:sp>
    </p:spTree>
    <p:extLst>
      <p:ext uri="{BB962C8B-B14F-4D97-AF65-F5344CB8AC3E}">
        <p14:creationId xmlns:p14="http://schemas.microsoft.com/office/powerpoint/2010/main" val="18157769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46083" name="Rectangle 3"/>
          <p:cNvSpPr>
            <a:spLocks noGrp="1" noChangeArrowheads="1"/>
          </p:cNvSpPr>
          <p:nvPr>
            <p:ph type="dt"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45A93BA6-618C-4104-86E1-3E166B289A8E}" type="datetimeFigureOut">
              <a:rPr lang="en-US"/>
              <a:pPr>
                <a:defRPr/>
              </a:pPr>
              <a:t>11/29/2019</a:t>
            </a:fld>
            <a:endParaRPr lang="en-US"/>
          </a:p>
        </p:txBody>
      </p:sp>
      <p:sp>
        <p:nvSpPr>
          <p:cNvPr id="37892" name="Rectangle 4"/>
          <p:cNvSpPr>
            <a:spLocks noGrp="1" noRot="1" noChangeAspect="1" noChangeArrowheads="1" noTextEdit="1"/>
          </p:cNvSpPr>
          <p:nvPr>
            <p:ph type="sldImg" idx="2"/>
          </p:nvPr>
        </p:nvSpPr>
        <p:spPr bwMode="auto">
          <a:xfrm>
            <a:off x="1101725" y="698500"/>
            <a:ext cx="4654550" cy="34925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5" name="Rectangle 5"/>
          <p:cNvSpPr>
            <a:spLocks noGrp="1" noChangeArrowheads="1"/>
          </p:cNvSpPr>
          <p:nvPr>
            <p:ph type="body" sz="quarter" idx="3"/>
          </p:nvPr>
        </p:nvSpPr>
        <p:spPr bwMode="auto">
          <a:xfrm>
            <a:off x="685800" y="4424363"/>
            <a:ext cx="5486400" cy="419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6086" name="Rectangle 6"/>
          <p:cNvSpPr>
            <a:spLocks noGrp="1" noChangeArrowheads="1"/>
          </p:cNvSpPr>
          <p:nvPr>
            <p:ph type="ftr" sz="quarter" idx="4"/>
          </p:nvPr>
        </p:nvSpPr>
        <p:spPr bwMode="auto">
          <a:xfrm>
            <a:off x="0" y="8847138"/>
            <a:ext cx="2971800"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46087" name="Rectangle 7"/>
          <p:cNvSpPr>
            <a:spLocks noGrp="1" noChangeArrowheads="1"/>
          </p:cNvSpPr>
          <p:nvPr>
            <p:ph type="sldNum" sz="quarter" idx="5"/>
          </p:nvPr>
        </p:nvSpPr>
        <p:spPr bwMode="auto">
          <a:xfrm>
            <a:off x="3884613" y="8847138"/>
            <a:ext cx="2971800"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D69BF327-DBDE-47C0-BC3D-C5DDA54A740B}" type="slidenum">
              <a:rPr lang="en-US"/>
              <a:pPr>
                <a:defRPr/>
              </a:pPr>
              <a:t>‹#›</a:t>
            </a:fld>
            <a:endParaRPr lang="en-US"/>
          </a:p>
        </p:txBody>
      </p:sp>
    </p:spTree>
    <p:extLst>
      <p:ext uri="{BB962C8B-B14F-4D97-AF65-F5344CB8AC3E}">
        <p14:creationId xmlns:p14="http://schemas.microsoft.com/office/powerpoint/2010/main" val="26440645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bamboo"/>
          <p:cNvPicPr>
            <a:picLocks noChangeAspect="1" noChangeArrowheads="1"/>
          </p:cNvPicPr>
          <p:nvPr/>
        </p:nvPicPr>
        <p:blipFill>
          <a:blip r:embed="rId2">
            <a:extLst>
              <a:ext uri="{28A0092B-C50C-407E-A947-70E740481C1C}">
                <a14:useLocalDpi xmlns:a14="http://schemas.microsoft.com/office/drawing/2010/main" val="0"/>
              </a:ext>
            </a:extLst>
          </a:blip>
          <a:srcRect r="13792"/>
          <a:stretch>
            <a:fillRect/>
          </a:stretch>
        </p:blipFill>
        <p:spPr bwMode="ltGray">
          <a:xfrm>
            <a:off x="6292850" y="-1588"/>
            <a:ext cx="2857500" cy="686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5" name="Rectangle 3"/>
          <p:cNvSpPr>
            <a:spLocks noGrp="1" noChangeArrowheads="1"/>
          </p:cNvSpPr>
          <p:nvPr>
            <p:ph type="ctrTitle"/>
          </p:nvPr>
        </p:nvSpPr>
        <p:spPr>
          <a:xfrm>
            <a:off x="304800" y="1158875"/>
            <a:ext cx="6248400" cy="1431925"/>
          </a:xfrm>
        </p:spPr>
        <p:txBody>
          <a:bodyPr/>
          <a:lstStyle>
            <a:lvl1pPr>
              <a:defRPr/>
            </a:lvl1pPr>
          </a:lstStyle>
          <a:p>
            <a:r>
              <a:rPr lang="en-US"/>
              <a:t>Click to edit Master title style</a:t>
            </a:r>
          </a:p>
        </p:txBody>
      </p:sp>
      <p:sp>
        <p:nvSpPr>
          <p:cNvPr id="44036" name="Rectangle 4"/>
          <p:cNvSpPr>
            <a:spLocks noGrp="1" noChangeArrowheads="1"/>
          </p:cNvSpPr>
          <p:nvPr>
            <p:ph type="subTitle" idx="1"/>
          </p:nvPr>
        </p:nvSpPr>
        <p:spPr>
          <a:xfrm>
            <a:off x="304800" y="3429000"/>
            <a:ext cx="6019800" cy="1752600"/>
          </a:xfrm>
        </p:spPr>
        <p:txBody>
          <a:bodyPr/>
          <a:lstStyle>
            <a:lvl1pPr marL="0" indent="0" algn="ctr">
              <a:buFont typeface="Wingdings" pitchFamily="2" charset="2"/>
              <a:buNone/>
              <a:defRPr/>
            </a:lvl1pPr>
          </a:lstStyle>
          <a:p>
            <a:r>
              <a:rPr lang="en-US"/>
              <a:t>Click to edit Master subtitle style</a:t>
            </a:r>
          </a:p>
        </p:txBody>
      </p:sp>
      <p:sp>
        <p:nvSpPr>
          <p:cNvPr id="5" name="Rectangle 5"/>
          <p:cNvSpPr>
            <a:spLocks noGrp="1" noChangeArrowheads="1"/>
          </p:cNvSpPr>
          <p:nvPr>
            <p:ph type="dt" sz="half" idx="10"/>
          </p:nvPr>
        </p:nvSpPr>
        <p:spPr>
          <a:xfrm>
            <a:off x="257175" y="6248400"/>
            <a:ext cx="1622425" cy="457200"/>
          </a:xfrm>
        </p:spPr>
        <p:txBody>
          <a:bodyPr/>
          <a:lstStyle>
            <a:lvl1pPr>
              <a:defRPr/>
            </a:lvl1pPr>
          </a:lstStyle>
          <a:p>
            <a:pPr>
              <a:defRPr/>
            </a:pPr>
            <a:endParaRPr lang="en-US"/>
          </a:p>
        </p:txBody>
      </p:sp>
      <p:sp>
        <p:nvSpPr>
          <p:cNvPr id="6" name="Rectangle 6"/>
          <p:cNvSpPr>
            <a:spLocks noGrp="1" noChangeArrowheads="1"/>
          </p:cNvSpPr>
          <p:nvPr>
            <p:ph type="ftr" sz="quarter" idx="11"/>
          </p:nvPr>
        </p:nvSpPr>
        <p:spPr>
          <a:xfrm>
            <a:off x="2108200" y="6248400"/>
            <a:ext cx="2997200" cy="457200"/>
          </a:xfrm>
        </p:spPr>
        <p:txBody>
          <a:bodyPr/>
          <a:lstStyle>
            <a:lvl1pPr>
              <a:defRPr/>
            </a:lvl1pPr>
          </a:lstStyle>
          <a:p>
            <a:pPr>
              <a:defRPr/>
            </a:pPr>
            <a:endParaRPr lang="en-US"/>
          </a:p>
        </p:txBody>
      </p:sp>
      <p:sp>
        <p:nvSpPr>
          <p:cNvPr id="7" name="Rectangle 7"/>
          <p:cNvSpPr>
            <a:spLocks noGrp="1" noChangeArrowheads="1"/>
          </p:cNvSpPr>
          <p:nvPr>
            <p:ph type="sldNum" sz="quarter" idx="12"/>
          </p:nvPr>
        </p:nvSpPr>
        <p:spPr>
          <a:xfrm>
            <a:off x="5486400" y="6248400"/>
            <a:ext cx="1371600" cy="457200"/>
          </a:xfrm>
        </p:spPr>
        <p:txBody>
          <a:bodyPr/>
          <a:lstStyle>
            <a:lvl1pPr>
              <a:defRPr/>
            </a:lvl1pPr>
          </a:lstStyle>
          <a:p>
            <a:pPr>
              <a:defRPr/>
            </a:pPr>
            <a:fld id="{723C0A36-68B6-4866-A2CC-7A9CB069B2A4}" type="slidenum">
              <a:rPr lang="en-US"/>
              <a:pPr>
                <a:defRPr/>
              </a:pPr>
              <a:t>‹#›</a:t>
            </a:fld>
            <a:endParaRPr lang="en-US"/>
          </a:p>
        </p:txBody>
      </p:sp>
    </p:spTree>
    <p:extLst>
      <p:ext uri="{BB962C8B-B14F-4D97-AF65-F5344CB8AC3E}">
        <p14:creationId xmlns:p14="http://schemas.microsoft.com/office/powerpoint/2010/main" val="2684887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095B1835-EECA-4A53-B79A-5C89925296AD}" type="slidenum">
              <a:rPr lang="en-US"/>
              <a:pPr>
                <a:defRPr/>
              </a:pPr>
              <a:t>‹#›</a:t>
            </a:fld>
            <a:endParaRPr lang="en-US"/>
          </a:p>
        </p:txBody>
      </p:sp>
    </p:spTree>
    <p:extLst>
      <p:ext uri="{BB962C8B-B14F-4D97-AF65-F5344CB8AC3E}">
        <p14:creationId xmlns:p14="http://schemas.microsoft.com/office/powerpoint/2010/main" val="449043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886450" y="320675"/>
            <a:ext cx="1885950" cy="57753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320675"/>
            <a:ext cx="5505450" cy="57753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F22136A4-3C6E-4722-A3B2-21E62D9319D2}" type="slidenum">
              <a:rPr lang="en-US"/>
              <a:pPr>
                <a:defRPr/>
              </a:pPr>
              <a:t>‹#›</a:t>
            </a:fld>
            <a:endParaRPr lang="en-US"/>
          </a:p>
        </p:txBody>
      </p:sp>
    </p:spTree>
    <p:extLst>
      <p:ext uri="{BB962C8B-B14F-4D97-AF65-F5344CB8AC3E}">
        <p14:creationId xmlns:p14="http://schemas.microsoft.com/office/powerpoint/2010/main" val="26377430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320675"/>
            <a:ext cx="7467600" cy="1431925"/>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228600" y="1981200"/>
            <a:ext cx="3695700" cy="4114800"/>
          </a:xfrm>
        </p:spPr>
        <p:txBody>
          <a:bodyPr/>
          <a:lstStyle/>
          <a:p>
            <a:pPr lvl="0"/>
            <a:endParaRPr lang="en-US" noProof="0" smtClean="0"/>
          </a:p>
        </p:txBody>
      </p:sp>
      <p:sp>
        <p:nvSpPr>
          <p:cNvPr id="4" name="Text Placeholder 3"/>
          <p:cNvSpPr>
            <a:spLocks noGrp="1"/>
          </p:cNvSpPr>
          <p:nvPr>
            <p:ph type="body" sz="half" idx="2"/>
          </p:nvPr>
        </p:nvSpPr>
        <p:spPr>
          <a:xfrm>
            <a:off x="4076700" y="1981200"/>
            <a:ext cx="36957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89B62B1C-083C-4041-ADFB-221EF52C8E7B}" type="slidenum">
              <a:rPr lang="en-US"/>
              <a:pPr>
                <a:defRPr/>
              </a:pPr>
              <a:t>‹#›</a:t>
            </a:fld>
            <a:endParaRPr lang="en-US"/>
          </a:p>
        </p:txBody>
      </p:sp>
    </p:spTree>
    <p:extLst>
      <p:ext uri="{BB962C8B-B14F-4D97-AF65-F5344CB8AC3E}">
        <p14:creationId xmlns:p14="http://schemas.microsoft.com/office/powerpoint/2010/main" val="19868565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320675"/>
            <a:ext cx="7467600" cy="14319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28600" y="1981200"/>
            <a:ext cx="36957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076700" y="1981200"/>
            <a:ext cx="36957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069ACF71-C075-4297-A6C5-D063D1D71F9F}" type="slidenum">
              <a:rPr lang="en-US"/>
              <a:pPr>
                <a:defRPr/>
              </a:pPr>
              <a:t>‹#›</a:t>
            </a:fld>
            <a:endParaRPr lang="en-US"/>
          </a:p>
        </p:txBody>
      </p:sp>
    </p:spTree>
    <p:extLst>
      <p:ext uri="{BB962C8B-B14F-4D97-AF65-F5344CB8AC3E}">
        <p14:creationId xmlns:p14="http://schemas.microsoft.com/office/powerpoint/2010/main" val="15572310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28600" y="320675"/>
            <a:ext cx="7467600" cy="14319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28600" y="1981200"/>
            <a:ext cx="7543800" cy="4114800"/>
          </a:xfrm>
        </p:spPr>
        <p:txBody>
          <a:bodyPr/>
          <a:lstStyle/>
          <a:p>
            <a:pPr lvl="0"/>
            <a:endParaRPr lang="en-US" noProof="0" smtClean="0"/>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15B543AF-FE8D-47F5-9DC8-63AF36AB1FAD}" type="slidenum">
              <a:rPr lang="en-US"/>
              <a:pPr>
                <a:defRPr/>
              </a:pPr>
              <a:t>‹#›</a:t>
            </a:fld>
            <a:endParaRPr lang="en-US"/>
          </a:p>
        </p:txBody>
      </p:sp>
    </p:spTree>
    <p:extLst>
      <p:ext uri="{BB962C8B-B14F-4D97-AF65-F5344CB8AC3E}">
        <p14:creationId xmlns:p14="http://schemas.microsoft.com/office/powerpoint/2010/main" val="562504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A53558F6-C6BD-4C8F-9252-C4E183304BF1}" type="slidenum">
              <a:rPr lang="en-US"/>
              <a:pPr>
                <a:defRPr/>
              </a:pPr>
              <a:t>‹#›</a:t>
            </a:fld>
            <a:endParaRPr lang="en-US"/>
          </a:p>
        </p:txBody>
      </p:sp>
    </p:spTree>
    <p:extLst>
      <p:ext uri="{BB962C8B-B14F-4D97-AF65-F5344CB8AC3E}">
        <p14:creationId xmlns:p14="http://schemas.microsoft.com/office/powerpoint/2010/main" val="1974495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501D347D-5F12-47E4-B1BE-56204B724BB3}" type="slidenum">
              <a:rPr lang="en-US"/>
              <a:pPr>
                <a:defRPr/>
              </a:pPr>
              <a:t>‹#›</a:t>
            </a:fld>
            <a:endParaRPr lang="en-US"/>
          </a:p>
        </p:txBody>
      </p:sp>
    </p:spTree>
    <p:extLst>
      <p:ext uri="{BB962C8B-B14F-4D97-AF65-F5344CB8AC3E}">
        <p14:creationId xmlns:p14="http://schemas.microsoft.com/office/powerpoint/2010/main" val="1800342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981200"/>
            <a:ext cx="36957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076700" y="1981200"/>
            <a:ext cx="36957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FE1EF869-B74E-4F2A-AB65-F42722D0291A}" type="slidenum">
              <a:rPr lang="en-US"/>
              <a:pPr>
                <a:defRPr/>
              </a:pPr>
              <a:t>‹#›</a:t>
            </a:fld>
            <a:endParaRPr lang="en-US"/>
          </a:p>
        </p:txBody>
      </p:sp>
    </p:spTree>
    <p:extLst>
      <p:ext uri="{BB962C8B-B14F-4D97-AF65-F5344CB8AC3E}">
        <p14:creationId xmlns:p14="http://schemas.microsoft.com/office/powerpoint/2010/main" val="2683022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p>
        </p:txBody>
      </p:sp>
      <p:sp>
        <p:nvSpPr>
          <p:cNvPr id="8" name="Rectangle 6"/>
          <p:cNvSpPr>
            <a:spLocks noGrp="1" noChangeArrowheads="1"/>
          </p:cNvSpPr>
          <p:nvPr>
            <p:ph type="ftr" sz="quarter" idx="11"/>
          </p:nvPr>
        </p:nvSpPr>
        <p:spPr>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pPr>
              <a:defRPr/>
            </a:pPr>
            <a:fld id="{97987BCC-5767-4D55-84DC-061F14C4F87D}" type="slidenum">
              <a:rPr lang="en-US"/>
              <a:pPr>
                <a:defRPr/>
              </a:pPr>
              <a:t>‹#›</a:t>
            </a:fld>
            <a:endParaRPr lang="en-US"/>
          </a:p>
        </p:txBody>
      </p:sp>
    </p:spTree>
    <p:extLst>
      <p:ext uri="{BB962C8B-B14F-4D97-AF65-F5344CB8AC3E}">
        <p14:creationId xmlns:p14="http://schemas.microsoft.com/office/powerpoint/2010/main" val="2288922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pPr>
              <a:defRPr/>
            </a:pPr>
            <a:fld id="{062DB8EF-D1CF-48C8-B97E-99FADA1FF94F}" type="slidenum">
              <a:rPr lang="en-US"/>
              <a:pPr>
                <a:defRPr/>
              </a:pPr>
              <a:t>‹#›</a:t>
            </a:fld>
            <a:endParaRPr lang="en-US"/>
          </a:p>
        </p:txBody>
      </p:sp>
    </p:spTree>
    <p:extLst>
      <p:ext uri="{BB962C8B-B14F-4D97-AF65-F5344CB8AC3E}">
        <p14:creationId xmlns:p14="http://schemas.microsoft.com/office/powerpoint/2010/main" val="2570606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pPr>
              <a:defRPr/>
            </a:pPr>
            <a:fld id="{157D09A4-DDB5-421F-A904-0C3EB63DE87A}" type="slidenum">
              <a:rPr lang="en-US"/>
              <a:pPr>
                <a:defRPr/>
              </a:pPr>
              <a:t>‹#›</a:t>
            </a:fld>
            <a:endParaRPr lang="en-US"/>
          </a:p>
        </p:txBody>
      </p:sp>
    </p:spTree>
    <p:extLst>
      <p:ext uri="{BB962C8B-B14F-4D97-AF65-F5344CB8AC3E}">
        <p14:creationId xmlns:p14="http://schemas.microsoft.com/office/powerpoint/2010/main" val="3937483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8B5960D0-376B-4967-9773-BF2AEE531A75}" type="slidenum">
              <a:rPr lang="en-US"/>
              <a:pPr>
                <a:defRPr/>
              </a:pPr>
              <a:t>‹#›</a:t>
            </a:fld>
            <a:endParaRPr lang="en-US"/>
          </a:p>
        </p:txBody>
      </p:sp>
    </p:spTree>
    <p:extLst>
      <p:ext uri="{BB962C8B-B14F-4D97-AF65-F5344CB8AC3E}">
        <p14:creationId xmlns:p14="http://schemas.microsoft.com/office/powerpoint/2010/main" val="2862693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21024708-174F-4025-989B-0CDBFD53A495}" type="slidenum">
              <a:rPr lang="en-US"/>
              <a:pPr>
                <a:defRPr/>
              </a:pPr>
              <a:t>‹#›</a:t>
            </a:fld>
            <a:endParaRPr lang="en-US"/>
          </a:p>
        </p:txBody>
      </p:sp>
    </p:spTree>
    <p:extLst>
      <p:ext uri="{BB962C8B-B14F-4D97-AF65-F5344CB8AC3E}">
        <p14:creationId xmlns:p14="http://schemas.microsoft.com/office/powerpoint/2010/main" val="3734977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bamboo"/>
          <p:cNvPicPr>
            <a:picLocks noChangeAspect="1" noChangeArrowheads="1"/>
          </p:cNvPicPr>
          <p:nvPr/>
        </p:nvPicPr>
        <p:blipFill>
          <a:blip r:embed="rId16">
            <a:extLst>
              <a:ext uri="{28A0092B-C50C-407E-A947-70E740481C1C}">
                <a14:useLocalDpi xmlns:a14="http://schemas.microsoft.com/office/drawing/2010/main" val="0"/>
              </a:ext>
            </a:extLst>
          </a:blip>
          <a:srcRect r="45976"/>
          <a:stretch>
            <a:fillRect/>
          </a:stretch>
        </p:blipFill>
        <p:spPr bwMode="ltGray">
          <a:xfrm>
            <a:off x="7353300" y="0"/>
            <a:ext cx="17907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228600" y="320675"/>
            <a:ext cx="7467600"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en-US" altLang="en-US" smtClean="0"/>
              <a:t>Click to edit Master title style</a:t>
            </a:r>
          </a:p>
        </p:txBody>
      </p:sp>
      <p:sp>
        <p:nvSpPr>
          <p:cNvPr id="1028" name="Rectangle 4"/>
          <p:cNvSpPr>
            <a:spLocks noGrp="1" noChangeArrowheads="1"/>
          </p:cNvSpPr>
          <p:nvPr>
            <p:ph type="body" idx="1"/>
          </p:nvPr>
        </p:nvSpPr>
        <p:spPr bwMode="auto">
          <a:xfrm>
            <a:off x="228600" y="1981200"/>
            <a:ext cx="7543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3013" name="Rectangle 5"/>
          <p:cNvSpPr>
            <a:spLocks noGrp="1" noChangeArrowheads="1"/>
          </p:cNvSpPr>
          <p:nvPr>
            <p:ph type="dt" sz="half" idx="2"/>
          </p:nvPr>
        </p:nvSpPr>
        <p:spPr bwMode="auto">
          <a:xfrm>
            <a:off x="228600" y="6248400"/>
            <a:ext cx="1600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43014" name="Rectangle 6"/>
          <p:cNvSpPr>
            <a:spLocks noGrp="1" noChangeArrowheads="1"/>
          </p:cNvSpPr>
          <p:nvPr>
            <p:ph type="ftr" sz="quarter" idx="3"/>
          </p:nvPr>
        </p:nvSpPr>
        <p:spPr bwMode="auto">
          <a:xfrm>
            <a:off x="2209800" y="6248400"/>
            <a:ext cx="3505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43015" name="Rectangle 7"/>
          <p:cNvSpPr>
            <a:spLocks noGrp="1" noChangeArrowheads="1"/>
          </p:cNvSpPr>
          <p:nvPr>
            <p:ph type="sldNum" sz="quarter" idx="4"/>
          </p:nvPr>
        </p:nvSpPr>
        <p:spPr bwMode="auto">
          <a:xfrm>
            <a:off x="6248400" y="6248400"/>
            <a:ext cx="1524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A263732A-CABB-4107-99FA-AEFC0BFCDCD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13"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Black" pitchFamily="34" charset="0"/>
        </a:defRPr>
      </a:lvl2pPr>
      <a:lvl3pPr algn="ctr" rtl="0" eaLnBrk="0" fontAlgn="base" hangingPunct="0">
        <a:spcBef>
          <a:spcPct val="0"/>
        </a:spcBef>
        <a:spcAft>
          <a:spcPct val="0"/>
        </a:spcAft>
        <a:defRPr sz="4400">
          <a:solidFill>
            <a:schemeClr val="tx2"/>
          </a:solidFill>
          <a:latin typeface="Arial Black" pitchFamily="34" charset="0"/>
        </a:defRPr>
      </a:lvl3pPr>
      <a:lvl4pPr algn="ctr" rtl="0" eaLnBrk="0" fontAlgn="base" hangingPunct="0">
        <a:spcBef>
          <a:spcPct val="0"/>
        </a:spcBef>
        <a:spcAft>
          <a:spcPct val="0"/>
        </a:spcAft>
        <a:defRPr sz="4400">
          <a:solidFill>
            <a:schemeClr val="tx2"/>
          </a:solidFill>
          <a:latin typeface="Arial Black" pitchFamily="34" charset="0"/>
        </a:defRPr>
      </a:lvl4pPr>
      <a:lvl5pPr algn="ctr" rtl="0" eaLnBrk="0" fontAlgn="base" hangingPunct="0">
        <a:spcBef>
          <a:spcPct val="0"/>
        </a:spcBef>
        <a:spcAft>
          <a:spcPct val="0"/>
        </a:spcAft>
        <a:defRPr sz="4400">
          <a:solidFill>
            <a:schemeClr val="tx2"/>
          </a:solidFill>
          <a:latin typeface="Arial Black" pitchFamily="34" charset="0"/>
        </a:defRPr>
      </a:lvl5pPr>
      <a:lvl6pPr marL="457200" algn="ctr" rtl="0" fontAlgn="base">
        <a:spcBef>
          <a:spcPct val="0"/>
        </a:spcBef>
        <a:spcAft>
          <a:spcPct val="0"/>
        </a:spcAft>
        <a:defRPr sz="4400">
          <a:solidFill>
            <a:schemeClr val="tx2"/>
          </a:solidFill>
          <a:latin typeface="Arial Black" pitchFamily="34" charset="0"/>
        </a:defRPr>
      </a:lvl6pPr>
      <a:lvl7pPr marL="914400" algn="ctr" rtl="0" fontAlgn="base">
        <a:spcBef>
          <a:spcPct val="0"/>
        </a:spcBef>
        <a:spcAft>
          <a:spcPct val="0"/>
        </a:spcAft>
        <a:defRPr sz="4400">
          <a:solidFill>
            <a:schemeClr val="tx2"/>
          </a:solidFill>
          <a:latin typeface="Arial Black" pitchFamily="34" charset="0"/>
        </a:defRPr>
      </a:lvl7pPr>
      <a:lvl8pPr marL="1371600" algn="ctr" rtl="0" fontAlgn="base">
        <a:spcBef>
          <a:spcPct val="0"/>
        </a:spcBef>
        <a:spcAft>
          <a:spcPct val="0"/>
        </a:spcAft>
        <a:defRPr sz="4400">
          <a:solidFill>
            <a:schemeClr val="tx2"/>
          </a:solidFill>
          <a:latin typeface="Arial Black" pitchFamily="34" charset="0"/>
        </a:defRPr>
      </a:lvl8pPr>
      <a:lvl9pPr marL="1828800" algn="ctr" rtl="0" fontAlgn="base">
        <a:spcBef>
          <a:spcPct val="0"/>
        </a:spcBef>
        <a:spcAft>
          <a:spcPct val="0"/>
        </a:spcAft>
        <a:defRPr sz="4400">
          <a:solidFill>
            <a:schemeClr val="tx2"/>
          </a:solidFill>
          <a:latin typeface="Arial Black" pitchFamily="34" charset="0"/>
        </a:defRPr>
      </a:lvl9pPr>
    </p:titleStyle>
    <p:bodyStyle>
      <a:lvl1pPr marL="342900" indent="-342900" algn="l" rtl="0" eaLnBrk="0" fontAlgn="base" hangingPunct="0">
        <a:spcBef>
          <a:spcPct val="20000"/>
        </a:spcBef>
        <a:spcAft>
          <a:spcPct val="0"/>
        </a:spcAft>
        <a:buClr>
          <a:schemeClr val="bg2"/>
        </a:buClr>
        <a:buSzPct val="65000"/>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bg2"/>
        </a:buClr>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Char char="•"/>
        <a:defRPr sz="2000">
          <a:solidFill>
            <a:schemeClr val="tx1"/>
          </a:solidFill>
          <a:latin typeface="+mn-lt"/>
        </a:defRPr>
      </a:lvl5pPr>
      <a:lvl6pPr marL="2514600" indent="-228600" algn="l" rtl="0" fontAlgn="base">
        <a:spcBef>
          <a:spcPct val="20000"/>
        </a:spcBef>
        <a:spcAft>
          <a:spcPct val="0"/>
        </a:spcAft>
        <a:buClr>
          <a:schemeClr val="bg2"/>
        </a:buClr>
        <a:buChar char="•"/>
        <a:defRPr sz="2000">
          <a:solidFill>
            <a:schemeClr val="tx1"/>
          </a:solidFill>
          <a:latin typeface="+mn-lt"/>
        </a:defRPr>
      </a:lvl6pPr>
      <a:lvl7pPr marL="2971800" indent="-228600" algn="l" rtl="0" fontAlgn="base">
        <a:spcBef>
          <a:spcPct val="20000"/>
        </a:spcBef>
        <a:spcAft>
          <a:spcPct val="0"/>
        </a:spcAft>
        <a:buClr>
          <a:schemeClr val="bg2"/>
        </a:buClr>
        <a:buChar char="•"/>
        <a:defRPr sz="2000">
          <a:solidFill>
            <a:schemeClr val="tx1"/>
          </a:solidFill>
          <a:latin typeface="+mn-lt"/>
        </a:defRPr>
      </a:lvl7pPr>
      <a:lvl8pPr marL="3429000" indent="-228600" algn="l" rtl="0" fontAlgn="base">
        <a:spcBef>
          <a:spcPct val="20000"/>
        </a:spcBef>
        <a:spcAft>
          <a:spcPct val="0"/>
        </a:spcAft>
        <a:buClr>
          <a:schemeClr val="bg2"/>
        </a:buClr>
        <a:buChar char="•"/>
        <a:defRPr sz="2000">
          <a:solidFill>
            <a:schemeClr val="tx1"/>
          </a:solidFill>
          <a:latin typeface="+mn-lt"/>
        </a:defRPr>
      </a:lvl8pPr>
      <a:lvl9pPr marL="3886200" indent="-228600" algn="l" rtl="0" fontAlgn="base">
        <a:spcBef>
          <a:spcPct val="20000"/>
        </a:spcBef>
        <a:spcAft>
          <a:spcPct val="0"/>
        </a:spcAft>
        <a:buClr>
          <a:schemeClr val="bg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304800" y="1144250"/>
            <a:ext cx="6248400" cy="1446550"/>
          </a:xfrm>
        </p:spPr>
        <p:txBody>
          <a:bodyPr/>
          <a:lstStyle/>
          <a:p>
            <a:r>
              <a:rPr lang="en-US" b="1" dirty="0" err="1"/>
              <a:t>Analisis</a:t>
            </a:r>
            <a:r>
              <a:rPr lang="en-US" b="1" dirty="0"/>
              <a:t> </a:t>
            </a:r>
            <a:r>
              <a:rPr lang="en-US" b="1" i="1" dirty="0"/>
              <a:t>Time Series</a:t>
            </a:r>
            <a:r>
              <a:rPr lang="en-US" dirty="0"/>
              <a:t> </a:t>
            </a:r>
            <a:endParaRPr lang="en-US" dirty="0" smtClean="0"/>
          </a:p>
        </p:txBody>
      </p:sp>
      <p:sp>
        <p:nvSpPr>
          <p:cNvPr id="3075" name="Subtitle 2"/>
          <p:cNvSpPr>
            <a:spLocks noGrp="1"/>
          </p:cNvSpPr>
          <p:nvPr>
            <p:ph type="subTitle" idx="1"/>
          </p:nvPr>
        </p:nvSpPr>
        <p:spPr/>
        <p:txBody>
          <a:bodyPr/>
          <a:lstStyle/>
          <a:p>
            <a:r>
              <a:rPr lang="en-US" smtClean="0"/>
              <a:t>Esti Wijayanti, M.Kom</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28600" y="983159"/>
            <a:ext cx="7467600" cy="769441"/>
          </a:xfrm>
        </p:spPr>
        <p:txBody>
          <a:bodyPr/>
          <a:lstStyle/>
          <a:p>
            <a:pPr eaLnBrk="1" hangingPunct="1"/>
            <a:r>
              <a:rPr lang="en-US" dirty="0" err="1"/>
              <a:t>Variasi</a:t>
            </a:r>
            <a:r>
              <a:rPr lang="en-US" dirty="0"/>
              <a:t> </a:t>
            </a:r>
            <a:r>
              <a:rPr lang="en-US" dirty="0" err="1"/>
              <a:t>Musiman</a:t>
            </a:r>
            <a:r>
              <a:rPr lang="en-US" dirty="0"/>
              <a:t> (V) </a:t>
            </a:r>
            <a:endParaRPr lang="en-US" altLang="en-US" dirty="0" smtClean="0"/>
          </a:p>
        </p:txBody>
      </p:sp>
      <p:sp>
        <p:nvSpPr>
          <p:cNvPr id="14339" name="Rectangle 3"/>
          <p:cNvSpPr>
            <a:spLocks noGrp="1" noChangeArrowheads="1"/>
          </p:cNvSpPr>
          <p:nvPr>
            <p:ph type="body" idx="1"/>
          </p:nvPr>
        </p:nvSpPr>
        <p:spPr>
          <a:xfrm>
            <a:off x="304800" y="2209800"/>
            <a:ext cx="7543800" cy="4114800"/>
          </a:xfrm>
        </p:spPr>
        <p:txBody>
          <a:bodyPr/>
          <a:lstStyle/>
          <a:p>
            <a:pPr marL="0" indent="0" eaLnBrk="1" hangingPunct="1">
              <a:buNone/>
            </a:pPr>
            <a:r>
              <a:rPr lang="en-US" sz="1600" dirty="0" err="1"/>
              <a:t>Gerakan</a:t>
            </a:r>
            <a:r>
              <a:rPr lang="en-US" sz="1600" dirty="0"/>
              <a:t> </a:t>
            </a:r>
            <a:r>
              <a:rPr lang="en-US" sz="1600" dirty="0" err="1"/>
              <a:t>musiman</a:t>
            </a:r>
            <a:r>
              <a:rPr lang="en-US" sz="1600" dirty="0"/>
              <a:t> </a:t>
            </a:r>
            <a:r>
              <a:rPr lang="en-US" sz="1600" dirty="0" err="1"/>
              <a:t>terjadi</a:t>
            </a:r>
            <a:r>
              <a:rPr lang="en-US" sz="1600" dirty="0"/>
              <a:t> </a:t>
            </a:r>
            <a:r>
              <a:rPr lang="en-US" sz="1600" dirty="0" err="1"/>
              <a:t>lebih</a:t>
            </a:r>
            <a:r>
              <a:rPr lang="en-US" sz="1600" dirty="0"/>
              <a:t> </a:t>
            </a:r>
            <a:r>
              <a:rPr lang="en-US" sz="1600" dirty="0" err="1"/>
              <a:t>teratur</a:t>
            </a:r>
            <a:r>
              <a:rPr lang="en-US" sz="1600" dirty="0"/>
              <a:t> </a:t>
            </a:r>
            <a:r>
              <a:rPr lang="en-US" sz="1600" dirty="0" err="1"/>
              <a:t>bila</a:t>
            </a:r>
            <a:r>
              <a:rPr lang="en-US" sz="1600" dirty="0"/>
              <a:t> </a:t>
            </a:r>
            <a:r>
              <a:rPr lang="en-US" sz="1600" dirty="0" err="1"/>
              <a:t>dibandingkan</a:t>
            </a:r>
            <a:r>
              <a:rPr lang="en-US" sz="1600" dirty="0"/>
              <a:t> </a:t>
            </a:r>
            <a:r>
              <a:rPr lang="en-US" sz="1600" dirty="0" err="1"/>
              <a:t>dengan</a:t>
            </a:r>
            <a:r>
              <a:rPr lang="en-US" sz="1600" dirty="0"/>
              <a:t> </a:t>
            </a:r>
            <a:r>
              <a:rPr lang="en-US" sz="1600" dirty="0" err="1"/>
              <a:t>gerakan</a:t>
            </a:r>
            <a:r>
              <a:rPr lang="en-US" sz="1600" dirty="0"/>
              <a:t> </a:t>
            </a:r>
            <a:r>
              <a:rPr lang="en-US" sz="1600" dirty="0" err="1"/>
              <a:t>siklis</a:t>
            </a:r>
            <a:r>
              <a:rPr lang="en-US" sz="1600" dirty="0"/>
              <a:t> </a:t>
            </a:r>
            <a:r>
              <a:rPr lang="en-US" sz="1600" dirty="0" err="1" smtClean="0"/>
              <a:t>dan</a:t>
            </a:r>
            <a:r>
              <a:rPr lang="en-US" sz="1600" dirty="0"/>
              <a:t> </a:t>
            </a:r>
            <a:r>
              <a:rPr lang="en-US" sz="1600" dirty="0" err="1" smtClean="0"/>
              <a:t>bersifat</a:t>
            </a:r>
            <a:r>
              <a:rPr lang="en-US" sz="1600" dirty="0" smtClean="0"/>
              <a:t> </a:t>
            </a:r>
            <a:r>
              <a:rPr lang="en-US" sz="1600" dirty="0" err="1"/>
              <a:t>lengkap</a:t>
            </a:r>
            <a:r>
              <a:rPr lang="en-US" sz="1600" dirty="0"/>
              <a:t>, </a:t>
            </a:r>
            <a:r>
              <a:rPr lang="en-US" sz="1600" dirty="0" err="1"/>
              <a:t>biasanya</a:t>
            </a:r>
            <a:r>
              <a:rPr lang="en-US" sz="1600" dirty="0"/>
              <a:t>, </a:t>
            </a:r>
            <a:r>
              <a:rPr lang="en-US" sz="1600" dirty="0" err="1"/>
              <a:t>selama</a:t>
            </a:r>
            <a:r>
              <a:rPr lang="en-US" sz="1600" dirty="0"/>
              <a:t> </a:t>
            </a:r>
            <a:r>
              <a:rPr lang="en-US" sz="1600" dirty="0" err="1"/>
              <a:t>satu</a:t>
            </a:r>
            <a:r>
              <a:rPr lang="en-US" sz="1600" dirty="0"/>
              <a:t> </a:t>
            </a:r>
            <a:r>
              <a:rPr lang="en-US" sz="1600" dirty="0" err="1"/>
              <a:t>tahun</a:t>
            </a:r>
            <a:r>
              <a:rPr lang="en-US" sz="1600" dirty="0"/>
              <a:t> </a:t>
            </a:r>
            <a:r>
              <a:rPr lang="en-US" sz="1600" dirty="0" err="1"/>
              <a:t>kalender</a:t>
            </a:r>
            <a:r>
              <a:rPr lang="en-US" sz="1600" dirty="0"/>
              <a:t> (</a:t>
            </a:r>
            <a:r>
              <a:rPr lang="en-US" sz="1600" dirty="0" err="1"/>
              <a:t>Sudjana</a:t>
            </a:r>
            <a:r>
              <a:rPr lang="en-US" sz="1600" dirty="0"/>
              <a:t>, 2005</a:t>
            </a:r>
            <a:r>
              <a:rPr lang="en-US" sz="1600" dirty="0" smtClean="0"/>
              <a:t>). </a:t>
            </a:r>
            <a:r>
              <a:rPr lang="en-US" sz="1600" dirty="0" err="1" smtClean="0"/>
              <a:t>Faktor</a:t>
            </a:r>
            <a:r>
              <a:rPr lang="en-US" sz="1600" dirty="0" smtClean="0"/>
              <a:t> yang </a:t>
            </a:r>
            <a:r>
              <a:rPr lang="en-US" sz="1600" dirty="0" err="1" smtClean="0"/>
              <a:t>menyebabkan</a:t>
            </a:r>
            <a:r>
              <a:rPr lang="en-US" sz="1600" dirty="0" smtClean="0"/>
              <a:t> </a:t>
            </a:r>
            <a:r>
              <a:rPr lang="en-US" sz="1600" dirty="0" err="1"/>
              <a:t>terjadinya</a:t>
            </a:r>
            <a:r>
              <a:rPr lang="en-US" sz="1600" dirty="0"/>
              <a:t> </a:t>
            </a:r>
            <a:r>
              <a:rPr lang="en-US" sz="1600" dirty="0" err="1"/>
              <a:t>gerak</a:t>
            </a:r>
            <a:r>
              <a:rPr lang="en-US" sz="1600" dirty="0"/>
              <a:t> </a:t>
            </a:r>
            <a:r>
              <a:rPr lang="en-US" sz="1600" dirty="0" err="1"/>
              <a:t>musiman</a:t>
            </a:r>
            <a:r>
              <a:rPr lang="en-US" sz="1600" dirty="0"/>
              <a:t> </a:t>
            </a:r>
            <a:r>
              <a:rPr lang="en-US" sz="1600" dirty="0" err="1"/>
              <a:t>adalah</a:t>
            </a:r>
            <a:r>
              <a:rPr lang="en-US" sz="1600" dirty="0"/>
              <a:t> </a:t>
            </a:r>
            <a:r>
              <a:rPr lang="en-US" sz="1600" dirty="0" err="1"/>
              <a:t>iklim</a:t>
            </a:r>
            <a:r>
              <a:rPr lang="en-US" sz="1600" dirty="0"/>
              <a:t> </a:t>
            </a:r>
            <a:r>
              <a:rPr lang="en-US" sz="1600" dirty="0" err="1"/>
              <a:t>dan</a:t>
            </a:r>
            <a:r>
              <a:rPr lang="en-US" sz="1600" dirty="0"/>
              <a:t> </a:t>
            </a:r>
            <a:r>
              <a:rPr lang="en-US" sz="1600" dirty="0" err="1"/>
              <a:t>kebiasaan</a:t>
            </a:r>
            <a:r>
              <a:rPr lang="en-US" sz="1600" dirty="0"/>
              <a:t>. </a:t>
            </a:r>
            <a:r>
              <a:rPr lang="en-US" sz="1600" dirty="0" err="1"/>
              <a:t>Jelas</a:t>
            </a:r>
            <a:r>
              <a:rPr lang="en-US" sz="1600" dirty="0"/>
              <a:t> </a:t>
            </a:r>
            <a:r>
              <a:rPr lang="en-US" sz="1600" dirty="0" err="1"/>
              <a:t>bahwa</a:t>
            </a:r>
            <a:r>
              <a:rPr lang="en-US" sz="1600" dirty="0"/>
              <a:t>, </a:t>
            </a:r>
            <a:r>
              <a:rPr lang="en-US" sz="1600" dirty="0" err="1" smtClean="0"/>
              <a:t>variasi</a:t>
            </a:r>
            <a:r>
              <a:rPr lang="en-US" sz="1600" dirty="0"/>
              <a:t> </a:t>
            </a:r>
            <a:r>
              <a:rPr lang="en-US" sz="1600" dirty="0" err="1" smtClean="0"/>
              <a:t>musiman</a:t>
            </a:r>
            <a:r>
              <a:rPr lang="en-US" sz="1600" dirty="0" smtClean="0"/>
              <a:t> </a:t>
            </a:r>
            <a:r>
              <a:rPr lang="en-US" sz="1600" dirty="0" err="1"/>
              <a:t>adalah</a:t>
            </a:r>
            <a:r>
              <a:rPr lang="en-US" sz="1600" dirty="0"/>
              <a:t> </a:t>
            </a:r>
            <a:r>
              <a:rPr lang="en-US" sz="1600" dirty="0" err="1"/>
              <a:t>gerakan</a:t>
            </a:r>
            <a:r>
              <a:rPr lang="en-US" sz="1600" dirty="0"/>
              <a:t> yang </a:t>
            </a:r>
            <a:r>
              <a:rPr lang="en-US" sz="1600" dirty="0" err="1"/>
              <a:t>mempunyai</a:t>
            </a:r>
            <a:r>
              <a:rPr lang="en-US" sz="1600" dirty="0"/>
              <a:t> </a:t>
            </a:r>
            <a:r>
              <a:rPr lang="en-US" sz="1600" dirty="0" err="1"/>
              <a:t>pola</a:t>
            </a:r>
            <a:r>
              <a:rPr lang="en-US" sz="1600" dirty="0"/>
              <a:t> </a:t>
            </a:r>
            <a:r>
              <a:rPr lang="en-US" sz="1600" dirty="0" err="1"/>
              <a:t>tetap</a:t>
            </a:r>
            <a:r>
              <a:rPr lang="en-US" sz="1600" dirty="0"/>
              <a:t> </a:t>
            </a:r>
            <a:r>
              <a:rPr lang="en-US" sz="1600" dirty="0" err="1"/>
              <a:t>dari</a:t>
            </a:r>
            <a:r>
              <a:rPr lang="en-US" sz="1600" dirty="0"/>
              <a:t> </a:t>
            </a:r>
            <a:r>
              <a:rPr lang="en-US" sz="1600" dirty="0" err="1"/>
              <a:t>waktu</a:t>
            </a:r>
            <a:r>
              <a:rPr lang="en-US" sz="1600" dirty="0"/>
              <a:t> </a:t>
            </a:r>
            <a:r>
              <a:rPr lang="en-US" sz="1600" dirty="0" err="1"/>
              <a:t>ke</a:t>
            </a:r>
            <a:r>
              <a:rPr lang="en-US" sz="1600" dirty="0"/>
              <a:t> </a:t>
            </a:r>
            <a:r>
              <a:rPr lang="en-US" sz="1600" dirty="0" err="1"/>
              <a:t>waktu</a:t>
            </a:r>
            <a:r>
              <a:rPr lang="en-US" sz="1600" dirty="0"/>
              <a:t> (</a:t>
            </a:r>
            <a:r>
              <a:rPr lang="en-US" sz="1600" dirty="0" err="1"/>
              <a:t>J.Supranto</a:t>
            </a:r>
            <a:r>
              <a:rPr lang="en-US" sz="1600" dirty="0"/>
              <a:t>, 2008</a:t>
            </a:r>
            <a:r>
              <a:rPr lang="en-US" sz="1600" dirty="0" smtClean="0"/>
              <a:t>). </a:t>
            </a:r>
            <a:r>
              <a:rPr lang="en-US" sz="1600" dirty="0" err="1" smtClean="0"/>
              <a:t>Sementara</a:t>
            </a:r>
            <a:r>
              <a:rPr lang="en-US" sz="1600" dirty="0"/>
              <a:t>, </a:t>
            </a:r>
            <a:r>
              <a:rPr lang="en-US" sz="1600" dirty="0" err="1"/>
              <a:t>menurut</a:t>
            </a:r>
            <a:r>
              <a:rPr lang="en-US" sz="1600" dirty="0"/>
              <a:t> Lukas S.A. (2009), </a:t>
            </a:r>
            <a:r>
              <a:rPr lang="en-US" sz="1600" dirty="0" err="1"/>
              <a:t>variasi</a:t>
            </a:r>
            <a:r>
              <a:rPr lang="en-US" sz="1600" dirty="0"/>
              <a:t> </a:t>
            </a:r>
            <a:r>
              <a:rPr lang="en-US" sz="1600" dirty="0" err="1"/>
              <a:t>musim</a:t>
            </a:r>
            <a:r>
              <a:rPr lang="en-US" sz="1600" dirty="0"/>
              <a:t> </a:t>
            </a:r>
            <a:r>
              <a:rPr lang="en-US" sz="1600" dirty="0" err="1"/>
              <a:t>adalah</a:t>
            </a:r>
            <a:r>
              <a:rPr lang="en-US" sz="1600" dirty="0"/>
              <a:t> </a:t>
            </a:r>
            <a:r>
              <a:rPr lang="en-US" sz="1600" dirty="0" err="1"/>
              <a:t>gerakan</a:t>
            </a:r>
            <a:r>
              <a:rPr lang="en-US" sz="1600" dirty="0"/>
              <a:t> </a:t>
            </a:r>
            <a:r>
              <a:rPr lang="en-US" sz="1600" dirty="0" err="1"/>
              <a:t>jangka</a:t>
            </a:r>
            <a:r>
              <a:rPr lang="en-US" sz="1600" dirty="0"/>
              <a:t> </a:t>
            </a:r>
            <a:r>
              <a:rPr lang="en-US" sz="1600" dirty="0" err="1"/>
              <a:t>pendek</a:t>
            </a:r>
            <a:r>
              <a:rPr lang="en-US" sz="1600" dirty="0"/>
              <a:t>, </a:t>
            </a:r>
            <a:r>
              <a:rPr lang="en-US" sz="1600" dirty="0" err="1" smtClean="0"/>
              <a:t>kurang</a:t>
            </a:r>
            <a:r>
              <a:rPr lang="en-US" sz="1600" dirty="0"/>
              <a:t> </a:t>
            </a:r>
            <a:r>
              <a:rPr lang="en-US" sz="1600" dirty="0" err="1" smtClean="0"/>
              <a:t>dari</a:t>
            </a:r>
            <a:r>
              <a:rPr lang="en-US" sz="1600" dirty="0" smtClean="0"/>
              <a:t> </a:t>
            </a:r>
            <a:r>
              <a:rPr lang="en-US" sz="1600" dirty="0" err="1"/>
              <a:t>satu</a:t>
            </a:r>
            <a:r>
              <a:rPr lang="en-US" sz="1600" dirty="0"/>
              <a:t> </a:t>
            </a:r>
            <a:r>
              <a:rPr lang="en-US" sz="1600" dirty="0" err="1"/>
              <a:t>tahun</a:t>
            </a:r>
            <a:r>
              <a:rPr lang="en-US" sz="1600" dirty="0"/>
              <a:t>, yang </a:t>
            </a:r>
            <a:r>
              <a:rPr lang="en-US" sz="1600" dirty="0" err="1"/>
              <a:t>berluang</a:t>
            </a:r>
            <a:r>
              <a:rPr lang="en-US" sz="1600" dirty="0"/>
              <a:t> </a:t>
            </a:r>
            <a:r>
              <a:rPr lang="en-US" sz="1600" dirty="0" err="1"/>
              <a:t>secara</a:t>
            </a:r>
            <a:r>
              <a:rPr lang="en-US" sz="1600" dirty="0"/>
              <a:t> </a:t>
            </a:r>
            <a:r>
              <a:rPr lang="en-US" sz="1600" dirty="0" err="1"/>
              <a:t>teratur</a:t>
            </a:r>
            <a:r>
              <a:rPr lang="en-US" sz="1600" dirty="0"/>
              <a:t> </a:t>
            </a:r>
            <a:r>
              <a:rPr lang="en-US" sz="1600" dirty="0" err="1"/>
              <a:t>dari</a:t>
            </a:r>
            <a:r>
              <a:rPr lang="en-US" sz="1600" dirty="0"/>
              <a:t> </a:t>
            </a:r>
            <a:r>
              <a:rPr lang="en-US" sz="1600" dirty="0" err="1"/>
              <a:t>tahun</a:t>
            </a:r>
            <a:r>
              <a:rPr lang="en-US" sz="1600" dirty="0"/>
              <a:t> </a:t>
            </a:r>
            <a:r>
              <a:rPr lang="en-US" sz="1600" dirty="0" err="1"/>
              <a:t>ke</a:t>
            </a:r>
            <a:r>
              <a:rPr lang="en-US" sz="1600" dirty="0"/>
              <a:t> </a:t>
            </a:r>
            <a:r>
              <a:rPr lang="en-US" sz="1600" dirty="0" err="1"/>
              <a:t>tahun</a:t>
            </a:r>
            <a:r>
              <a:rPr lang="en-US" sz="1600" dirty="0"/>
              <a:t>. </a:t>
            </a:r>
            <a:r>
              <a:rPr lang="en-US" sz="1600" dirty="0" err="1"/>
              <a:t>Sebagai</a:t>
            </a:r>
            <a:r>
              <a:rPr lang="en-US" sz="1600" dirty="0"/>
              <a:t> </a:t>
            </a:r>
            <a:r>
              <a:rPr lang="en-US" sz="1600" dirty="0" err="1"/>
              <a:t>contoh</a:t>
            </a:r>
            <a:r>
              <a:rPr lang="en-US" sz="1600" dirty="0"/>
              <a:t> </a:t>
            </a:r>
            <a:r>
              <a:rPr lang="en-US" sz="1600" dirty="0" err="1" smtClean="0"/>
              <a:t>adalah</a:t>
            </a:r>
            <a:r>
              <a:rPr lang="en-US" sz="1600" dirty="0" smtClean="0"/>
              <a:t>, </a:t>
            </a:r>
            <a:r>
              <a:rPr lang="en-US" sz="1600" dirty="0" err="1" smtClean="0"/>
              <a:t>harga</a:t>
            </a:r>
            <a:r>
              <a:rPr lang="en-US" sz="1600" dirty="0" smtClean="0"/>
              <a:t> </a:t>
            </a:r>
            <a:r>
              <a:rPr lang="en-US" sz="1600" dirty="0" err="1"/>
              <a:t>bahan</a:t>
            </a:r>
            <a:r>
              <a:rPr lang="en-US" sz="1600" dirty="0"/>
              <a:t> </a:t>
            </a:r>
            <a:r>
              <a:rPr lang="en-US" sz="1600" dirty="0" err="1"/>
              <a:t>pokok</a:t>
            </a:r>
            <a:r>
              <a:rPr lang="en-US" sz="1600" dirty="0"/>
              <a:t> </a:t>
            </a:r>
            <a:r>
              <a:rPr lang="en-US" sz="1600" dirty="0" err="1"/>
              <a:t>naek</a:t>
            </a:r>
            <a:r>
              <a:rPr lang="en-US" sz="1600" dirty="0"/>
              <a:t> </a:t>
            </a:r>
            <a:r>
              <a:rPr lang="en-US" sz="1600" dirty="0" err="1"/>
              <a:t>menjelang</a:t>
            </a:r>
            <a:r>
              <a:rPr lang="en-US" sz="1600" dirty="0"/>
              <a:t> </a:t>
            </a:r>
            <a:r>
              <a:rPr lang="en-US" sz="1600" dirty="0" err="1"/>
              <a:t>bulan</a:t>
            </a:r>
            <a:r>
              <a:rPr lang="en-US" sz="1600" dirty="0"/>
              <a:t> </a:t>
            </a:r>
            <a:r>
              <a:rPr lang="en-US" sz="1600" dirty="0" err="1"/>
              <a:t>Ramdhan</a:t>
            </a:r>
            <a:r>
              <a:rPr lang="en-US" sz="1600" dirty="0"/>
              <a:t> </a:t>
            </a:r>
            <a:br>
              <a:rPr lang="en-US" sz="1600" dirty="0"/>
            </a:br>
            <a:endParaRPr lang="en-US" altLang="en-US" sz="160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fade">
                                      <p:cBhvr>
                                        <p:cTn id="7" dur="2000"/>
                                        <p:tgtEl>
                                          <p:spTgt spid="143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339">
                                            <p:txEl>
                                              <p:pRg st="0" end="0"/>
                                            </p:txEl>
                                          </p:spTgt>
                                        </p:tgtEl>
                                        <p:attrNameLst>
                                          <p:attrName>style.visibility</p:attrName>
                                        </p:attrNameLst>
                                      </p:cBhvr>
                                      <p:to>
                                        <p:strVal val="visible"/>
                                      </p:to>
                                    </p:set>
                                    <p:animEffect transition="in" filter="fade">
                                      <p:cBhvr>
                                        <p:cTn id="12" dur="2000"/>
                                        <p:tgtEl>
                                          <p:spTgt spid="1433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p:bldP spid="14339"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28600" y="306050"/>
            <a:ext cx="7467600" cy="1446550"/>
          </a:xfrm>
        </p:spPr>
        <p:txBody>
          <a:bodyPr/>
          <a:lstStyle/>
          <a:p>
            <a:pPr eaLnBrk="1" hangingPunct="1"/>
            <a:r>
              <a:rPr lang="en-US" i="1" dirty="0" err="1"/>
              <a:t>Irreguler</a:t>
            </a:r>
            <a:r>
              <a:rPr lang="en-US" i="1" dirty="0"/>
              <a:t> </a:t>
            </a:r>
            <a:r>
              <a:rPr lang="en-US" dirty="0" err="1"/>
              <a:t>atau</a:t>
            </a:r>
            <a:r>
              <a:rPr lang="en-US" dirty="0"/>
              <a:t> Random (R) </a:t>
            </a:r>
            <a:endParaRPr lang="en-US" altLang="en-US" dirty="0" smtClean="0"/>
          </a:p>
        </p:txBody>
      </p:sp>
      <p:sp>
        <p:nvSpPr>
          <p:cNvPr id="15363" name="Rectangle 3"/>
          <p:cNvSpPr>
            <a:spLocks noGrp="1" noChangeArrowheads="1"/>
          </p:cNvSpPr>
          <p:nvPr>
            <p:ph type="body" idx="4294967295"/>
          </p:nvPr>
        </p:nvSpPr>
        <p:spPr>
          <a:xfrm>
            <a:off x="0" y="1600200"/>
            <a:ext cx="8229600" cy="4525963"/>
          </a:xfrm>
        </p:spPr>
        <p:txBody>
          <a:bodyPr/>
          <a:lstStyle/>
          <a:p>
            <a:pPr marL="609600" indent="-609600" eaLnBrk="1" hangingPunct="1">
              <a:lnSpc>
                <a:spcPct val="90000"/>
              </a:lnSpc>
              <a:buSzPct val="100000"/>
              <a:buFontTx/>
              <a:buAutoNum type="arabicPeriod"/>
            </a:pPr>
            <a:r>
              <a:rPr lang="en-US" dirty="0" err="1"/>
              <a:t>Gerak</a:t>
            </a:r>
            <a:r>
              <a:rPr lang="en-US" dirty="0"/>
              <a:t> </a:t>
            </a:r>
            <a:r>
              <a:rPr lang="en-US" i="1" dirty="0" err="1"/>
              <a:t>irreguler</a:t>
            </a:r>
            <a:r>
              <a:rPr lang="en-US" i="1" dirty="0"/>
              <a:t> </a:t>
            </a:r>
            <a:r>
              <a:rPr lang="en-US" dirty="0" err="1"/>
              <a:t>bersifat</a:t>
            </a:r>
            <a:r>
              <a:rPr lang="en-US" dirty="0"/>
              <a:t> </a:t>
            </a:r>
            <a:r>
              <a:rPr lang="en-US" dirty="0" err="1"/>
              <a:t>tidak</a:t>
            </a:r>
            <a:r>
              <a:rPr lang="en-US" dirty="0"/>
              <a:t> </a:t>
            </a:r>
            <a:r>
              <a:rPr lang="en-US" dirty="0" err="1"/>
              <a:t>teratur</a:t>
            </a:r>
            <a:r>
              <a:rPr lang="en-US" dirty="0"/>
              <a:t> </a:t>
            </a:r>
            <a:r>
              <a:rPr lang="en-US" dirty="0" err="1"/>
              <a:t>dan</a:t>
            </a:r>
            <a:r>
              <a:rPr lang="en-US" dirty="0"/>
              <a:t> </a:t>
            </a:r>
            <a:r>
              <a:rPr lang="en-US" dirty="0" err="1"/>
              <a:t>sukar</a:t>
            </a:r>
            <a:r>
              <a:rPr lang="en-US" dirty="0"/>
              <a:t> </a:t>
            </a:r>
            <a:r>
              <a:rPr lang="en-US" dirty="0" err="1"/>
              <a:t>dikuasai</a:t>
            </a:r>
            <a:r>
              <a:rPr lang="en-US" dirty="0"/>
              <a:t> (</a:t>
            </a:r>
            <a:r>
              <a:rPr lang="en-US" dirty="0" err="1"/>
              <a:t>Sudjana</a:t>
            </a:r>
            <a:r>
              <a:rPr lang="en-US" dirty="0"/>
              <a:t>, 2005). </a:t>
            </a:r>
            <a:r>
              <a:rPr lang="en-US" dirty="0" err="1"/>
              <a:t>Gerak</a:t>
            </a:r>
            <a:r>
              <a:rPr lang="en-US" dirty="0"/>
              <a:t/>
            </a:r>
            <a:br>
              <a:rPr lang="en-US" dirty="0"/>
            </a:br>
            <a:r>
              <a:rPr lang="en-US" i="1" dirty="0" err="1"/>
              <a:t>rreguler</a:t>
            </a:r>
            <a:r>
              <a:rPr lang="en-US" i="1" dirty="0"/>
              <a:t> </a:t>
            </a:r>
            <a:r>
              <a:rPr lang="en-US" dirty="0" err="1"/>
              <a:t>dikenal</a:t>
            </a:r>
            <a:r>
              <a:rPr lang="en-US" dirty="0"/>
              <a:t> </a:t>
            </a:r>
            <a:r>
              <a:rPr lang="en-US" dirty="0" err="1"/>
              <a:t>juga</a:t>
            </a:r>
            <a:r>
              <a:rPr lang="en-US" dirty="0"/>
              <a:t> </a:t>
            </a:r>
            <a:r>
              <a:rPr lang="en-US" dirty="0" err="1"/>
              <a:t>sebagai</a:t>
            </a:r>
            <a:r>
              <a:rPr lang="en-US" dirty="0"/>
              <a:t> </a:t>
            </a:r>
            <a:r>
              <a:rPr lang="en-US" i="1" dirty="0"/>
              <a:t>random movements </a:t>
            </a:r>
            <a:r>
              <a:rPr lang="en-US" dirty="0" err="1"/>
              <a:t>adalah</a:t>
            </a:r>
            <a:r>
              <a:rPr lang="en-US" dirty="0"/>
              <a:t> </a:t>
            </a:r>
            <a:r>
              <a:rPr lang="en-US" dirty="0" err="1"/>
              <a:t>gerakan</a:t>
            </a:r>
            <a:r>
              <a:rPr lang="en-US" dirty="0"/>
              <a:t> </a:t>
            </a:r>
            <a:r>
              <a:rPr lang="en-US" dirty="0" err="1"/>
              <a:t>atau</a:t>
            </a:r>
            <a:r>
              <a:rPr lang="en-US" dirty="0"/>
              <a:t> </a:t>
            </a:r>
            <a:r>
              <a:rPr lang="en-US" dirty="0" err="1"/>
              <a:t>variasi</a:t>
            </a:r>
            <a:r>
              <a:rPr lang="en-US" dirty="0"/>
              <a:t> yang </a:t>
            </a:r>
            <a:r>
              <a:rPr lang="en-US" dirty="0" err="1" smtClean="0"/>
              <a:t>sifatnya</a:t>
            </a:r>
            <a:r>
              <a:rPr lang="en-US" dirty="0"/>
              <a:t> </a:t>
            </a:r>
            <a:r>
              <a:rPr lang="en-US" dirty="0" err="1" smtClean="0"/>
              <a:t>sporadis</a:t>
            </a:r>
            <a:r>
              <a:rPr lang="en-US" dirty="0"/>
              <a:t>, </a:t>
            </a:r>
            <a:r>
              <a:rPr lang="en-US" dirty="0" err="1"/>
              <a:t>misalnya</a:t>
            </a:r>
            <a:r>
              <a:rPr lang="en-US" dirty="0"/>
              <a:t> </a:t>
            </a:r>
            <a:r>
              <a:rPr lang="en-US" dirty="0" err="1"/>
              <a:t>naik</a:t>
            </a:r>
            <a:r>
              <a:rPr lang="en-US" dirty="0"/>
              <a:t> </a:t>
            </a:r>
            <a:r>
              <a:rPr lang="en-US" dirty="0" err="1"/>
              <a:t>turunnya</a:t>
            </a:r>
            <a:r>
              <a:rPr lang="en-US" dirty="0"/>
              <a:t> </a:t>
            </a:r>
            <a:r>
              <a:rPr lang="en-US" dirty="0" err="1"/>
              <a:t>produksi</a:t>
            </a:r>
            <a:r>
              <a:rPr lang="en-US" dirty="0"/>
              <a:t> </a:t>
            </a:r>
            <a:r>
              <a:rPr lang="en-US" dirty="0" err="1"/>
              <a:t>akibat</a:t>
            </a:r>
            <a:r>
              <a:rPr lang="en-US" dirty="0"/>
              <a:t> </a:t>
            </a:r>
            <a:r>
              <a:rPr lang="en-US" dirty="0" err="1"/>
              <a:t>banjir</a:t>
            </a:r>
            <a:r>
              <a:rPr lang="en-US" dirty="0"/>
              <a:t> yang </a:t>
            </a:r>
            <a:r>
              <a:rPr lang="en-US" dirty="0" err="1"/>
              <a:t>datangnya</a:t>
            </a:r>
            <a:r>
              <a:rPr lang="en-US" dirty="0"/>
              <a:t> </a:t>
            </a:r>
            <a:r>
              <a:rPr lang="en-US" dirty="0" err="1"/>
              <a:t>tidak</a:t>
            </a:r>
            <a:r>
              <a:rPr lang="en-US" dirty="0"/>
              <a:t> </a:t>
            </a:r>
            <a:r>
              <a:rPr lang="en-US" dirty="0" err="1"/>
              <a:t>teratur</a:t>
            </a:r>
            <a:r>
              <a:rPr lang="en-US" dirty="0"/>
              <a:t>, </a:t>
            </a:r>
            <a:r>
              <a:rPr lang="en-US" dirty="0" err="1"/>
              <a:t>gempa</a:t>
            </a:r>
            <a:r>
              <a:rPr lang="en-US" dirty="0"/>
              <a:t/>
            </a:r>
            <a:br>
              <a:rPr lang="en-US" dirty="0"/>
            </a:br>
            <a:r>
              <a:rPr lang="en-US" dirty="0" err="1"/>
              <a:t>bumi</a:t>
            </a:r>
            <a:r>
              <a:rPr lang="en-US" dirty="0"/>
              <a:t>, </a:t>
            </a:r>
            <a:r>
              <a:rPr lang="en-US" dirty="0" err="1"/>
              <a:t>dll</a:t>
            </a:r>
            <a:r>
              <a:rPr lang="en-US" dirty="0"/>
              <a:t> (</a:t>
            </a:r>
            <a:r>
              <a:rPr lang="en-US" dirty="0" err="1"/>
              <a:t>J.Supranto</a:t>
            </a:r>
            <a:r>
              <a:rPr lang="en-US" dirty="0"/>
              <a:t>, 2009 </a:t>
            </a:r>
            <a:br>
              <a:rPr lang="en-US" dirty="0"/>
            </a:br>
            <a:endParaRPr lang="en-US" altLang="en-US"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536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15363">
                                            <p:txEl>
                                              <p:pRg st="0" end="0"/>
                                            </p:txEl>
                                          </p:spTgt>
                                        </p:tgtEl>
                                        <p:attrNameLst>
                                          <p:attrName>style.visibility</p:attrName>
                                        </p:attrNameLst>
                                      </p:cBhvr>
                                      <p:to>
                                        <p:strVal val="visible"/>
                                      </p:to>
                                    </p:set>
                                    <p:animEffect transition="in" filter="randombar(horizontal)">
                                      <p:cBhvr>
                                        <p:cTn id="11" dur="500"/>
                                        <p:tgtEl>
                                          <p:spTgt spid="153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autoUpdateAnimBg="0"/>
      <p:bldP spid="15363"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28600" y="429161"/>
            <a:ext cx="7467600" cy="1323439"/>
          </a:xfrm>
        </p:spPr>
        <p:txBody>
          <a:bodyPr/>
          <a:lstStyle/>
          <a:p>
            <a:pPr eaLnBrk="1" hangingPunct="1"/>
            <a:r>
              <a:rPr lang="en-US" sz="4000" dirty="0"/>
              <a:t>Trend Linear </a:t>
            </a:r>
            <a:r>
              <a:rPr lang="en-US" sz="4000" dirty="0" err="1"/>
              <a:t>dengan</a:t>
            </a:r>
            <a:r>
              <a:rPr lang="en-US" sz="4000" dirty="0"/>
              <a:t> </a:t>
            </a:r>
            <a:r>
              <a:rPr lang="en-US" sz="4000" dirty="0" err="1"/>
              <a:t>Metode</a:t>
            </a:r>
            <a:r>
              <a:rPr lang="en-US" sz="4000" dirty="0"/>
              <a:t> </a:t>
            </a:r>
            <a:r>
              <a:rPr lang="en-US" sz="4000" i="1" dirty="0"/>
              <a:t>Least Square</a:t>
            </a:r>
            <a:r>
              <a:rPr lang="en-US" sz="4000" dirty="0"/>
              <a:t> </a:t>
            </a:r>
            <a:endParaRPr lang="en-US" altLang="en-US" sz="3700" dirty="0" smtClean="0"/>
          </a:p>
        </p:txBody>
      </p:sp>
      <p:sp>
        <p:nvSpPr>
          <p:cNvPr id="16387" name="Rectangle 3"/>
          <p:cNvSpPr>
            <a:spLocks noGrp="1" noChangeArrowheads="1"/>
          </p:cNvSpPr>
          <p:nvPr>
            <p:ph type="body" idx="1"/>
          </p:nvPr>
        </p:nvSpPr>
        <p:spPr/>
        <p:txBody>
          <a:bodyPr/>
          <a:lstStyle/>
          <a:p>
            <a:pPr marL="0" indent="0" eaLnBrk="1" hangingPunct="1">
              <a:lnSpc>
                <a:spcPct val="90000"/>
              </a:lnSpc>
              <a:buNone/>
              <a:tabLst>
                <a:tab pos="692150" algn="l"/>
              </a:tabLst>
            </a:pPr>
            <a:r>
              <a:rPr lang="en-US" sz="2400" dirty="0" err="1"/>
              <a:t>Persamaan</a:t>
            </a:r>
            <a:r>
              <a:rPr lang="en-US" sz="2400" dirty="0"/>
              <a:t> </a:t>
            </a:r>
            <a:r>
              <a:rPr lang="en-US" sz="2400" dirty="0" err="1"/>
              <a:t>garis</a:t>
            </a:r>
            <a:r>
              <a:rPr lang="en-US" sz="2400" dirty="0"/>
              <a:t> </a:t>
            </a:r>
            <a:r>
              <a:rPr lang="en-US" sz="2400" dirty="0" err="1"/>
              <a:t>lurus</a:t>
            </a:r>
            <a:r>
              <a:rPr lang="en-US" sz="2400" dirty="0"/>
              <a:t> </a:t>
            </a:r>
            <a:r>
              <a:rPr lang="en-US" sz="2400" dirty="0" err="1"/>
              <a:t>suatu</a:t>
            </a:r>
            <a:r>
              <a:rPr lang="en-US" sz="2400" dirty="0"/>
              <a:t> trend, </a:t>
            </a:r>
            <a:r>
              <a:rPr lang="en-US" sz="2400" dirty="0" err="1" smtClean="0"/>
              <a:t>didefinisikan</a:t>
            </a:r>
            <a:r>
              <a:rPr lang="en-US" sz="2400" dirty="0"/>
              <a:t> </a:t>
            </a:r>
            <a:r>
              <a:rPr lang="en-US" sz="2400" dirty="0" err="1" smtClean="0"/>
              <a:t>sebagai</a:t>
            </a:r>
            <a:r>
              <a:rPr lang="en-US" sz="2400" dirty="0" smtClean="0"/>
              <a:t> </a:t>
            </a:r>
          </a:p>
          <a:p>
            <a:pPr marL="0" indent="0" eaLnBrk="1" hangingPunct="1">
              <a:lnSpc>
                <a:spcPct val="90000"/>
              </a:lnSpc>
              <a:buNone/>
              <a:tabLst>
                <a:tab pos="692150" algn="l"/>
              </a:tabLst>
            </a:pPr>
            <a:endParaRPr lang="en-US" sz="2400" dirty="0"/>
          </a:p>
          <a:p>
            <a:pPr marL="0" indent="0" eaLnBrk="1" hangingPunct="1">
              <a:lnSpc>
                <a:spcPct val="90000"/>
              </a:lnSpc>
              <a:buNone/>
              <a:tabLst>
                <a:tab pos="692150" algn="l"/>
              </a:tabLst>
            </a:pPr>
            <a:r>
              <a:rPr lang="en-US" sz="2400" dirty="0" smtClean="0"/>
              <a:t>`Y=</a:t>
            </a:r>
            <a:r>
              <a:rPr lang="en-US" sz="2400" dirty="0" err="1" smtClean="0"/>
              <a:t>a+bx</a:t>
            </a:r>
            <a:endParaRPr lang="en-US" sz="2400" dirty="0" smtClean="0"/>
          </a:p>
          <a:p>
            <a:pPr marL="0" indent="0" eaLnBrk="1" hangingPunct="1">
              <a:lnSpc>
                <a:spcPct val="90000"/>
              </a:lnSpc>
              <a:buNone/>
              <a:tabLst>
                <a:tab pos="692150" algn="l"/>
              </a:tabLst>
            </a:pPr>
            <a:r>
              <a:rPr lang="en-US" sz="2400" dirty="0" smtClean="0"/>
              <a:t>ˆy </a:t>
            </a:r>
            <a:r>
              <a:rPr lang="en-US" sz="2400" dirty="0"/>
              <a:t>: </a:t>
            </a:r>
            <a:r>
              <a:rPr lang="en-US" sz="2400" dirty="0" err="1"/>
              <a:t>nilai</a:t>
            </a:r>
            <a:r>
              <a:rPr lang="en-US" sz="2400" dirty="0"/>
              <a:t> </a:t>
            </a:r>
            <a:r>
              <a:rPr lang="en-US" sz="2400" dirty="0" err="1"/>
              <a:t>proyeksi</a:t>
            </a:r>
            <a:r>
              <a:rPr lang="en-US" sz="2400" dirty="0"/>
              <a:t> </a:t>
            </a:r>
            <a:r>
              <a:rPr lang="en-US" sz="2400" dirty="0" err="1"/>
              <a:t>variabel</a:t>
            </a:r>
            <a:r>
              <a:rPr lang="en-US" sz="2400" dirty="0"/>
              <a:t> Y </a:t>
            </a:r>
            <a:r>
              <a:rPr lang="en-US" sz="2400" dirty="0" err="1"/>
              <a:t>untuk</a:t>
            </a:r>
            <a:r>
              <a:rPr lang="en-US" sz="2400" dirty="0"/>
              <a:t> </a:t>
            </a:r>
            <a:r>
              <a:rPr lang="en-US" sz="2400" dirty="0" err="1"/>
              <a:t>suatu</a:t>
            </a:r>
            <a:r>
              <a:rPr lang="en-US" sz="2400" dirty="0"/>
              <a:t> </a:t>
            </a:r>
            <a:r>
              <a:rPr lang="en-US" sz="2400" dirty="0" err="1"/>
              <a:t>nilai</a:t>
            </a:r>
            <a:r>
              <a:rPr lang="en-US" sz="2400" dirty="0"/>
              <a:t> X</a:t>
            </a:r>
            <a:br>
              <a:rPr lang="en-US" sz="2400" dirty="0"/>
            </a:br>
            <a:r>
              <a:rPr lang="en-US" sz="2400" dirty="0"/>
              <a:t>a : </a:t>
            </a:r>
            <a:r>
              <a:rPr lang="en-US" sz="2400" dirty="0" err="1"/>
              <a:t>Konstanta</a:t>
            </a:r>
            <a:r>
              <a:rPr lang="en-US" sz="2400" dirty="0"/>
              <a:t/>
            </a:r>
            <a:br>
              <a:rPr lang="en-US" sz="2400" dirty="0"/>
            </a:br>
            <a:r>
              <a:rPr lang="en-US" sz="2400" dirty="0"/>
              <a:t>b : Slope</a:t>
            </a:r>
            <a:br>
              <a:rPr lang="en-US" sz="2400" dirty="0"/>
            </a:br>
            <a:r>
              <a:rPr lang="en-US" sz="2400" dirty="0"/>
              <a:t>Y : </a:t>
            </a:r>
            <a:r>
              <a:rPr lang="en-US" sz="2400" dirty="0" err="1"/>
              <a:t>Observasi</a:t>
            </a:r>
            <a:r>
              <a:rPr lang="en-US" sz="2400" dirty="0"/>
              <a:t/>
            </a:r>
            <a:br>
              <a:rPr lang="en-US" sz="2400" dirty="0"/>
            </a:br>
            <a:r>
              <a:rPr lang="en-US" sz="2400" dirty="0"/>
              <a:t>x : </a:t>
            </a:r>
            <a:r>
              <a:rPr lang="en-US" sz="2400" dirty="0" err="1"/>
              <a:t>Waktu</a:t>
            </a:r>
            <a:r>
              <a:rPr lang="en-US" sz="2400" dirty="0"/>
              <a:t> (</a:t>
            </a:r>
            <a:r>
              <a:rPr lang="en-US" sz="2400" dirty="0" err="1"/>
              <a:t>dalam</a:t>
            </a:r>
            <a:r>
              <a:rPr lang="en-US" sz="2400" dirty="0"/>
              <a:t> </a:t>
            </a:r>
            <a:r>
              <a:rPr lang="en-US" sz="2400" i="1" dirty="0"/>
              <a:t>coding</a:t>
            </a:r>
            <a:r>
              <a:rPr lang="en-US" sz="2400" dirty="0"/>
              <a:t> </a:t>
            </a:r>
            <a:br>
              <a:rPr lang="en-US" sz="2400" dirty="0"/>
            </a:br>
            <a:r>
              <a:rPr lang="en-US" sz="2400" dirty="0"/>
              <a:t/>
            </a:r>
            <a:br>
              <a:rPr lang="en-US" sz="2400" dirty="0"/>
            </a:br>
            <a:endParaRPr lang="en-US" altLang="en-US" sz="280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63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16387">
                                            <p:txEl>
                                              <p:pRg st="0" end="0"/>
                                            </p:txEl>
                                          </p:spTgt>
                                        </p:tgtEl>
                                        <p:attrNameLst>
                                          <p:attrName>style.visibility</p:attrName>
                                        </p:attrNameLst>
                                      </p:cBhvr>
                                      <p:to>
                                        <p:strVal val="visible"/>
                                      </p:to>
                                    </p:set>
                                    <p:animEffect transition="in" filter="wipe(up)">
                                      <p:cBhvr>
                                        <p:cTn id="11" dur="500"/>
                                        <p:tgtEl>
                                          <p:spTgt spid="16387">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6387">
                                            <p:txEl>
                                              <p:pRg st="2" end="2"/>
                                            </p:txEl>
                                          </p:spTgt>
                                        </p:tgtEl>
                                        <p:attrNameLst>
                                          <p:attrName>style.visibility</p:attrName>
                                        </p:attrNameLst>
                                      </p:cBhvr>
                                      <p:to>
                                        <p:strVal val="visible"/>
                                      </p:to>
                                    </p:set>
                                    <p:animEffect transition="in" filter="wipe(up)">
                                      <p:cBhvr>
                                        <p:cTn id="16" dur="500"/>
                                        <p:tgtEl>
                                          <p:spTgt spid="16387">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6387">
                                            <p:txEl>
                                              <p:pRg st="3" end="3"/>
                                            </p:txEl>
                                          </p:spTgt>
                                        </p:tgtEl>
                                        <p:attrNameLst>
                                          <p:attrName>style.visibility</p:attrName>
                                        </p:attrNameLst>
                                      </p:cBhvr>
                                      <p:to>
                                        <p:strVal val="visible"/>
                                      </p:to>
                                    </p:set>
                                    <p:animEffect transition="in" filter="wipe(up)">
                                      <p:cBhvr>
                                        <p:cTn id="21" dur="500"/>
                                        <p:tgtEl>
                                          <p:spTgt spid="163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autoUpdateAnimBg="0"/>
      <p:bldP spid="16387"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body" sz="half" idx="1"/>
          </p:nvPr>
        </p:nvSpPr>
        <p:spPr>
          <a:xfrm>
            <a:off x="457200" y="838200"/>
            <a:ext cx="8686800" cy="4525963"/>
          </a:xfrm>
        </p:spPr>
        <p:txBody>
          <a:bodyPr/>
          <a:lstStyle/>
          <a:p>
            <a:pPr marL="0" indent="0" eaLnBrk="1" hangingPunct="1">
              <a:buNone/>
            </a:pPr>
            <a:r>
              <a:rPr lang="en-US" sz="2800" dirty="0" err="1"/>
              <a:t>Berdasarkan</a:t>
            </a:r>
            <a:r>
              <a:rPr lang="en-US" sz="2800" dirty="0"/>
              <a:t> </a:t>
            </a:r>
            <a:r>
              <a:rPr lang="en-US" sz="2800" dirty="0" err="1"/>
              <a:t>metode</a:t>
            </a:r>
            <a:r>
              <a:rPr lang="en-US" sz="2800" dirty="0"/>
              <a:t> </a:t>
            </a:r>
            <a:r>
              <a:rPr lang="en-US" sz="2800" i="1" dirty="0"/>
              <a:t>Least Square</a:t>
            </a:r>
            <a:r>
              <a:rPr lang="en-US" sz="2800" dirty="0"/>
              <a:t>, </a:t>
            </a:r>
            <a:r>
              <a:rPr lang="en-US" sz="2800" dirty="0" err="1"/>
              <a:t>taksiran</a:t>
            </a:r>
            <a:r>
              <a:rPr lang="en-US" sz="2800" dirty="0"/>
              <a:t> parameter </a:t>
            </a:r>
            <a:r>
              <a:rPr lang="en-US" sz="2800" i="1" dirty="0"/>
              <a:t>a </a:t>
            </a:r>
            <a:r>
              <a:rPr lang="en-US" sz="2800" dirty="0" err="1"/>
              <a:t>dan</a:t>
            </a:r>
            <a:r>
              <a:rPr lang="en-US" sz="2800" dirty="0"/>
              <a:t> </a:t>
            </a:r>
            <a:r>
              <a:rPr lang="en-US" sz="2800" i="1" dirty="0"/>
              <a:t>b </a:t>
            </a:r>
            <a:r>
              <a:rPr lang="en-US" sz="2800" dirty="0" err="1"/>
              <a:t>dalam</a:t>
            </a:r>
            <a:r>
              <a:rPr lang="en-US" sz="2800" dirty="0"/>
              <a:t> </a:t>
            </a:r>
            <a:r>
              <a:rPr lang="en-US" sz="2800" dirty="0" err="1"/>
              <a:t>sebuah</a:t>
            </a:r>
            <a:r>
              <a:rPr lang="en-US" sz="2800" dirty="0"/>
              <a:t> </a:t>
            </a:r>
            <a:r>
              <a:rPr lang="en-US" sz="2800" dirty="0" err="1"/>
              <a:t>persamaan</a:t>
            </a:r>
            <a:r>
              <a:rPr lang="en-US" sz="2800" dirty="0"/>
              <a:t> trend</a:t>
            </a:r>
            <a:br>
              <a:rPr lang="en-US" sz="2800" dirty="0"/>
            </a:br>
            <a:r>
              <a:rPr lang="en-US" sz="2800" dirty="0" err="1"/>
              <a:t>didefinisikan</a:t>
            </a:r>
            <a:r>
              <a:rPr lang="en-US" sz="2800" dirty="0"/>
              <a:t> </a:t>
            </a:r>
            <a:r>
              <a:rPr lang="en-US" sz="2800" dirty="0" err="1"/>
              <a:t>sebagai</a:t>
            </a:r>
            <a:r>
              <a:rPr lang="en-US" sz="2800" dirty="0"/>
              <a:t> </a:t>
            </a:r>
            <a:endParaRPr lang="en-US" altLang="en-US" sz="2800" dirty="0" smtClean="0"/>
          </a:p>
        </p:txBody>
      </p:sp>
      <p:pic>
        <p:nvPicPr>
          <p:cNvPr id="307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40703" t="52083" r="39824" b="37500"/>
          <a:stretch/>
        </p:blipFill>
        <p:spPr bwMode="auto">
          <a:xfrm>
            <a:off x="762000" y="3048000"/>
            <a:ext cx="582739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174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28600" y="646113"/>
            <a:ext cx="7467600" cy="762000"/>
          </a:xfrm>
        </p:spPr>
        <p:txBody>
          <a:bodyPr/>
          <a:lstStyle/>
          <a:p>
            <a:pPr eaLnBrk="1" hangingPunct="1"/>
            <a:r>
              <a:rPr lang="en-US" altLang="en-US" dirty="0" err="1" smtClean="0"/>
              <a:t>Contoh</a:t>
            </a:r>
            <a:r>
              <a:rPr lang="en-US" altLang="en-US" dirty="0" smtClean="0"/>
              <a:t> </a:t>
            </a:r>
            <a:r>
              <a:rPr lang="en-US" altLang="en-US" dirty="0" err="1" smtClean="0"/>
              <a:t>Soal</a:t>
            </a:r>
            <a:endParaRPr lang="en-US" altLang="en-US" dirty="0" smtClean="0"/>
          </a:p>
        </p:txBody>
      </p:sp>
      <p:sp>
        <p:nvSpPr>
          <p:cNvPr id="18542" name="Text Box 110"/>
          <p:cNvSpPr txBox="1">
            <a:spLocks noChangeArrowheads="1"/>
          </p:cNvSpPr>
          <p:nvPr/>
        </p:nvSpPr>
        <p:spPr bwMode="auto">
          <a:xfrm>
            <a:off x="457200" y="1219200"/>
            <a:ext cx="83058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90513" indent="455613" eaLnBrk="0" hangingPunct="0">
              <a:tabLst>
                <a:tab pos="165100" algn="l"/>
                <a:tab pos="400050" algn="l"/>
                <a:tab pos="635000" algn="l"/>
              </a:tabLst>
              <a:defRPr sz="2400">
                <a:solidFill>
                  <a:schemeClr val="tx1"/>
                </a:solidFill>
                <a:latin typeface="Times New Roman" pitchFamily="18" charset="0"/>
              </a:defRPr>
            </a:lvl1pPr>
            <a:lvl2pPr marL="742950" indent="-285750" eaLnBrk="0" hangingPunct="0">
              <a:tabLst>
                <a:tab pos="165100" algn="l"/>
                <a:tab pos="400050" algn="l"/>
                <a:tab pos="635000" algn="l"/>
              </a:tabLst>
              <a:defRPr sz="2400">
                <a:solidFill>
                  <a:schemeClr val="tx1"/>
                </a:solidFill>
                <a:latin typeface="Times New Roman" pitchFamily="18" charset="0"/>
              </a:defRPr>
            </a:lvl2pPr>
            <a:lvl3pPr marL="1143000" indent="-228600" eaLnBrk="0" hangingPunct="0">
              <a:tabLst>
                <a:tab pos="165100" algn="l"/>
                <a:tab pos="400050" algn="l"/>
                <a:tab pos="635000" algn="l"/>
              </a:tabLst>
              <a:defRPr sz="2400">
                <a:solidFill>
                  <a:schemeClr val="tx1"/>
                </a:solidFill>
                <a:latin typeface="Times New Roman" pitchFamily="18" charset="0"/>
              </a:defRPr>
            </a:lvl3pPr>
            <a:lvl4pPr marL="1600200" indent="-228600" eaLnBrk="0" hangingPunct="0">
              <a:tabLst>
                <a:tab pos="165100" algn="l"/>
                <a:tab pos="400050" algn="l"/>
                <a:tab pos="635000" algn="l"/>
              </a:tabLst>
              <a:defRPr sz="2400">
                <a:solidFill>
                  <a:schemeClr val="tx1"/>
                </a:solidFill>
                <a:latin typeface="Times New Roman" pitchFamily="18" charset="0"/>
              </a:defRPr>
            </a:lvl4pPr>
            <a:lvl5pPr marL="2057400" indent="-228600" eaLnBrk="0" hangingPunct="0">
              <a:tabLst>
                <a:tab pos="165100" algn="l"/>
                <a:tab pos="400050" algn="l"/>
                <a:tab pos="6350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165100" algn="l"/>
                <a:tab pos="400050" algn="l"/>
                <a:tab pos="6350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165100" algn="l"/>
                <a:tab pos="400050" algn="l"/>
                <a:tab pos="6350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165100" algn="l"/>
                <a:tab pos="400050" algn="l"/>
                <a:tab pos="6350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165100" algn="l"/>
                <a:tab pos="400050" algn="l"/>
                <a:tab pos="635000" algn="l"/>
              </a:tabLst>
              <a:defRPr sz="2400">
                <a:solidFill>
                  <a:schemeClr val="tx1"/>
                </a:solidFill>
                <a:latin typeface="Times New Roman" pitchFamily="18" charset="0"/>
              </a:defRPr>
            </a:lvl9pPr>
          </a:lstStyle>
          <a:p>
            <a:pPr marL="0" indent="0" eaLnBrk="1" hangingPunct="1">
              <a:spcBef>
                <a:spcPct val="50000"/>
              </a:spcBef>
              <a:tabLst/>
            </a:pPr>
            <a:r>
              <a:rPr lang="en-US" dirty="0" err="1"/>
              <a:t>Perhatikan</a:t>
            </a:r>
            <a:r>
              <a:rPr lang="en-US" dirty="0"/>
              <a:t> </a:t>
            </a:r>
            <a:r>
              <a:rPr lang="en-US" dirty="0" err="1"/>
              <a:t>contoh</a:t>
            </a:r>
            <a:r>
              <a:rPr lang="en-US" dirty="0"/>
              <a:t> </a:t>
            </a:r>
            <a:r>
              <a:rPr lang="en-US" dirty="0" err="1"/>
              <a:t>kasus</a:t>
            </a:r>
            <a:r>
              <a:rPr lang="en-US" dirty="0"/>
              <a:t> </a:t>
            </a:r>
            <a:r>
              <a:rPr lang="en-US" dirty="0" err="1"/>
              <a:t>berikut</a:t>
            </a:r>
            <a:r>
              <a:rPr lang="en-US" dirty="0"/>
              <a:t>, data </a:t>
            </a:r>
            <a:r>
              <a:rPr lang="en-US" dirty="0" err="1"/>
              <a:t>berikut</a:t>
            </a:r>
            <a:r>
              <a:rPr lang="en-US" dirty="0"/>
              <a:t> </a:t>
            </a:r>
            <a:r>
              <a:rPr lang="en-US" dirty="0" err="1"/>
              <a:t>adalah</a:t>
            </a:r>
            <a:r>
              <a:rPr lang="en-US" dirty="0"/>
              <a:t> data </a:t>
            </a:r>
            <a:r>
              <a:rPr lang="en-US" dirty="0" err="1"/>
              <a:t>penjualan</a:t>
            </a:r>
            <a:r>
              <a:rPr lang="en-US" dirty="0"/>
              <a:t> PT. Mendota </a:t>
            </a:r>
            <a:r>
              <a:rPr lang="en-US" dirty="0" err="1" smtClean="0"/>
              <a:t>selama</a:t>
            </a:r>
            <a:r>
              <a:rPr lang="en-US" dirty="0"/>
              <a:t> </a:t>
            </a:r>
            <a:r>
              <a:rPr lang="en-US" dirty="0" smtClean="0"/>
              <a:t>5 </a:t>
            </a:r>
            <a:r>
              <a:rPr lang="en-US" dirty="0" err="1"/>
              <a:t>tahun</a:t>
            </a:r>
            <a:r>
              <a:rPr lang="en-US" dirty="0"/>
              <a:t>. Data </a:t>
            </a:r>
            <a:r>
              <a:rPr lang="en-US" dirty="0" err="1"/>
              <a:t>tersebut</a:t>
            </a:r>
            <a:r>
              <a:rPr lang="en-US" dirty="0"/>
              <a:t> </a:t>
            </a:r>
            <a:r>
              <a:rPr lang="en-US" dirty="0" err="1"/>
              <a:t>disajikan</a:t>
            </a:r>
            <a:r>
              <a:rPr lang="en-US" dirty="0"/>
              <a:t> </a:t>
            </a:r>
            <a:r>
              <a:rPr lang="en-US" dirty="0" err="1"/>
              <a:t>pada</a:t>
            </a:r>
            <a:r>
              <a:rPr lang="en-US" dirty="0"/>
              <a:t> </a:t>
            </a:r>
            <a:r>
              <a:rPr lang="en-US" dirty="0" err="1"/>
              <a:t>tabel</a:t>
            </a:r>
            <a:r>
              <a:rPr lang="en-US" dirty="0"/>
              <a:t> </a:t>
            </a:r>
            <a:r>
              <a:rPr lang="en-US" dirty="0" err="1"/>
              <a:t>berikut</a:t>
            </a:r>
            <a:r>
              <a:rPr lang="en-US" dirty="0"/>
              <a:t> </a:t>
            </a:r>
            <a:endParaRPr lang="en-US" altLang="en-US" dirty="0">
              <a:latin typeface="Arial" charset="0"/>
            </a:endParaRPr>
          </a:p>
        </p:txBody>
      </p:sp>
      <p:pic>
        <p:nvPicPr>
          <p:cNvPr id="3174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45534" t="59896" r="42460" b="18229"/>
          <a:stretch/>
        </p:blipFill>
        <p:spPr bwMode="auto">
          <a:xfrm>
            <a:off x="2105025" y="2819400"/>
            <a:ext cx="3600450" cy="3688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iterate type="lt">
                                    <p:tmAbs val="75"/>
                                  </p:iterate>
                                  <p:childTnLst>
                                    <p:set>
                                      <p:cBhvr>
                                        <p:cTn id="6" dur="1" fill="hold">
                                          <p:stCondLst>
                                            <p:cond delay="74"/>
                                          </p:stCondLst>
                                        </p:cTn>
                                        <p:tgtEl>
                                          <p:spTgt spid="184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5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utoUpdateAnimBg="0"/>
      <p:bldP spid="18542"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28600" y="798493"/>
            <a:ext cx="7467600" cy="954107"/>
          </a:xfrm>
        </p:spPr>
        <p:txBody>
          <a:bodyPr/>
          <a:lstStyle/>
          <a:p>
            <a:pPr algn="l"/>
            <a:r>
              <a:rPr lang="en-US" altLang="en-US" sz="1400" dirty="0" err="1" smtClean="0"/>
              <a:t>Persam</a:t>
            </a:r>
            <a:r>
              <a:rPr lang="en-US" sz="1400" dirty="0"/>
              <a:t> Perusahaan </a:t>
            </a:r>
            <a:r>
              <a:rPr lang="en-US" sz="1400" dirty="0" err="1"/>
              <a:t>tersebut</a:t>
            </a:r>
            <a:r>
              <a:rPr lang="en-US" sz="1400" dirty="0"/>
              <a:t> </a:t>
            </a:r>
            <a:r>
              <a:rPr lang="en-US" sz="1400" dirty="0" err="1"/>
              <a:t>ingin</a:t>
            </a:r>
            <a:r>
              <a:rPr lang="en-US" sz="1400" dirty="0"/>
              <a:t> </a:t>
            </a:r>
            <a:r>
              <a:rPr lang="en-US" sz="1400" dirty="0" err="1"/>
              <a:t>membentuk</a:t>
            </a:r>
            <a:r>
              <a:rPr lang="en-US" sz="1400" dirty="0"/>
              <a:t> </a:t>
            </a:r>
            <a:r>
              <a:rPr lang="en-US" sz="1400" dirty="0" err="1"/>
              <a:t>sebuah</a:t>
            </a:r>
            <a:r>
              <a:rPr lang="en-US" sz="1400" dirty="0"/>
              <a:t> </a:t>
            </a:r>
            <a:r>
              <a:rPr lang="en-US" sz="1400" dirty="0" err="1"/>
              <a:t>persamaan</a:t>
            </a:r>
            <a:r>
              <a:rPr lang="en-US" sz="1400" dirty="0"/>
              <a:t> trend yang </a:t>
            </a:r>
            <a:r>
              <a:rPr lang="en-US" sz="1400" dirty="0" err="1"/>
              <a:t>dapat</a:t>
            </a:r>
            <a:r>
              <a:rPr lang="en-US" sz="1400" dirty="0"/>
              <a:t> </a:t>
            </a:r>
            <a:r>
              <a:rPr lang="en-US" sz="1400" dirty="0" err="1"/>
              <a:t>digunakan</a:t>
            </a:r>
            <a:r>
              <a:rPr lang="en-US" sz="1400" dirty="0"/>
              <a:t> </a:t>
            </a:r>
            <a:r>
              <a:rPr lang="en-US" sz="1400" dirty="0" err="1" smtClean="0"/>
              <a:t>untuk</a:t>
            </a:r>
            <a:r>
              <a:rPr lang="en-US" sz="1400" dirty="0"/>
              <a:t> </a:t>
            </a:r>
            <a:r>
              <a:rPr lang="en-US" sz="1400" dirty="0" err="1" smtClean="0"/>
              <a:t>menaksir</a:t>
            </a:r>
            <a:r>
              <a:rPr lang="en-US" sz="1400" dirty="0" smtClean="0"/>
              <a:t> </a:t>
            </a:r>
            <a:r>
              <a:rPr lang="en-US" sz="1400" dirty="0" err="1"/>
              <a:t>atau</a:t>
            </a:r>
            <a:r>
              <a:rPr lang="en-US" sz="1400" dirty="0"/>
              <a:t> </a:t>
            </a:r>
            <a:r>
              <a:rPr lang="en-US" sz="1400" dirty="0" err="1"/>
              <a:t>menduga</a:t>
            </a:r>
            <a:r>
              <a:rPr lang="en-US" sz="1400" dirty="0"/>
              <a:t> </a:t>
            </a:r>
            <a:r>
              <a:rPr lang="en-US" sz="1400" dirty="0" err="1"/>
              <a:t>penjualan</a:t>
            </a:r>
            <a:r>
              <a:rPr lang="en-US" sz="1400" dirty="0"/>
              <a:t> </a:t>
            </a:r>
            <a:r>
              <a:rPr lang="en-US" sz="1400" dirty="0" err="1"/>
              <a:t>pada</a:t>
            </a:r>
            <a:r>
              <a:rPr lang="en-US" sz="1400" dirty="0"/>
              <a:t> </a:t>
            </a:r>
            <a:r>
              <a:rPr lang="en-US" sz="1400" dirty="0" err="1"/>
              <a:t>masa</a:t>
            </a:r>
            <a:r>
              <a:rPr lang="en-US" sz="1400" dirty="0"/>
              <a:t> yang </a:t>
            </a:r>
            <a:r>
              <a:rPr lang="en-US" sz="1400" dirty="0" err="1"/>
              <a:t>akan</a:t>
            </a:r>
            <a:r>
              <a:rPr lang="en-US" sz="1400" dirty="0"/>
              <a:t> </a:t>
            </a:r>
            <a:r>
              <a:rPr lang="en-US" sz="1400" dirty="0" err="1"/>
              <a:t>datang</a:t>
            </a:r>
            <a:r>
              <a:rPr lang="en-US" sz="1400" dirty="0"/>
              <a:t>. </a:t>
            </a:r>
            <a:r>
              <a:rPr lang="en-US" sz="1400" dirty="0" err="1"/>
              <a:t>Hasil</a:t>
            </a:r>
            <a:r>
              <a:rPr lang="en-US" sz="1400" dirty="0"/>
              <a:t> </a:t>
            </a:r>
            <a:r>
              <a:rPr lang="en-US" sz="1400" dirty="0" err="1"/>
              <a:t>penaksiran</a:t>
            </a:r>
            <a:r>
              <a:rPr lang="en-US" sz="1400" dirty="0"/>
              <a:t> </a:t>
            </a:r>
            <a:r>
              <a:rPr lang="en-US" sz="1400" dirty="0" err="1"/>
              <a:t>ini</a:t>
            </a:r>
            <a:r>
              <a:rPr lang="en-US" sz="1400" dirty="0"/>
              <a:t> </a:t>
            </a:r>
            <a:r>
              <a:rPr lang="en-US" sz="1400" dirty="0" err="1" smtClean="0"/>
              <a:t>dapat</a:t>
            </a:r>
            <a:r>
              <a:rPr lang="en-US" sz="1400" dirty="0"/>
              <a:t> </a:t>
            </a:r>
            <a:r>
              <a:rPr lang="en-US" sz="1400" dirty="0" err="1" smtClean="0"/>
              <a:t>digunakan</a:t>
            </a:r>
            <a:r>
              <a:rPr lang="en-US" sz="1400" dirty="0" smtClean="0"/>
              <a:t> </a:t>
            </a:r>
            <a:r>
              <a:rPr lang="en-US" sz="1400" dirty="0" err="1"/>
              <a:t>untuk</a:t>
            </a:r>
            <a:r>
              <a:rPr lang="en-US" sz="1400" dirty="0"/>
              <a:t> </a:t>
            </a:r>
            <a:r>
              <a:rPr lang="en-US" sz="1400" dirty="0" err="1"/>
              <a:t>rencana</a:t>
            </a:r>
            <a:r>
              <a:rPr lang="en-US" sz="1400" dirty="0"/>
              <a:t> </a:t>
            </a:r>
            <a:r>
              <a:rPr lang="en-US" sz="1400" dirty="0" err="1"/>
              <a:t>produksi</a:t>
            </a:r>
            <a:r>
              <a:rPr lang="en-US" sz="1400" dirty="0"/>
              <a:t> </a:t>
            </a:r>
            <a:r>
              <a:rPr lang="en-US" sz="1400" dirty="0" err="1"/>
              <a:t>untuk</a:t>
            </a:r>
            <a:r>
              <a:rPr lang="en-US" sz="1400" dirty="0"/>
              <a:t> </a:t>
            </a:r>
            <a:r>
              <a:rPr lang="en-US" sz="1400" dirty="0" err="1"/>
              <a:t>tahun-tahun</a:t>
            </a:r>
            <a:r>
              <a:rPr lang="en-US" sz="1400" dirty="0"/>
              <a:t> </a:t>
            </a:r>
            <a:r>
              <a:rPr lang="en-US" sz="1400" dirty="0" err="1"/>
              <a:t>selanjutnya</a:t>
            </a:r>
            <a:r>
              <a:rPr lang="en-US" sz="1400" dirty="0"/>
              <a:t>. </a:t>
            </a:r>
            <a:endParaRPr lang="en-US" altLang="en-US" sz="1400" dirty="0" smtClean="0"/>
          </a:p>
        </p:txBody>
      </p:sp>
      <p:sp>
        <p:nvSpPr>
          <p:cNvPr id="2" name="Table Placeholder 1"/>
          <p:cNvSpPr>
            <a:spLocks noGrp="1"/>
          </p:cNvSpPr>
          <p:nvPr>
            <p:ph type="tbl" idx="1"/>
          </p:nvPr>
        </p:nvSpPr>
        <p:spPr/>
      </p:sp>
      <p:pic>
        <p:nvPicPr>
          <p:cNvPr id="3277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8506" t="42969" r="36164" b="28515"/>
          <a:stretch/>
        </p:blipFill>
        <p:spPr bwMode="auto">
          <a:xfrm>
            <a:off x="304800" y="1981200"/>
            <a:ext cx="6629400" cy="4196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575" name="Picture 143"/>
          <p:cNvPicPr>
            <a:picLocks noChangeAspect="1" noChangeArrowheads="1"/>
          </p:cNvPicPr>
          <p:nvPr/>
        </p:nvPicPr>
        <p:blipFill rotWithShape="1">
          <a:blip r:embed="rId3">
            <a:extLst>
              <a:ext uri="{28A0092B-C50C-407E-A947-70E740481C1C}">
                <a14:useLocalDpi xmlns:a14="http://schemas.microsoft.com/office/drawing/2010/main" val="0"/>
              </a:ext>
            </a:extLst>
          </a:blip>
          <a:srcRect l="31625" t="35156" r="29722" b="13281"/>
          <a:stretch/>
        </p:blipFill>
        <p:spPr bwMode="auto">
          <a:xfrm>
            <a:off x="228600" y="685800"/>
            <a:ext cx="76200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dissolv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err="1" smtClean="0"/>
              <a:t>Prediksi</a:t>
            </a:r>
            <a:r>
              <a:rPr lang="en-US" dirty="0" smtClean="0"/>
              <a:t> </a:t>
            </a:r>
            <a:r>
              <a:rPr lang="en-US" dirty="0" err="1" smtClean="0"/>
              <a:t>penjualan</a:t>
            </a:r>
            <a:r>
              <a:rPr lang="en-US" dirty="0" smtClean="0"/>
              <a:t> </a:t>
            </a:r>
            <a:r>
              <a:rPr lang="en-US" dirty="0" err="1" smtClean="0"/>
              <a:t>tahun</a:t>
            </a:r>
            <a:r>
              <a:rPr lang="en-US" dirty="0" smtClean="0"/>
              <a:t> 1990</a:t>
            </a:r>
          </a:p>
          <a:p>
            <a:pPr marL="0" indent="0">
              <a:buNone/>
            </a:pPr>
            <a:r>
              <a:rPr lang="en-US" dirty="0" err="1" smtClean="0"/>
              <a:t>Adalah</a:t>
            </a:r>
            <a:r>
              <a:rPr lang="en-US" dirty="0" smtClean="0"/>
              <a:t> 3</a:t>
            </a:r>
          </a:p>
          <a:p>
            <a:pPr marL="0" indent="0">
              <a:buNone/>
            </a:pPr>
            <a:r>
              <a:rPr lang="en-US" dirty="0" err="1" smtClean="0"/>
              <a:t>Jadi</a:t>
            </a:r>
            <a:r>
              <a:rPr lang="en-US" dirty="0" smtClean="0"/>
              <a:t> y=10+1,3(3)= 13.9</a:t>
            </a:r>
          </a:p>
          <a:p>
            <a:pPr marL="0" indent="0">
              <a:buNone/>
            </a:pPr>
            <a:r>
              <a:rPr lang="en-US" dirty="0" err="1" smtClean="0"/>
              <a:t>Artinya</a:t>
            </a:r>
            <a:r>
              <a:rPr lang="en-US" dirty="0" smtClean="0"/>
              <a:t> </a:t>
            </a:r>
            <a:r>
              <a:rPr lang="en-US" dirty="0" err="1" smtClean="0"/>
              <a:t>prediksi</a:t>
            </a:r>
            <a:r>
              <a:rPr lang="en-US" dirty="0" smtClean="0"/>
              <a:t> </a:t>
            </a:r>
            <a:r>
              <a:rPr lang="en-US" dirty="0" err="1" smtClean="0"/>
              <a:t>penjualan</a:t>
            </a:r>
            <a:r>
              <a:rPr lang="en-US" dirty="0" smtClean="0"/>
              <a:t> </a:t>
            </a:r>
            <a:r>
              <a:rPr lang="en-US" dirty="0" err="1" smtClean="0"/>
              <a:t>pada</a:t>
            </a:r>
            <a:r>
              <a:rPr lang="en-US" dirty="0" smtClean="0"/>
              <a:t> </a:t>
            </a:r>
            <a:r>
              <a:rPr lang="en-US" dirty="0" err="1" smtClean="0"/>
              <a:t>tahun</a:t>
            </a:r>
            <a:r>
              <a:rPr lang="en-US" dirty="0" smtClean="0"/>
              <a:t> 1990 </a:t>
            </a:r>
            <a:r>
              <a:rPr lang="en-US" dirty="0" err="1" smtClean="0"/>
              <a:t>adalah</a:t>
            </a:r>
            <a:r>
              <a:rPr lang="en-US" dirty="0" smtClean="0"/>
              <a:t> 13.9 </a:t>
            </a:r>
            <a:r>
              <a:rPr lang="en-US" dirty="0" err="1" smtClean="0"/>
              <a:t>satuan</a:t>
            </a:r>
            <a:r>
              <a:rPr lang="en-US" dirty="0" smtClean="0"/>
              <a:t> </a:t>
            </a:r>
            <a:r>
              <a:rPr lang="en-US" dirty="0" err="1" smtClean="0"/>
              <a:t>penjualan</a:t>
            </a:r>
            <a:r>
              <a:rPr lang="en-US" dirty="0" smtClean="0"/>
              <a:t>(</a:t>
            </a:r>
            <a:r>
              <a:rPr lang="en-US" dirty="0" err="1" smtClean="0"/>
              <a:t>bisa</a:t>
            </a:r>
            <a:r>
              <a:rPr lang="en-US" dirty="0" smtClean="0"/>
              <a:t> unit </a:t>
            </a:r>
            <a:r>
              <a:rPr lang="en-US" dirty="0" err="1" smtClean="0"/>
              <a:t>atau</a:t>
            </a:r>
            <a:r>
              <a:rPr lang="en-US" dirty="0" smtClean="0"/>
              <a:t> </a:t>
            </a:r>
            <a:r>
              <a:rPr lang="en-US" dirty="0" err="1" smtClean="0"/>
              <a:t>bisa</a:t>
            </a:r>
            <a:r>
              <a:rPr lang="en-US" dirty="0" smtClean="0"/>
              <a:t> </a:t>
            </a:r>
            <a:r>
              <a:rPr lang="en-US" dirty="0" err="1" smtClean="0"/>
              <a:t>dalam</a:t>
            </a:r>
            <a:r>
              <a:rPr lang="en-US" dirty="0" smtClean="0"/>
              <a:t> </a:t>
            </a:r>
            <a:r>
              <a:rPr lang="en-US" dirty="0" err="1" smtClean="0"/>
              <a:t>mata</a:t>
            </a:r>
            <a:r>
              <a:rPr lang="en-US" dirty="0" smtClean="0"/>
              <a:t> </a:t>
            </a:r>
            <a:r>
              <a:rPr lang="en-US" dirty="0" err="1" smtClean="0"/>
              <a:t>uang</a:t>
            </a:r>
            <a:r>
              <a:rPr lang="en-US" dirty="0" smtClean="0"/>
              <a:t> rupiah)</a:t>
            </a:r>
            <a:endParaRPr lang="en-US" dirty="0"/>
          </a:p>
        </p:txBody>
      </p:sp>
      <p:sp>
        <p:nvSpPr>
          <p:cNvPr id="3" name="Title 2"/>
          <p:cNvSpPr>
            <a:spLocks noGrp="1"/>
          </p:cNvSpPr>
          <p:nvPr>
            <p:ph type="title"/>
          </p:nvPr>
        </p:nvSpPr>
        <p:spPr>
          <a:xfrm>
            <a:off x="228600" y="983159"/>
            <a:ext cx="7467600" cy="769441"/>
          </a:xfrm>
        </p:spPr>
        <p:txBody>
          <a:bodyPr/>
          <a:lstStyle/>
          <a:p>
            <a:r>
              <a:rPr lang="en-US" dirty="0" err="1" smtClean="0"/>
              <a:t>Prediksi</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983159"/>
            <a:ext cx="7467600" cy="769441"/>
          </a:xfrm>
        </p:spPr>
        <p:txBody>
          <a:bodyPr/>
          <a:lstStyle/>
          <a:p>
            <a:r>
              <a:rPr lang="en-US" dirty="0" err="1" smtClean="0"/>
              <a:t>Latihan</a:t>
            </a:r>
            <a:endParaRPr lang="en-US" dirty="0"/>
          </a:p>
        </p:txBody>
      </p:sp>
      <p:sp>
        <p:nvSpPr>
          <p:cNvPr id="4" name="Rectangle 3"/>
          <p:cNvSpPr/>
          <p:nvPr/>
        </p:nvSpPr>
        <p:spPr>
          <a:xfrm>
            <a:off x="838200" y="2209800"/>
            <a:ext cx="6324600" cy="1569660"/>
          </a:xfrm>
          <a:prstGeom prst="rect">
            <a:avLst/>
          </a:prstGeom>
        </p:spPr>
        <p:txBody>
          <a:bodyPr wrap="square">
            <a:spAutoFit/>
          </a:bodyPr>
          <a:lstStyle/>
          <a:p>
            <a:r>
              <a:rPr lang="nn-NO" dirty="0"/>
              <a:t>Data berikut merupakan data deret waktu mengenai angka kelahiran per 1000 penduduk</a:t>
            </a:r>
            <a:br>
              <a:rPr lang="nn-NO" dirty="0"/>
            </a:br>
            <a:r>
              <a:rPr lang="nn-NO" dirty="0"/>
              <a:t>di suatu negara selama jangka waktu 1915,1920,...,1955. </a:t>
            </a:r>
            <a:endParaRPr lang="en-US" dirty="0"/>
          </a:p>
        </p:txBody>
      </p:sp>
      <p:pic>
        <p:nvPicPr>
          <p:cNvPr id="348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4407" t="53646" r="32796" b="35416"/>
          <a:stretch/>
        </p:blipFill>
        <p:spPr bwMode="auto">
          <a:xfrm>
            <a:off x="838200" y="3816102"/>
            <a:ext cx="6686550" cy="1253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200150" y="5112246"/>
            <a:ext cx="6324600" cy="1200329"/>
          </a:xfrm>
          <a:prstGeom prst="rect">
            <a:avLst/>
          </a:prstGeom>
        </p:spPr>
        <p:txBody>
          <a:bodyPr wrap="square">
            <a:spAutoFit/>
          </a:bodyPr>
          <a:lstStyle/>
          <a:p>
            <a:r>
              <a:rPr lang="en-US" dirty="0" err="1"/>
              <a:t>Buatlah</a:t>
            </a:r>
            <a:r>
              <a:rPr lang="en-US" dirty="0"/>
              <a:t> </a:t>
            </a:r>
            <a:r>
              <a:rPr lang="en-US" dirty="0" err="1"/>
              <a:t>persamaan</a:t>
            </a:r>
            <a:r>
              <a:rPr lang="en-US" dirty="0"/>
              <a:t> trend </a:t>
            </a:r>
            <a:r>
              <a:rPr lang="en-US" dirty="0" err="1"/>
              <a:t>nya</a:t>
            </a:r>
            <a:r>
              <a:rPr lang="en-US" dirty="0"/>
              <a:t> </a:t>
            </a:r>
            <a:r>
              <a:rPr lang="en-US" dirty="0" err="1"/>
              <a:t>dan</a:t>
            </a:r>
            <a:r>
              <a:rPr lang="en-US" dirty="0"/>
              <a:t> </a:t>
            </a:r>
            <a:r>
              <a:rPr lang="en-US" dirty="0" err="1"/>
              <a:t>lakukan</a:t>
            </a:r>
            <a:r>
              <a:rPr lang="en-US" dirty="0"/>
              <a:t> </a:t>
            </a:r>
            <a:r>
              <a:rPr lang="en-US" dirty="0" err="1"/>
              <a:t>peramalan</a:t>
            </a:r>
            <a:r>
              <a:rPr lang="en-US" dirty="0"/>
              <a:t> </a:t>
            </a:r>
            <a:r>
              <a:rPr lang="en-US" dirty="0" err="1"/>
              <a:t>kelahiran</a:t>
            </a:r>
            <a:r>
              <a:rPr lang="en-US" dirty="0"/>
              <a:t> </a:t>
            </a:r>
            <a:r>
              <a:rPr lang="en-US" dirty="0" err="1"/>
              <a:t>penduduk</a:t>
            </a:r>
            <a:r>
              <a:rPr lang="en-US" dirty="0"/>
              <a:t> per 1000</a:t>
            </a:r>
            <a:br>
              <a:rPr lang="en-US" dirty="0"/>
            </a:br>
            <a:r>
              <a:rPr lang="en-US" dirty="0" err="1"/>
              <a:t>penduduk</a:t>
            </a:r>
            <a:r>
              <a:rPr lang="en-US" dirty="0"/>
              <a:t> </a:t>
            </a:r>
            <a:r>
              <a:rPr lang="en-US" dirty="0" err="1"/>
              <a:t>pada</a:t>
            </a:r>
            <a:r>
              <a:rPr lang="en-US" dirty="0"/>
              <a:t> 3 </a:t>
            </a:r>
            <a:r>
              <a:rPr lang="en-US" dirty="0" err="1"/>
              <a:t>tahun</a:t>
            </a:r>
            <a:r>
              <a:rPr lang="en-US" dirty="0"/>
              <a:t> </a:t>
            </a:r>
            <a:r>
              <a:rPr lang="en-US" dirty="0" err="1"/>
              <a:t>selanjutnya</a:t>
            </a:r>
            <a:r>
              <a:rPr lang="en-US" dirty="0"/>
              <a:t>! </a:t>
            </a:r>
          </a:p>
        </p:txBody>
      </p:sp>
    </p:spTree>
    <p:extLst>
      <p:ext uri="{BB962C8B-B14F-4D97-AF65-F5344CB8AC3E}">
        <p14:creationId xmlns:p14="http://schemas.microsoft.com/office/powerpoint/2010/main" val="33206754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762000" y="863025"/>
            <a:ext cx="7772400" cy="584775"/>
          </a:xfrm>
        </p:spPr>
        <p:txBody>
          <a:bodyPr/>
          <a:lstStyle/>
          <a:p>
            <a:pPr eaLnBrk="1" hangingPunct="1"/>
            <a:r>
              <a:rPr lang="en-US" sz="3200" i="1" dirty="0"/>
              <a:t>Time series</a:t>
            </a:r>
            <a:endParaRPr lang="en-US" altLang="en-US" sz="3200" dirty="0" smtClean="0"/>
          </a:p>
        </p:txBody>
      </p:sp>
      <p:sp>
        <p:nvSpPr>
          <p:cNvPr id="2051" name="Rectangle 3"/>
          <p:cNvSpPr>
            <a:spLocks noGrp="1" noChangeArrowheads="1"/>
          </p:cNvSpPr>
          <p:nvPr>
            <p:ph type="subTitle" idx="1"/>
          </p:nvPr>
        </p:nvSpPr>
        <p:spPr>
          <a:xfrm>
            <a:off x="381000" y="1905000"/>
            <a:ext cx="6553200" cy="3200400"/>
          </a:xfrm>
        </p:spPr>
        <p:txBody>
          <a:bodyPr/>
          <a:lstStyle/>
          <a:p>
            <a:pPr algn="l" eaLnBrk="1" hangingPunct="1">
              <a:lnSpc>
                <a:spcPct val="90000"/>
              </a:lnSpc>
            </a:pPr>
            <a:r>
              <a:rPr lang="en-US" sz="2400" i="1" dirty="0"/>
              <a:t>Time series </a:t>
            </a:r>
            <a:r>
              <a:rPr lang="en-US" sz="2400" dirty="0" err="1"/>
              <a:t>atau</a:t>
            </a:r>
            <a:r>
              <a:rPr lang="en-US" sz="2400" dirty="0"/>
              <a:t> data </a:t>
            </a:r>
            <a:r>
              <a:rPr lang="en-US" sz="2400" dirty="0" err="1"/>
              <a:t>deret</a:t>
            </a:r>
            <a:r>
              <a:rPr lang="en-US" sz="2400" dirty="0"/>
              <a:t> </a:t>
            </a:r>
            <a:r>
              <a:rPr lang="en-US" sz="2400" dirty="0" err="1"/>
              <a:t>waktu</a:t>
            </a:r>
            <a:r>
              <a:rPr lang="en-US" sz="2400" dirty="0"/>
              <a:t> </a:t>
            </a:r>
            <a:r>
              <a:rPr lang="en-US" sz="2400" dirty="0" err="1"/>
              <a:t>adalah</a:t>
            </a:r>
            <a:r>
              <a:rPr lang="en-US" sz="2400" dirty="0"/>
              <a:t> </a:t>
            </a:r>
            <a:r>
              <a:rPr lang="en-US" sz="2400" dirty="0" err="1"/>
              <a:t>sekumpulan</a:t>
            </a:r>
            <a:r>
              <a:rPr lang="en-US" sz="2400" dirty="0"/>
              <a:t> </a:t>
            </a:r>
            <a:r>
              <a:rPr lang="en-US" sz="2400" dirty="0" err="1"/>
              <a:t>hasil</a:t>
            </a:r>
            <a:r>
              <a:rPr lang="en-US" sz="2400" dirty="0"/>
              <a:t> </a:t>
            </a:r>
            <a:r>
              <a:rPr lang="en-US" sz="2400" dirty="0" err="1"/>
              <a:t>observasi</a:t>
            </a:r>
            <a:r>
              <a:rPr lang="en-US" sz="2400" dirty="0"/>
              <a:t> yang </a:t>
            </a:r>
            <a:r>
              <a:rPr lang="en-US" sz="2400" dirty="0" err="1"/>
              <a:t>diatur</a:t>
            </a:r>
            <a:r>
              <a:rPr lang="en-US" sz="2400" dirty="0"/>
              <a:t> </a:t>
            </a:r>
            <a:r>
              <a:rPr lang="en-US" sz="2400" dirty="0" err="1"/>
              <a:t>dan</a:t>
            </a:r>
            <a:r>
              <a:rPr lang="en-US" sz="2400" dirty="0"/>
              <a:t/>
            </a:r>
            <a:br>
              <a:rPr lang="en-US" sz="2400" dirty="0"/>
            </a:br>
            <a:r>
              <a:rPr lang="en-US" sz="2400" dirty="0" err="1"/>
              <a:t>didapat</a:t>
            </a:r>
            <a:r>
              <a:rPr lang="en-US" sz="2400" dirty="0"/>
              <a:t> </a:t>
            </a:r>
            <a:r>
              <a:rPr lang="en-US" sz="2400" dirty="0" err="1"/>
              <a:t>menurut</a:t>
            </a:r>
            <a:r>
              <a:rPr lang="en-US" sz="2400" dirty="0"/>
              <a:t> </a:t>
            </a:r>
            <a:r>
              <a:rPr lang="en-US" sz="2400" dirty="0" err="1"/>
              <a:t>urutan</a:t>
            </a:r>
            <a:r>
              <a:rPr lang="en-US" sz="2400" dirty="0"/>
              <a:t> </a:t>
            </a:r>
            <a:r>
              <a:rPr lang="en-US" sz="2400" dirty="0" err="1"/>
              <a:t>kronologis</a:t>
            </a:r>
            <a:r>
              <a:rPr lang="en-US" sz="2400" dirty="0"/>
              <a:t>, </a:t>
            </a:r>
            <a:r>
              <a:rPr lang="en-US" sz="2400" dirty="0" err="1"/>
              <a:t>biasanya</a:t>
            </a:r>
            <a:r>
              <a:rPr lang="en-US" sz="2400" dirty="0"/>
              <a:t> </a:t>
            </a:r>
            <a:r>
              <a:rPr lang="en-US" sz="2400" dirty="0" err="1"/>
              <a:t>dalam</a:t>
            </a:r>
            <a:r>
              <a:rPr lang="en-US" sz="2400" dirty="0"/>
              <a:t> interval </a:t>
            </a:r>
            <a:r>
              <a:rPr lang="en-US" sz="2400" dirty="0" err="1"/>
              <a:t>waktu</a:t>
            </a:r>
            <a:r>
              <a:rPr lang="en-US" sz="2400" dirty="0"/>
              <a:t> yang </a:t>
            </a:r>
            <a:r>
              <a:rPr lang="en-US" sz="2400" dirty="0" err="1"/>
              <a:t>sama</a:t>
            </a:r>
            <a:r>
              <a:rPr lang="en-US" sz="2400" dirty="0"/>
              <a:t> (</a:t>
            </a:r>
            <a:r>
              <a:rPr lang="en-US" sz="2400" dirty="0" err="1"/>
              <a:t>Sudjana</a:t>
            </a:r>
            <a:r>
              <a:rPr lang="en-US" sz="2400" dirty="0"/>
              <a:t>,</a:t>
            </a:r>
            <a:br>
              <a:rPr lang="en-US" sz="2400" dirty="0"/>
            </a:br>
            <a:r>
              <a:rPr lang="en-US" sz="2400" dirty="0"/>
              <a:t>2005) </a:t>
            </a:r>
            <a:br>
              <a:rPr lang="en-US" sz="2400" dirty="0"/>
            </a:br>
            <a:endParaRPr lang="en-US" altLang="en-US" sz="2400" i="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anim calcmode="lin" valueType="num">
                                      <p:cBhvr additive="base">
                                        <p:cTn id="7" dur="500" fill="hold"/>
                                        <p:tgtEl>
                                          <p:spTgt spid="20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5" fill="hold" grpId="0" nodeType="clickEffect">
                                  <p:stCondLst>
                                    <p:cond delay="0"/>
                                  </p:stCondLst>
                                  <p:childTnLst>
                                    <p:set>
                                      <p:cBhvr>
                                        <p:cTn id="12" dur="1" fill="hold">
                                          <p:stCondLst>
                                            <p:cond delay="0"/>
                                          </p:stCondLst>
                                        </p:cTn>
                                        <p:tgtEl>
                                          <p:spTgt spid="2050"/>
                                        </p:tgtEl>
                                        <p:attrNameLst>
                                          <p:attrName>style.visibility</p:attrName>
                                        </p:attrNameLst>
                                      </p:cBhvr>
                                      <p:to>
                                        <p:strVal val="visible"/>
                                      </p:to>
                                    </p:set>
                                    <p:animEffect transition="in" filter="blinds(vertical)">
                                      <p:cBhvr>
                                        <p:cTn id="13"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autoUpdateAnimBg="0"/>
      <p:bldP spid="2051"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228600" y="321172"/>
            <a:ext cx="7467600" cy="769441"/>
          </a:xfrm>
        </p:spPr>
        <p:txBody>
          <a:bodyPr/>
          <a:lstStyle/>
          <a:p>
            <a:pPr eaLnBrk="1" hangingPunct="1"/>
            <a:r>
              <a:rPr lang="en-US" dirty="0" err="1"/>
              <a:t>Komponen</a:t>
            </a:r>
            <a:r>
              <a:rPr lang="en-US" dirty="0"/>
              <a:t> </a:t>
            </a:r>
            <a:r>
              <a:rPr lang="en-US" i="1" dirty="0"/>
              <a:t>Time Series</a:t>
            </a:r>
            <a:r>
              <a:rPr lang="en-US" dirty="0"/>
              <a:t> </a:t>
            </a:r>
            <a:endParaRPr lang="en-US" altLang="en-US" dirty="0" smtClean="0"/>
          </a:p>
        </p:txBody>
      </p:sp>
      <p:sp>
        <p:nvSpPr>
          <p:cNvPr id="2" name="Rectangle 1"/>
          <p:cNvSpPr/>
          <p:nvPr/>
        </p:nvSpPr>
        <p:spPr>
          <a:xfrm>
            <a:off x="228600" y="1369516"/>
            <a:ext cx="7772400" cy="1938992"/>
          </a:xfrm>
          <a:prstGeom prst="rect">
            <a:avLst/>
          </a:prstGeom>
        </p:spPr>
        <p:txBody>
          <a:bodyPr wrap="square">
            <a:spAutoFit/>
          </a:bodyPr>
          <a:lstStyle/>
          <a:p>
            <a:r>
              <a:rPr lang="en-US" dirty="0" err="1"/>
              <a:t>Suatu</a:t>
            </a:r>
            <a:r>
              <a:rPr lang="en-US" dirty="0"/>
              <a:t> </a:t>
            </a:r>
            <a:r>
              <a:rPr lang="en-US" i="1" dirty="0"/>
              <a:t>time series </a:t>
            </a:r>
            <a:r>
              <a:rPr lang="en-US" dirty="0" err="1"/>
              <a:t>memiliki</a:t>
            </a:r>
            <a:r>
              <a:rPr lang="en-US" dirty="0"/>
              <a:t> </a:t>
            </a:r>
            <a:r>
              <a:rPr lang="en-US" dirty="0" err="1"/>
              <a:t>empat</a:t>
            </a:r>
            <a:r>
              <a:rPr lang="en-US" dirty="0"/>
              <a:t> </a:t>
            </a:r>
            <a:r>
              <a:rPr lang="en-US" dirty="0" err="1"/>
              <a:t>komponen</a:t>
            </a:r>
            <a:r>
              <a:rPr lang="en-US" dirty="0"/>
              <a:t> </a:t>
            </a:r>
            <a:r>
              <a:rPr lang="en-US" dirty="0" err="1"/>
              <a:t>yaitu</a:t>
            </a:r>
            <a:r>
              <a:rPr lang="en-US" dirty="0"/>
              <a:t> Trend (T), </a:t>
            </a:r>
            <a:r>
              <a:rPr lang="en-US" dirty="0" err="1"/>
              <a:t>variasi</a:t>
            </a:r>
            <a:r>
              <a:rPr lang="en-US" dirty="0"/>
              <a:t> </a:t>
            </a:r>
            <a:r>
              <a:rPr lang="en-US" dirty="0" err="1"/>
              <a:t>musiman</a:t>
            </a:r>
            <a:r>
              <a:rPr lang="en-US" dirty="0"/>
              <a:t> (V</a:t>
            </a:r>
            <a:r>
              <a:rPr lang="en-US" dirty="0" smtClean="0"/>
              <a:t>), </a:t>
            </a:r>
            <a:r>
              <a:rPr lang="en-US" dirty="0" err="1" smtClean="0"/>
              <a:t>variasi</a:t>
            </a:r>
            <a:r>
              <a:rPr lang="en-US" dirty="0" smtClean="0"/>
              <a:t> </a:t>
            </a:r>
            <a:r>
              <a:rPr lang="en-US" dirty="0" err="1"/>
              <a:t>siklis</a:t>
            </a:r>
            <a:r>
              <a:rPr lang="en-US" dirty="0"/>
              <a:t> (S) </a:t>
            </a:r>
            <a:r>
              <a:rPr lang="en-US" dirty="0" err="1"/>
              <a:t>dan</a:t>
            </a:r>
            <a:r>
              <a:rPr lang="en-US" dirty="0"/>
              <a:t> </a:t>
            </a:r>
            <a:r>
              <a:rPr lang="en-US" i="1" dirty="0" err="1"/>
              <a:t>irreguler</a:t>
            </a:r>
            <a:r>
              <a:rPr lang="en-US" i="1" dirty="0"/>
              <a:t> </a:t>
            </a:r>
            <a:r>
              <a:rPr lang="en-US" dirty="0" err="1"/>
              <a:t>atau</a:t>
            </a:r>
            <a:r>
              <a:rPr lang="en-US" dirty="0"/>
              <a:t> random (R). </a:t>
            </a:r>
            <a:r>
              <a:rPr lang="en-US" dirty="0" err="1"/>
              <a:t>Nilai-nilai</a:t>
            </a:r>
            <a:r>
              <a:rPr lang="en-US" dirty="0"/>
              <a:t> </a:t>
            </a:r>
            <a:r>
              <a:rPr lang="en-US" dirty="0" err="1"/>
              <a:t>suatu</a:t>
            </a:r>
            <a:r>
              <a:rPr lang="en-US" dirty="0"/>
              <a:t> </a:t>
            </a:r>
            <a:r>
              <a:rPr lang="en-US" i="1" dirty="0"/>
              <a:t>time series </a:t>
            </a:r>
            <a:r>
              <a:rPr lang="en-US" dirty="0" err="1" smtClean="0"/>
              <a:t>adalah</a:t>
            </a:r>
            <a:r>
              <a:rPr lang="en-US" dirty="0"/>
              <a:t> </a:t>
            </a:r>
            <a:r>
              <a:rPr lang="en-US" dirty="0" err="1" smtClean="0"/>
              <a:t>kombinasi</a:t>
            </a:r>
            <a:r>
              <a:rPr lang="en-US" dirty="0" smtClean="0"/>
              <a:t> </a:t>
            </a:r>
            <a:r>
              <a:rPr lang="en-US" dirty="0" err="1"/>
              <a:t>dari</a:t>
            </a:r>
            <a:r>
              <a:rPr lang="en-US" dirty="0"/>
              <a:t> </a:t>
            </a:r>
            <a:r>
              <a:rPr lang="en-US" dirty="0" err="1"/>
              <a:t>keempat</a:t>
            </a:r>
            <a:r>
              <a:rPr lang="en-US" dirty="0"/>
              <a:t> </a:t>
            </a:r>
            <a:r>
              <a:rPr lang="en-US" dirty="0" err="1"/>
              <a:t>komponen</a:t>
            </a:r>
            <a:r>
              <a:rPr lang="en-US" dirty="0"/>
              <a:t> </a:t>
            </a:r>
            <a:r>
              <a:rPr lang="en-US" dirty="0" err="1"/>
              <a:t>tersebut</a:t>
            </a:r>
            <a:r>
              <a:rPr lang="en-US" dirty="0"/>
              <a:t>. </a:t>
            </a:r>
            <a:r>
              <a:rPr lang="en-US" dirty="0" err="1"/>
              <a:t>Kombinasi</a:t>
            </a:r>
            <a:r>
              <a:rPr lang="en-US" dirty="0"/>
              <a:t> yang </a:t>
            </a:r>
            <a:r>
              <a:rPr lang="en-US" dirty="0" err="1"/>
              <a:t>dimaksud</a:t>
            </a:r>
            <a:r>
              <a:rPr lang="en-US" dirty="0"/>
              <a:t> </a:t>
            </a:r>
            <a:r>
              <a:rPr lang="en-US" dirty="0" err="1" smtClean="0"/>
              <a:t>bersifat</a:t>
            </a:r>
            <a:r>
              <a:rPr lang="en-US" dirty="0"/>
              <a:t> </a:t>
            </a:r>
            <a:r>
              <a:rPr lang="en-US" i="1" dirty="0" smtClean="0"/>
              <a:t>multiplicative </a:t>
            </a:r>
            <a:r>
              <a:rPr lang="en-US" dirty="0" err="1"/>
              <a:t>atau</a:t>
            </a:r>
            <a:r>
              <a:rPr lang="en-US" dirty="0"/>
              <a:t> </a:t>
            </a:r>
            <a:r>
              <a:rPr lang="en-US" dirty="0" err="1"/>
              <a:t>perkalian</a:t>
            </a:r>
            <a:r>
              <a:rPr lang="en-US" dirty="0"/>
              <a:t> </a:t>
            </a:r>
            <a:r>
              <a:rPr lang="en-US" dirty="0" err="1"/>
              <a:t>yaitu</a:t>
            </a:r>
            <a:r>
              <a:rPr lang="en-US" dirty="0"/>
              <a:t> </a:t>
            </a:r>
          </a:p>
        </p:txBody>
      </p:sp>
      <p:sp>
        <p:nvSpPr>
          <p:cNvPr id="3" name="Rectangle 2"/>
          <p:cNvSpPr/>
          <p:nvPr/>
        </p:nvSpPr>
        <p:spPr>
          <a:xfrm>
            <a:off x="914400" y="4114800"/>
            <a:ext cx="5924550" cy="1200329"/>
          </a:xfrm>
          <a:prstGeom prst="rect">
            <a:avLst/>
          </a:prstGeom>
        </p:spPr>
        <p:txBody>
          <a:bodyPr wrap="square">
            <a:spAutoFit/>
          </a:bodyPr>
          <a:lstStyle/>
          <a:p>
            <a:r>
              <a:rPr lang="en-US" sz="3600" b="1" dirty="0"/>
              <a:t>Time Series = T x V x S x R</a:t>
            </a:r>
            <a:r>
              <a:rPr lang="en-US" sz="3600" dirty="0"/>
              <a:t> </a:t>
            </a:r>
            <a:br>
              <a:rPr lang="en-US" sz="3600" dirty="0"/>
            </a:br>
            <a:endParaRPr lang="en-US" sz="3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28600" y="983159"/>
            <a:ext cx="7467600" cy="769441"/>
          </a:xfrm>
        </p:spPr>
        <p:txBody>
          <a:bodyPr/>
          <a:lstStyle/>
          <a:p>
            <a:pPr eaLnBrk="1" hangingPunct="1"/>
            <a:r>
              <a:rPr lang="en-US" dirty="0"/>
              <a:t>Trend (T) </a:t>
            </a:r>
            <a:endParaRPr lang="en-US" altLang="en-US" dirty="0" smtClean="0"/>
          </a:p>
        </p:txBody>
      </p:sp>
      <p:sp>
        <p:nvSpPr>
          <p:cNvPr id="4099" name="Rectangle 3"/>
          <p:cNvSpPr>
            <a:spLocks noGrp="1" noChangeArrowheads="1"/>
          </p:cNvSpPr>
          <p:nvPr>
            <p:ph type="body" idx="1"/>
          </p:nvPr>
        </p:nvSpPr>
        <p:spPr/>
        <p:txBody>
          <a:bodyPr/>
          <a:lstStyle/>
          <a:p>
            <a:pPr eaLnBrk="1" hangingPunct="1"/>
            <a:r>
              <a:rPr lang="en-US" sz="2000" dirty="0"/>
              <a:t>Trend </a:t>
            </a:r>
            <a:r>
              <a:rPr lang="en-US" sz="2000" dirty="0" err="1"/>
              <a:t>melukiskan</a:t>
            </a:r>
            <a:r>
              <a:rPr lang="en-US" sz="2000" dirty="0"/>
              <a:t> </a:t>
            </a:r>
            <a:r>
              <a:rPr lang="en-US" sz="2000" dirty="0" err="1"/>
              <a:t>gerak</a:t>
            </a:r>
            <a:r>
              <a:rPr lang="en-US" sz="2000" dirty="0"/>
              <a:t> data </a:t>
            </a:r>
            <a:r>
              <a:rPr lang="en-US" sz="2000" dirty="0" err="1"/>
              <a:t>deret</a:t>
            </a:r>
            <a:r>
              <a:rPr lang="en-US" sz="2000" dirty="0"/>
              <a:t> </a:t>
            </a:r>
            <a:r>
              <a:rPr lang="en-US" sz="2000" dirty="0" err="1"/>
              <a:t>waktu</a:t>
            </a:r>
            <a:r>
              <a:rPr lang="en-US" sz="2000" dirty="0"/>
              <a:t> </a:t>
            </a:r>
            <a:r>
              <a:rPr lang="en-US" sz="2000" dirty="0" err="1"/>
              <a:t>selama</a:t>
            </a:r>
            <a:r>
              <a:rPr lang="en-US" sz="2000" dirty="0"/>
              <a:t> </a:t>
            </a:r>
            <a:r>
              <a:rPr lang="en-US" sz="2000" dirty="0" err="1"/>
              <a:t>jangka</a:t>
            </a:r>
            <a:r>
              <a:rPr lang="en-US" sz="2000" dirty="0"/>
              <a:t> </a:t>
            </a:r>
            <a:r>
              <a:rPr lang="en-US" sz="2000" dirty="0" err="1"/>
              <a:t>waktu</a:t>
            </a:r>
            <a:r>
              <a:rPr lang="en-US" sz="2000" dirty="0"/>
              <a:t> yang </a:t>
            </a:r>
            <a:r>
              <a:rPr lang="en-US" sz="2000" dirty="0" err="1"/>
              <a:t>panjang</a:t>
            </a:r>
            <a:r>
              <a:rPr lang="en-US" sz="2000" dirty="0"/>
              <a:t> </a:t>
            </a:r>
            <a:r>
              <a:rPr lang="en-US" sz="2000" dirty="0" err="1" smtClean="0"/>
              <a:t>dan</a:t>
            </a:r>
            <a:r>
              <a:rPr lang="en-US" sz="2000" dirty="0"/>
              <a:t> </a:t>
            </a:r>
            <a:r>
              <a:rPr lang="en-US" sz="2000" dirty="0" err="1" smtClean="0"/>
              <a:t>cukup</a:t>
            </a:r>
            <a:r>
              <a:rPr lang="en-US" sz="2000" dirty="0" smtClean="0"/>
              <a:t> </a:t>
            </a:r>
            <a:r>
              <a:rPr lang="en-US" sz="2000" dirty="0"/>
              <a:t>lama (</a:t>
            </a:r>
            <a:r>
              <a:rPr lang="en-US" sz="2000" dirty="0" err="1"/>
              <a:t>Sudjana</a:t>
            </a:r>
            <a:r>
              <a:rPr lang="en-US" sz="2000" dirty="0"/>
              <a:t>, 2005). </a:t>
            </a:r>
            <a:r>
              <a:rPr lang="en-US" sz="2000" dirty="0" err="1"/>
              <a:t>Menurut</a:t>
            </a:r>
            <a:r>
              <a:rPr lang="en-US" sz="2000" dirty="0"/>
              <a:t> J. </a:t>
            </a:r>
            <a:r>
              <a:rPr lang="en-US" sz="2000" dirty="0" err="1"/>
              <a:t>Supranto</a:t>
            </a:r>
            <a:r>
              <a:rPr lang="en-US" sz="2000" dirty="0"/>
              <a:t> (2008), </a:t>
            </a:r>
            <a:r>
              <a:rPr lang="en-US" sz="2000" dirty="0" err="1"/>
              <a:t>gerakan</a:t>
            </a:r>
            <a:r>
              <a:rPr lang="en-US" sz="2000" dirty="0"/>
              <a:t> trend </a:t>
            </a:r>
            <a:r>
              <a:rPr lang="en-US" sz="2000" dirty="0" err="1"/>
              <a:t>jangka</a:t>
            </a:r>
            <a:r>
              <a:rPr lang="en-US" sz="2000" dirty="0"/>
              <a:t> </a:t>
            </a:r>
            <a:r>
              <a:rPr lang="en-US" sz="2000" dirty="0" err="1"/>
              <a:t>panjang</a:t>
            </a:r>
            <a:r>
              <a:rPr lang="en-US" sz="2000" dirty="0"/>
              <a:t> </a:t>
            </a:r>
            <a:r>
              <a:rPr lang="en-US" sz="2000" dirty="0" err="1" smtClean="0"/>
              <a:t>yaitu</a:t>
            </a:r>
            <a:r>
              <a:rPr lang="en-US" sz="2000" dirty="0"/>
              <a:t> </a:t>
            </a:r>
            <a:r>
              <a:rPr lang="en-US" sz="2000" dirty="0" err="1" smtClean="0"/>
              <a:t>suatu</a:t>
            </a:r>
            <a:r>
              <a:rPr lang="en-US" sz="2000" dirty="0" smtClean="0"/>
              <a:t> </a:t>
            </a:r>
            <a:r>
              <a:rPr lang="en-US" sz="2000" dirty="0" err="1"/>
              <a:t>gerakan</a:t>
            </a:r>
            <a:r>
              <a:rPr lang="en-US" sz="2000" dirty="0"/>
              <a:t> yang </a:t>
            </a:r>
            <a:r>
              <a:rPr lang="en-US" sz="2000" dirty="0" err="1"/>
              <a:t>menunjukkan</a:t>
            </a:r>
            <a:r>
              <a:rPr lang="en-US" sz="2000" dirty="0"/>
              <a:t> </a:t>
            </a:r>
            <a:r>
              <a:rPr lang="en-US" sz="2000" dirty="0" err="1"/>
              <a:t>arah</a:t>
            </a:r>
            <a:r>
              <a:rPr lang="en-US" sz="2000" dirty="0"/>
              <a:t> </a:t>
            </a:r>
            <a:r>
              <a:rPr lang="en-US" sz="2000" dirty="0" err="1"/>
              <a:t>perkembangan</a:t>
            </a:r>
            <a:r>
              <a:rPr lang="en-US" sz="2000" dirty="0"/>
              <a:t> </a:t>
            </a:r>
            <a:r>
              <a:rPr lang="en-US" sz="2000" dirty="0" err="1"/>
              <a:t>secara</a:t>
            </a:r>
            <a:r>
              <a:rPr lang="en-US" sz="2000" dirty="0"/>
              <a:t> </a:t>
            </a:r>
            <a:r>
              <a:rPr lang="en-US" sz="2000" dirty="0" err="1" smtClean="0"/>
              <a:t>umum</a:t>
            </a:r>
            <a:r>
              <a:rPr lang="en-US" sz="2000" dirty="0"/>
              <a:t> </a:t>
            </a:r>
            <a:r>
              <a:rPr lang="en-US" sz="2000" dirty="0" smtClean="0"/>
              <a:t>(</a:t>
            </a:r>
            <a:r>
              <a:rPr lang="en-US" sz="2000" dirty="0" err="1" smtClean="0"/>
              <a:t>kecenderungan</a:t>
            </a:r>
            <a:r>
              <a:rPr lang="en-US" sz="2000" dirty="0"/>
              <a:t> </a:t>
            </a:r>
            <a:r>
              <a:rPr lang="en-US" sz="2000" dirty="0" err="1" smtClean="0"/>
              <a:t>menaik</a:t>
            </a:r>
            <a:r>
              <a:rPr lang="en-US" sz="2000" dirty="0" smtClean="0"/>
              <a:t>/</a:t>
            </a:r>
            <a:r>
              <a:rPr lang="en-US" sz="2000" dirty="0" err="1" smtClean="0"/>
              <a:t>menurun</a:t>
            </a:r>
            <a:r>
              <a:rPr lang="en-US" sz="2000" dirty="0"/>
              <a:t>). Hal yang </a:t>
            </a:r>
            <a:r>
              <a:rPr lang="en-US" sz="2000" dirty="0" err="1"/>
              <a:t>sama</a:t>
            </a:r>
            <a:r>
              <a:rPr lang="en-US" sz="2000" dirty="0"/>
              <a:t> </a:t>
            </a:r>
            <a:r>
              <a:rPr lang="en-US" sz="2000" dirty="0" err="1"/>
              <a:t>diungkapkan</a:t>
            </a:r>
            <a:r>
              <a:rPr lang="en-US" sz="2000" dirty="0"/>
              <a:t> </a:t>
            </a:r>
            <a:r>
              <a:rPr lang="en-US" sz="2000" dirty="0" err="1"/>
              <a:t>oleh</a:t>
            </a:r>
            <a:r>
              <a:rPr lang="en-US" sz="2000" dirty="0"/>
              <a:t> Lukas </a:t>
            </a:r>
            <a:r>
              <a:rPr lang="en-US" sz="2000" dirty="0" err="1"/>
              <a:t>Setia</a:t>
            </a:r>
            <a:r>
              <a:rPr lang="en-US" sz="2000" dirty="0"/>
              <a:t> </a:t>
            </a:r>
            <a:r>
              <a:rPr lang="en-US" sz="2000" dirty="0" err="1"/>
              <a:t>Atmaja</a:t>
            </a:r>
            <a:r>
              <a:rPr lang="en-US" sz="2000" dirty="0"/>
              <a:t> (2009), trend</a:t>
            </a:r>
            <a:br>
              <a:rPr lang="en-US" sz="2000" dirty="0"/>
            </a:br>
            <a:r>
              <a:rPr lang="en-US" sz="2000" dirty="0" err="1"/>
              <a:t>merupakan</a:t>
            </a:r>
            <a:r>
              <a:rPr lang="en-US" sz="2000" dirty="0"/>
              <a:t> </a:t>
            </a:r>
            <a:r>
              <a:rPr lang="en-US" sz="2000" dirty="0" err="1"/>
              <a:t>gerakan</a:t>
            </a:r>
            <a:r>
              <a:rPr lang="en-US" sz="2000" dirty="0"/>
              <a:t> </a:t>
            </a:r>
            <a:r>
              <a:rPr lang="en-US" sz="2000" dirty="0" err="1"/>
              <a:t>jangka</a:t>
            </a:r>
            <a:r>
              <a:rPr lang="en-US" sz="2000" dirty="0"/>
              <a:t> </a:t>
            </a:r>
            <a:r>
              <a:rPr lang="en-US" sz="2000" dirty="0" err="1"/>
              <a:t>panjang</a:t>
            </a:r>
            <a:r>
              <a:rPr lang="en-US" sz="2000" dirty="0"/>
              <a:t> yang </a:t>
            </a:r>
            <a:r>
              <a:rPr lang="en-US" sz="2000" dirty="0" err="1" smtClean="0"/>
              <a:t>memiliki</a:t>
            </a:r>
            <a:r>
              <a:rPr lang="en-US" sz="2000" dirty="0"/>
              <a:t> </a:t>
            </a:r>
            <a:r>
              <a:rPr lang="en-US" sz="2000" dirty="0" err="1" smtClean="0"/>
              <a:t>kecenderungan</a:t>
            </a:r>
            <a:r>
              <a:rPr lang="en-US" sz="2000" dirty="0" smtClean="0"/>
              <a:t> </a:t>
            </a:r>
            <a:r>
              <a:rPr lang="en-US" sz="2000" dirty="0" err="1"/>
              <a:t>menuju</a:t>
            </a:r>
            <a:r>
              <a:rPr lang="en-US" sz="2000" dirty="0"/>
              <a:t> </a:t>
            </a:r>
            <a:r>
              <a:rPr lang="en-US" sz="2000" dirty="0" err="1"/>
              <a:t>pada</a:t>
            </a:r>
            <a:r>
              <a:rPr lang="en-US" sz="2000" dirty="0"/>
              <a:t> </a:t>
            </a:r>
            <a:r>
              <a:rPr lang="en-US" sz="2000" dirty="0" err="1"/>
              <a:t>satu</a:t>
            </a:r>
            <a:r>
              <a:rPr lang="en-US" sz="2000" dirty="0"/>
              <a:t> </a:t>
            </a:r>
            <a:r>
              <a:rPr lang="en-US" sz="2000" dirty="0" err="1" smtClean="0"/>
              <a:t>arah</a:t>
            </a:r>
            <a:r>
              <a:rPr lang="en-US" sz="2000" dirty="0"/>
              <a:t> </a:t>
            </a:r>
            <a:r>
              <a:rPr lang="en-US" sz="2000" dirty="0" err="1" smtClean="0"/>
              <a:t>yaitu</a:t>
            </a:r>
            <a:r>
              <a:rPr lang="en-US" sz="2000" dirty="0" smtClean="0"/>
              <a:t> </a:t>
            </a:r>
            <a:r>
              <a:rPr lang="en-US" sz="2000" dirty="0" err="1"/>
              <a:t>arah</a:t>
            </a:r>
            <a:r>
              <a:rPr lang="en-US" sz="2000" dirty="0"/>
              <a:t> </a:t>
            </a:r>
            <a:r>
              <a:rPr lang="en-US" sz="2000" dirty="0" err="1"/>
              <a:t>naik</a:t>
            </a:r>
            <a:r>
              <a:rPr lang="en-US" sz="2000" dirty="0"/>
              <a:t> </a:t>
            </a:r>
            <a:r>
              <a:rPr lang="en-US" sz="2000" dirty="0" err="1"/>
              <a:t>atau</a:t>
            </a:r>
            <a:r>
              <a:rPr lang="en-US" sz="2000" dirty="0"/>
              <a:t> </a:t>
            </a:r>
            <a:r>
              <a:rPr lang="en-US" sz="2000" dirty="0" err="1"/>
              <a:t>turun</a:t>
            </a:r>
            <a:r>
              <a:rPr lang="en-US" sz="2000" dirty="0"/>
              <a:t> </a:t>
            </a:r>
            <a:br>
              <a:rPr lang="en-US" sz="2000" dirty="0"/>
            </a:br>
            <a:endParaRPr lang="en-US" altLang="en-US" sz="2000"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additive="base">
                                        <p:cTn id="7" dur="500" fill="hold"/>
                                        <p:tgtEl>
                                          <p:spTgt spid="4098"/>
                                        </p:tgtEl>
                                        <p:attrNameLst>
                                          <p:attrName>ppt_x</p:attrName>
                                        </p:attrNameLst>
                                      </p:cBhvr>
                                      <p:tavLst>
                                        <p:tav tm="0">
                                          <p:val>
                                            <p:strVal val="0-#ppt_w/2"/>
                                          </p:val>
                                        </p:tav>
                                        <p:tav tm="100000">
                                          <p:val>
                                            <p:strVal val="#ppt_x"/>
                                          </p:val>
                                        </p:tav>
                                      </p:tavLst>
                                    </p:anim>
                                    <p:anim calcmode="lin" valueType="num">
                                      <p:cBhvr additive="base">
                                        <p:cTn id="8" dur="500" fill="hold"/>
                                        <p:tgtEl>
                                          <p:spTgt spid="409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99">
                                            <p:txEl>
                                              <p:pRg st="0" end="0"/>
                                            </p:txEl>
                                          </p:spTgt>
                                        </p:tgtEl>
                                        <p:attrNameLst>
                                          <p:attrName>style.visibility</p:attrName>
                                        </p:attrNameLst>
                                      </p:cBhvr>
                                      <p:to>
                                        <p:strVal val="visible"/>
                                      </p:to>
                                    </p:set>
                                    <p:anim calcmode="lin" valueType="num">
                                      <p:cBhvr additive="base">
                                        <p:cTn id="13" dur="500" fill="hold"/>
                                        <p:tgtEl>
                                          <p:spTgt spid="409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09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utoUpdateAnimBg="0"/>
      <p:bldP spid="4099"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28600" y="182940"/>
            <a:ext cx="7467600" cy="1569660"/>
          </a:xfrm>
        </p:spPr>
        <p:txBody>
          <a:bodyPr/>
          <a:lstStyle/>
          <a:p>
            <a:pPr algn="l" eaLnBrk="1" hangingPunct="1"/>
            <a:r>
              <a:rPr lang="en-US" sz="2400" dirty="0" err="1"/>
              <a:t>Perhatikan</a:t>
            </a:r>
            <a:r>
              <a:rPr lang="en-US" sz="2400" dirty="0"/>
              <a:t> </a:t>
            </a:r>
            <a:r>
              <a:rPr lang="en-US" sz="2400" dirty="0" err="1"/>
              <a:t>kasus</a:t>
            </a:r>
            <a:r>
              <a:rPr lang="en-US" sz="2400" dirty="0"/>
              <a:t> </a:t>
            </a:r>
            <a:r>
              <a:rPr lang="en-US" sz="2400" dirty="0" err="1"/>
              <a:t>berikut</a:t>
            </a:r>
            <a:r>
              <a:rPr lang="en-US" sz="2400" dirty="0"/>
              <a:t>, </a:t>
            </a:r>
            <a:r>
              <a:rPr lang="en-US" sz="2400" dirty="0" err="1"/>
              <a:t>misalkan</a:t>
            </a:r>
            <a:r>
              <a:rPr lang="en-US" sz="2400" dirty="0"/>
              <a:t> </a:t>
            </a:r>
            <a:r>
              <a:rPr lang="en-US" sz="2400" dirty="0" err="1"/>
              <a:t>terdapat</a:t>
            </a:r>
            <a:r>
              <a:rPr lang="en-US" sz="2400" dirty="0"/>
              <a:t> </a:t>
            </a:r>
            <a:r>
              <a:rPr lang="en-US" sz="2400" dirty="0" err="1"/>
              <a:t>sebuah</a:t>
            </a:r>
            <a:r>
              <a:rPr lang="en-US" sz="2400" dirty="0"/>
              <a:t> data </a:t>
            </a:r>
            <a:r>
              <a:rPr lang="en-US" sz="2400" dirty="0" err="1"/>
              <a:t>mengenai</a:t>
            </a:r>
            <a:r>
              <a:rPr lang="en-US" sz="2400" dirty="0"/>
              <a:t> </a:t>
            </a:r>
            <a:r>
              <a:rPr lang="en-US" sz="2400" dirty="0" err="1"/>
              <a:t>penjualan</a:t>
            </a:r>
            <a:r>
              <a:rPr lang="en-US" sz="2400" dirty="0"/>
              <a:t> </a:t>
            </a:r>
            <a:r>
              <a:rPr lang="en-US" sz="2400" dirty="0" err="1"/>
              <a:t>mobil</a:t>
            </a:r>
            <a:r>
              <a:rPr lang="en-US" sz="2400" dirty="0"/>
              <a:t> </a:t>
            </a:r>
            <a:r>
              <a:rPr lang="en-US" sz="2400" dirty="0" smtClean="0"/>
              <a:t>di </a:t>
            </a:r>
            <a:r>
              <a:rPr lang="en-US" sz="2400" dirty="0" err="1" smtClean="0"/>
              <a:t>sebuah</a:t>
            </a:r>
            <a:r>
              <a:rPr lang="en-US" sz="2400" dirty="0" smtClean="0"/>
              <a:t> </a:t>
            </a:r>
            <a:r>
              <a:rPr lang="en-US" sz="2400" dirty="0" err="1"/>
              <a:t>perusahaan</a:t>
            </a:r>
            <a:r>
              <a:rPr lang="en-US" sz="2400" dirty="0"/>
              <a:t> </a:t>
            </a:r>
            <a:r>
              <a:rPr lang="en-US" sz="2400" dirty="0" err="1"/>
              <a:t>sebagai</a:t>
            </a:r>
            <a:r>
              <a:rPr lang="en-US" sz="2400" dirty="0"/>
              <a:t> </a:t>
            </a:r>
            <a:r>
              <a:rPr lang="en-US" sz="2400" dirty="0" err="1"/>
              <a:t>berikut</a:t>
            </a:r>
            <a:r>
              <a:rPr lang="en-US" sz="2400" dirty="0"/>
              <a:t> </a:t>
            </a:r>
            <a:endParaRPr lang="en-US" altLang="en-US" sz="2400" dirty="0" smtClean="0"/>
          </a:p>
        </p:txBody>
      </p:sp>
      <p:sp>
        <p:nvSpPr>
          <p:cNvPr id="5123" name="Rectangle 3"/>
          <p:cNvSpPr>
            <a:spLocks noGrp="1" noChangeArrowheads="1"/>
          </p:cNvSpPr>
          <p:nvPr>
            <p:ph type="body" idx="1"/>
          </p:nvPr>
        </p:nvSpPr>
        <p:spPr/>
        <p:txBody>
          <a:bodyPr/>
          <a:lstStyle/>
          <a:p>
            <a:pPr marL="609600" indent="-609600" eaLnBrk="1" hangingPunct="1">
              <a:lnSpc>
                <a:spcPct val="90000"/>
              </a:lnSpc>
              <a:buSzPct val="104000"/>
              <a:buFontTx/>
              <a:buAutoNum type="arabicPeriod"/>
            </a:pPr>
            <a:endParaRPr lang="en-US" altLang="en-US" sz="2400" dirty="0" smtClean="0"/>
          </a:p>
        </p:txBody>
      </p:sp>
      <p:pic>
        <p:nvPicPr>
          <p:cNvPr id="266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6310" t="57292" r="34407" b="14844"/>
          <a:stretch/>
        </p:blipFill>
        <p:spPr bwMode="auto">
          <a:xfrm>
            <a:off x="38100" y="1828800"/>
            <a:ext cx="7696200" cy="4117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nodePh="1">
                                  <p:stCondLst>
                                    <p:cond delay="0"/>
                                  </p:stCondLst>
                                  <p:endCondLst>
                                    <p:cond evt="begin" delay="0">
                                      <p:tn val="5"/>
                                    </p:cond>
                                  </p:endCondLst>
                                  <p:childTnLst>
                                    <p:set>
                                      <p:cBhvr>
                                        <p:cTn id="6" dur="1" fill="hold">
                                          <p:stCondLst>
                                            <p:cond delay="0"/>
                                          </p:stCondLst>
                                        </p:cTn>
                                        <p:tgtEl>
                                          <p:spTgt spid="5123">
                                            <p:txEl>
                                              <p:pRg st="0" end="0"/>
                                            </p:txEl>
                                          </p:spTgt>
                                        </p:tgtEl>
                                        <p:attrNameLst>
                                          <p:attrName>style.visibility</p:attrName>
                                        </p:attrNameLst>
                                      </p:cBhvr>
                                      <p:to>
                                        <p:strVal val="visible"/>
                                      </p:to>
                                    </p:set>
                                    <p:anim calcmode="lin" valueType="num">
                                      <p:cBhvr>
                                        <p:cTn id="7" dur="1000" fill="hold"/>
                                        <p:tgtEl>
                                          <p:spTgt spid="512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512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5123">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123">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28600" y="429161"/>
            <a:ext cx="7467600" cy="1323439"/>
          </a:xfrm>
        </p:spPr>
        <p:txBody>
          <a:bodyPr/>
          <a:lstStyle/>
          <a:p>
            <a:pPr algn="l" eaLnBrk="1" hangingPunct="1"/>
            <a:r>
              <a:rPr lang="en-US" sz="2000" dirty="0"/>
              <a:t>Perusahaan </a:t>
            </a:r>
            <a:r>
              <a:rPr lang="en-US" sz="2000" dirty="0" err="1"/>
              <a:t>tersebut</a:t>
            </a:r>
            <a:r>
              <a:rPr lang="en-US" sz="2000" dirty="0"/>
              <a:t> </a:t>
            </a:r>
            <a:r>
              <a:rPr lang="en-US" sz="2000" dirty="0" err="1"/>
              <a:t>ingin</a:t>
            </a:r>
            <a:r>
              <a:rPr lang="en-US" sz="2000" dirty="0"/>
              <a:t> </a:t>
            </a:r>
            <a:r>
              <a:rPr lang="en-US" sz="2000" dirty="0" err="1"/>
              <a:t>melihat</a:t>
            </a:r>
            <a:r>
              <a:rPr lang="en-US" sz="2000" dirty="0"/>
              <a:t> </a:t>
            </a:r>
            <a:r>
              <a:rPr lang="en-US" sz="2000" dirty="0" err="1"/>
              <a:t>gerakan</a:t>
            </a:r>
            <a:r>
              <a:rPr lang="en-US" sz="2000" dirty="0"/>
              <a:t> </a:t>
            </a:r>
            <a:r>
              <a:rPr lang="en-US" sz="2000" dirty="0" err="1"/>
              <a:t>penjualan</a:t>
            </a:r>
            <a:r>
              <a:rPr lang="en-US" sz="2000" dirty="0"/>
              <a:t> </a:t>
            </a:r>
            <a:r>
              <a:rPr lang="en-US" sz="2000" dirty="0" err="1"/>
              <a:t>mobil</a:t>
            </a:r>
            <a:r>
              <a:rPr lang="en-US" sz="2000" dirty="0"/>
              <a:t> </a:t>
            </a:r>
            <a:r>
              <a:rPr lang="en-US" sz="2000" dirty="0" err="1"/>
              <a:t>tersebut</a:t>
            </a:r>
            <a:r>
              <a:rPr lang="en-US" sz="2000" dirty="0"/>
              <a:t> </a:t>
            </a:r>
            <a:r>
              <a:rPr lang="en-US" sz="2000" dirty="0" err="1"/>
              <a:t>pada</a:t>
            </a:r>
            <a:r>
              <a:rPr lang="en-US" sz="2000" dirty="0"/>
              <a:t> </a:t>
            </a:r>
            <a:r>
              <a:rPr lang="en-US" sz="2000" dirty="0" err="1" smtClean="0"/>
              <a:t>masing-masing</a:t>
            </a:r>
            <a:r>
              <a:rPr lang="en-US" sz="2000" dirty="0"/>
              <a:t> </a:t>
            </a:r>
            <a:r>
              <a:rPr lang="en-US" sz="2000" dirty="0" err="1" smtClean="0"/>
              <a:t>triwulan</a:t>
            </a:r>
            <a:r>
              <a:rPr lang="en-US" sz="2000" dirty="0"/>
              <a:t>. </a:t>
            </a:r>
            <a:r>
              <a:rPr lang="en-US" sz="2000" dirty="0" err="1"/>
              <a:t>Untuk</a:t>
            </a:r>
            <a:r>
              <a:rPr lang="en-US" sz="2000" dirty="0"/>
              <a:t> </a:t>
            </a:r>
            <a:r>
              <a:rPr lang="en-US" sz="2000" dirty="0" err="1"/>
              <a:t>melihat</a:t>
            </a:r>
            <a:r>
              <a:rPr lang="en-US" sz="2000" dirty="0"/>
              <a:t> </a:t>
            </a:r>
            <a:r>
              <a:rPr lang="en-US" sz="2000" dirty="0" err="1"/>
              <a:t>gerakan</a:t>
            </a:r>
            <a:r>
              <a:rPr lang="en-US" sz="2000" dirty="0"/>
              <a:t> </a:t>
            </a:r>
            <a:r>
              <a:rPr lang="en-US" sz="2000" dirty="0" err="1"/>
              <a:t>tersebut</a:t>
            </a:r>
            <a:r>
              <a:rPr lang="en-US" sz="2000" dirty="0"/>
              <a:t> </a:t>
            </a:r>
            <a:r>
              <a:rPr lang="en-US" sz="2000" dirty="0" err="1"/>
              <a:t>dibuat</a:t>
            </a:r>
            <a:r>
              <a:rPr lang="en-US" sz="2000" dirty="0"/>
              <a:t> </a:t>
            </a:r>
            <a:r>
              <a:rPr lang="en-US" sz="2000" i="1" dirty="0"/>
              <a:t>scatter plot </a:t>
            </a:r>
            <a:r>
              <a:rPr lang="en-US" sz="2000" dirty="0" err="1"/>
              <a:t>sebagai</a:t>
            </a:r>
            <a:r>
              <a:rPr lang="en-US" sz="2000" dirty="0"/>
              <a:t> </a:t>
            </a:r>
            <a:r>
              <a:rPr lang="en-US" sz="2000" dirty="0" err="1"/>
              <a:t>berikut</a:t>
            </a:r>
            <a:r>
              <a:rPr lang="en-US" sz="2000" dirty="0"/>
              <a:t> </a:t>
            </a:r>
            <a:endParaRPr lang="en-US" altLang="en-US" sz="2000" dirty="0" smtClean="0"/>
          </a:p>
        </p:txBody>
      </p:sp>
      <p:sp>
        <p:nvSpPr>
          <p:cNvPr id="6147" name="Rectangle 3"/>
          <p:cNvSpPr>
            <a:spLocks noGrp="1" noChangeArrowheads="1"/>
          </p:cNvSpPr>
          <p:nvPr>
            <p:ph type="body" idx="1"/>
          </p:nvPr>
        </p:nvSpPr>
        <p:spPr/>
        <p:txBody>
          <a:bodyPr/>
          <a:lstStyle/>
          <a:p>
            <a:pPr eaLnBrk="1" hangingPunct="1"/>
            <a:endParaRPr lang="en-US" altLang="en-US" sz="2800" dirty="0" smtClean="0"/>
          </a:p>
        </p:txBody>
      </p:sp>
      <p:pic>
        <p:nvPicPr>
          <p:cNvPr id="276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5139" t="40975" r="33382" b="25366"/>
          <a:stretch/>
        </p:blipFill>
        <p:spPr bwMode="auto">
          <a:xfrm>
            <a:off x="457200" y="2045792"/>
            <a:ext cx="7467600" cy="4793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checkerboard(across)">
                                      <p:cBhvr>
                                        <p:cTn id="7" dur="500"/>
                                        <p:tgtEl>
                                          <p:spTgt spid="61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5" presetClass="entr" presetSubtype="0" fill="hold" grpId="0" nodeType="clickEffect" nodePh="1">
                                  <p:stCondLst>
                                    <p:cond delay="0"/>
                                  </p:stCondLst>
                                  <p:endCondLst>
                                    <p:cond evt="begin" delay="0">
                                      <p:tn val="10"/>
                                    </p:cond>
                                  </p:endCondLst>
                                  <p:childTnLst>
                                    <p:set>
                                      <p:cBhvr>
                                        <p:cTn id="11" dur="1" fill="hold">
                                          <p:stCondLst>
                                            <p:cond delay="0"/>
                                          </p:stCondLst>
                                        </p:cTn>
                                        <p:tgtEl>
                                          <p:spTgt spid="6147">
                                            <p:txEl>
                                              <p:pRg st="0" end="0"/>
                                            </p:txEl>
                                          </p:spTgt>
                                        </p:tgtEl>
                                        <p:attrNameLst>
                                          <p:attrName>style.visibility</p:attrName>
                                        </p:attrNameLst>
                                      </p:cBhvr>
                                      <p:to>
                                        <p:strVal val="visible"/>
                                      </p:to>
                                    </p:set>
                                    <p:anim calcmode="lin" valueType="num">
                                      <p:cBhvr>
                                        <p:cTn id="12" dur="1000" fill="hold"/>
                                        <p:tgtEl>
                                          <p:spTgt spid="6147">
                                            <p:txEl>
                                              <p:pRg st="0" end="0"/>
                                            </p:txEl>
                                          </p:spTgt>
                                        </p:tgtEl>
                                        <p:attrNameLst>
                                          <p:attrName>ppt_w</p:attrName>
                                        </p:attrNameLst>
                                      </p:cBhvr>
                                      <p:tavLst>
                                        <p:tav tm="0">
                                          <p:val>
                                            <p:fltVal val="0"/>
                                          </p:val>
                                        </p:tav>
                                        <p:tav tm="100000">
                                          <p:val>
                                            <p:strVal val="#ppt_w"/>
                                          </p:val>
                                        </p:tav>
                                      </p:tavLst>
                                    </p:anim>
                                    <p:anim calcmode="lin" valueType="num">
                                      <p:cBhvr>
                                        <p:cTn id="13" dur="1000" fill="hold"/>
                                        <p:tgtEl>
                                          <p:spTgt spid="6147">
                                            <p:txEl>
                                              <p:pRg st="0" end="0"/>
                                            </p:txEl>
                                          </p:spTgt>
                                        </p:tgtEl>
                                        <p:attrNameLst>
                                          <p:attrName>ppt_h</p:attrName>
                                        </p:attrNameLst>
                                      </p:cBhvr>
                                      <p:tavLst>
                                        <p:tav tm="0">
                                          <p:val>
                                            <p:fltVal val="0"/>
                                          </p:val>
                                        </p:tav>
                                        <p:tav tm="100000">
                                          <p:val>
                                            <p:strVal val="#ppt_h"/>
                                          </p:val>
                                        </p:tav>
                                      </p:tavLst>
                                    </p:anim>
                                    <p:anim calcmode="lin" valueType="num">
                                      <p:cBhvr>
                                        <p:cTn id="14" dur="1000" fill="hold"/>
                                        <p:tgtEl>
                                          <p:spTgt spid="6147">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6147">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P spid="6147"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pic>
        <p:nvPicPr>
          <p:cNvPr id="286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5432" t="22917" r="33089" b="11719"/>
          <a:stretch/>
        </p:blipFill>
        <p:spPr bwMode="auto">
          <a:xfrm>
            <a:off x="333374" y="19050"/>
            <a:ext cx="7591425" cy="6516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231379" y="520244"/>
            <a:ext cx="7467600" cy="954107"/>
          </a:xfrm>
        </p:spPr>
        <p:txBody>
          <a:bodyPr/>
          <a:lstStyle/>
          <a:p>
            <a:pPr algn="l"/>
            <a:r>
              <a:rPr lang="en-US" sz="1400" dirty="0" err="1"/>
              <a:t>Berdasarkan</a:t>
            </a:r>
            <a:r>
              <a:rPr lang="en-US" sz="1400" dirty="0"/>
              <a:t> </a:t>
            </a:r>
            <a:r>
              <a:rPr lang="en-US" sz="1400" dirty="0" err="1"/>
              <a:t>keempat</a:t>
            </a:r>
            <a:r>
              <a:rPr lang="en-US" sz="1400" dirty="0"/>
              <a:t> </a:t>
            </a:r>
            <a:r>
              <a:rPr lang="en-US" sz="1400" i="1" dirty="0"/>
              <a:t>scatter plot </a:t>
            </a:r>
            <a:r>
              <a:rPr lang="en-US" sz="1400" dirty="0" err="1"/>
              <a:t>jelas</a:t>
            </a:r>
            <a:r>
              <a:rPr lang="en-US" sz="1400" dirty="0"/>
              <a:t> </a:t>
            </a:r>
            <a:r>
              <a:rPr lang="en-US" sz="1400" dirty="0" err="1"/>
              <a:t>terlihat</a:t>
            </a:r>
            <a:r>
              <a:rPr lang="en-US" sz="1400" dirty="0"/>
              <a:t> </a:t>
            </a:r>
            <a:r>
              <a:rPr lang="en-US" sz="1400" dirty="0" err="1"/>
              <a:t>bahwa</a:t>
            </a:r>
            <a:r>
              <a:rPr lang="en-US" sz="1400" dirty="0"/>
              <a:t> </a:t>
            </a:r>
            <a:r>
              <a:rPr lang="en-US" sz="1400" dirty="0" err="1"/>
              <a:t>gerakan</a:t>
            </a:r>
            <a:r>
              <a:rPr lang="en-US" sz="1400" dirty="0"/>
              <a:t> </a:t>
            </a:r>
            <a:r>
              <a:rPr lang="en-US" sz="1400" dirty="0" err="1"/>
              <a:t>perkembangan</a:t>
            </a:r>
            <a:r>
              <a:rPr lang="en-US" sz="1400" dirty="0"/>
              <a:t> </a:t>
            </a:r>
            <a:r>
              <a:rPr lang="en-US" sz="1400" dirty="0" err="1" smtClean="0"/>
              <a:t>penjualan</a:t>
            </a:r>
            <a:r>
              <a:rPr lang="en-US" sz="1400" dirty="0"/>
              <a:t> </a:t>
            </a:r>
            <a:r>
              <a:rPr lang="en-US" sz="1400" dirty="0" err="1" smtClean="0"/>
              <a:t>mobil</a:t>
            </a:r>
            <a:r>
              <a:rPr lang="en-US" sz="1400" dirty="0" smtClean="0"/>
              <a:t> </a:t>
            </a:r>
            <a:r>
              <a:rPr lang="en-US" sz="1400" dirty="0"/>
              <a:t>di </a:t>
            </a:r>
            <a:r>
              <a:rPr lang="en-US" sz="1400" dirty="0" err="1"/>
              <a:t>persuhaan</a:t>
            </a:r>
            <a:r>
              <a:rPr lang="en-US" sz="1400" dirty="0"/>
              <a:t> </a:t>
            </a:r>
            <a:r>
              <a:rPr lang="en-US" sz="1400" dirty="0" err="1"/>
              <a:t>tersebut</a:t>
            </a:r>
            <a:r>
              <a:rPr lang="en-US" sz="1400" dirty="0"/>
              <a:t> </a:t>
            </a:r>
            <a:r>
              <a:rPr lang="en-US" sz="1400" dirty="0" err="1"/>
              <a:t>cenderung</a:t>
            </a:r>
            <a:r>
              <a:rPr lang="en-US" sz="1400" dirty="0"/>
              <a:t> </a:t>
            </a:r>
            <a:r>
              <a:rPr lang="en-US" sz="1400" dirty="0" err="1"/>
              <a:t>ke</a:t>
            </a:r>
            <a:r>
              <a:rPr lang="en-US" sz="1400" dirty="0"/>
              <a:t> </a:t>
            </a:r>
            <a:r>
              <a:rPr lang="en-US" sz="1400" dirty="0" err="1"/>
              <a:t>arah</a:t>
            </a:r>
            <a:r>
              <a:rPr lang="en-US" sz="1400" dirty="0"/>
              <a:t> </a:t>
            </a:r>
            <a:r>
              <a:rPr lang="en-US" sz="1400" dirty="0" err="1"/>
              <a:t>naik</a:t>
            </a:r>
            <a:r>
              <a:rPr lang="en-US" sz="1400" dirty="0"/>
              <a:t>. </a:t>
            </a:r>
            <a:r>
              <a:rPr lang="en-US" sz="1400" dirty="0" err="1"/>
              <a:t>Artinya</a:t>
            </a:r>
            <a:r>
              <a:rPr lang="en-US" sz="1400" dirty="0"/>
              <a:t>, </a:t>
            </a:r>
            <a:r>
              <a:rPr lang="en-US" sz="1400" dirty="0" err="1"/>
              <a:t>dari</a:t>
            </a:r>
            <a:r>
              <a:rPr lang="en-US" sz="1400" dirty="0"/>
              <a:t> </a:t>
            </a:r>
            <a:r>
              <a:rPr lang="en-US" sz="1400" dirty="0" err="1"/>
              <a:t>tahun</a:t>
            </a:r>
            <a:r>
              <a:rPr lang="en-US" sz="1400" dirty="0"/>
              <a:t> </a:t>
            </a:r>
            <a:r>
              <a:rPr lang="en-US" sz="1400" dirty="0" err="1"/>
              <a:t>ke</a:t>
            </a:r>
            <a:r>
              <a:rPr lang="en-US" sz="1400" dirty="0"/>
              <a:t> </a:t>
            </a:r>
            <a:r>
              <a:rPr lang="en-US" sz="1400" dirty="0" err="1"/>
              <a:t>tahun</a:t>
            </a:r>
            <a:r>
              <a:rPr lang="en-US" sz="1400" dirty="0"/>
              <a:t> </a:t>
            </a:r>
            <a:r>
              <a:rPr lang="en-US" sz="1400" dirty="0" err="1"/>
              <a:t>mengalami</a:t>
            </a:r>
            <a:r>
              <a:rPr lang="en-US" sz="1400" dirty="0"/>
              <a:t/>
            </a:r>
            <a:br>
              <a:rPr lang="en-US" sz="1400" dirty="0"/>
            </a:br>
            <a:r>
              <a:rPr lang="en-US" sz="1400" dirty="0" err="1"/>
              <a:t>kenaikan</a:t>
            </a:r>
            <a:r>
              <a:rPr lang="en-US" sz="1400" dirty="0"/>
              <a:t> </a:t>
            </a:r>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pic>
        <p:nvPicPr>
          <p:cNvPr id="296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5285" t="26823" r="33382" b="36589"/>
          <a:stretch/>
        </p:blipFill>
        <p:spPr bwMode="auto">
          <a:xfrm>
            <a:off x="19050" y="1219200"/>
            <a:ext cx="7892259"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28600" y="983159"/>
            <a:ext cx="7467600" cy="769441"/>
          </a:xfrm>
        </p:spPr>
        <p:txBody>
          <a:bodyPr/>
          <a:lstStyle/>
          <a:p>
            <a:pPr eaLnBrk="1" hangingPunct="1"/>
            <a:r>
              <a:rPr lang="en-US" dirty="0" err="1"/>
              <a:t>Variasi</a:t>
            </a:r>
            <a:r>
              <a:rPr lang="en-US" dirty="0"/>
              <a:t> </a:t>
            </a:r>
            <a:r>
              <a:rPr lang="en-US" dirty="0" err="1"/>
              <a:t>Siklis</a:t>
            </a:r>
            <a:r>
              <a:rPr lang="en-US" dirty="0"/>
              <a:t> (S) </a:t>
            </a:r>
            <a:endParaRPr lang="en-US" altLang="en-US" dirty="0" smtClean="0"/>
          </a:p>
        </p:txBody>
      </p:sp>
      <p:sp>
        <p:nvSpPr>
          <p:cNvPr id="11267" name="Rectangle 3"/>
          <p:cNvSpPr>
            <a:spLocks noGrp="1" noChangeArrowheads="1"/>
          </p:cNvSpPr>
          <p:nvPr>
            <p:ph type="body" sz="half" idx="1"/>
          </p:nvPr>
        </p:nvSpPr>
        <p:spPr>
          <a:xfrm>
            <a:off x="228600" y="1752600"/>
            <a:ext cx="7772400" cy="4343400"/>
          </a:xfrm>
        </p:spPr>
        <p:txBody>
          <a:bodyPr/>
          <a:lstStyle/>
          <a:p>
            <a:pPr marL="0" indent="0" eaLnBrk="1" hangingPunct="1">
              <a:buNone/>
              <a:defRPr/>
            </a:pPr>
            <a:r>
              <a:rPr lang="en-US" sz="2000" dirty="0" err="1"/>
              <a:t>Variasi</a:t>
            </a:r>
            <a:r>
              <a:rPr lang="en-US" sz="2000" dirty="0"/>
              <a:t> </a:t>
            </a:r>
            <a:r>
              <a:rPr lang="en-US" sz="2000" dirty="0" err="1"/>
              <a:t>siklis</a:t>
            </a:r>
            <a:r>
              <a:rPr lang="en-US" sz="2000" dirty="0"/>
              <a:t> </a:t>
            </a:r>
            <a:r>
              <a:rPr lang="en-US" sz="2000" dirty="0" err="1"/>
              <a:t>merupakan</a:t>
            </a:r>
            <a:r>
              <a:rPr lang="en-US" sz="2000" dirty="0"/>
              <a:t> </a:t>
            </a:r>
            <a:r>
              <a:rPr lang="en-US" sz="2000" dirty="0" err="1"/>
              <a:t>perkembangan</a:t>
            </a:r>
            <a:r>
              <a:rPr lang="en-US" sz="2000" dirty="0"/>
              <a:t> </a:t>
            </a:r>
            <a:r>
              <a:rPr lang="en-US" sz="2000" dirty="0" err="1"/>
              <a:t>perekonomian</a:t>
            </a:r>
            <a:r>
              <a:rPr lang="en-US" sz="2000" dirty="0"/>
              <a:t> yang </a:t>
            </a:r>
            <a:r>
              <a:rPr lang="en-US" sz="2000" dirty="0" err="1"/>
              <a:t>turun</a:t>
            </a:r>
            <a:r>
              <a:rPr lang="en-US" sz="2000" dirty="0"/>
              <a:t> </a:t>
            </a:r>
            <a:r>
              <a:rPr lang="en-US" sz="2000" dirty="0" err="1"/>
              <a:t>naik</a:t>
            </a:r>
            <a:r>
              <a:rPr lang="en-US" sz="2000" dirty="0"/>
              <a:t> </a:t>
            </a:r>
            <a:r>
              <a:rPr lang="en-US" sz="2000" dirty="0" err="1"/>
              <a:t>sekitar</a:t>
            </a:r>
            <a:r>
              <a:rPr lang="en-US" sz="2000" dirty="0"/>
              <a:t> </a:t>
            </a:r>
            <a:r>
              <a:rPr lang="en-US" sz="2000" dirty="0" smtClean="0"/>
              <a:t>trend. </a:t>
            </a:r>
            <a:r>
              <a:rPr lang="en-US" sz="2000" dirty="0" err="1" smtClean="0"/>
              <a:t>Variasi</a:t>
            </a:r>
            <a:r>
              <a:rPr lang="en-US" sz="2000" dirty="0" smtClean="0"/>
              <a:t> </a:t>
            </a:r>
            <a:r>
              <a:rPr lang="en-US" sz="2000" dirty="0" err="1"/>
              <a:t>ini</a:t>
            </a:r>
            <a:r>
              <a:rPr lang="en-US" sz="2000" dirty="0"/>
              <a:t> </a:t>
            </a:r>
            <a:r>
              <a:rPr lang="en-US" sz="2000" dirty="0" err="1"/>
              <a:t>dapat</a:t>
            </a:r>
            <a:r>
              <a:rPr lang="en-US" sz="2000" dirty="0"/>
              <a:t> </a:t>
            </a:r>
            <a:r>
              <a:rPr lang="en-US" sz="2000" dirty="0" err="1"/>
              <a:t>dilukiskan</a:t>
            </a:r>
            <a:r>
              <a:rPr lang="en-US" sz="2000" dirty="0"/>
              <a:t> </a:t>
            </a:r>
            <a:r>
              <a:rPr lang="en-US" sz="2000" dirty="0" err="1"/>
              <a:t>dalam</a:t>
            </a:r>
            <a:r>
              <a:rPr lang="en-US" sz="2000" dirty="0"/>
              <a:t> </a:t>
            </a:r>
            <a:r>
              <a:rPr lang="en-US" sz="2000" dirty="0" err="1"/>
              <a:t>empat</a:t>
            </a:r>
            <a:r>
              <a:rPr lang="en-US" sz="2000" dirty="0"/>
              <a:t> </a:t>
            </a:r>
            <a:r>
              <a:rPr lang="en-US" sz="2000" dirty="0" err="1"/>
              <a:t>fase</a:t>
            </a:r>
            <a:r>
              <a:rPr lang="en-US" sz="2000" dirty="0"/>
              <a:t>, </a:t>
            </a:r>
            <a:r>
              <a:rPr lang="en-US" sz="2000" dirty="0" err="1"/>
              <a:t>untung</a:t>
            </a:r>
            <a:r>
              <a:rPr lang="en-US" sz="2000" dirty="0"/>
              <a:t>, </a:t>
            </a:r>
            <a:r>
              <a:rPr lang="en-US" sz="2000" dirty="0" err="1"/>
              <a:t>mundur</a:t>
            </a:r>
            <a:r>
              <a:rPr lang="en-US" sz="2000" dirty="0"/>
              <a:t>, </a:t>
            </a:r>
            <a:r>
              <a:rPr lang="en-US" sz="2000" dirty="0" err="1"/>
              <a:t>depresi</a:t>
            </a:r>
            <a:r>
              <a:rPr lang="en-US" sz="2000" dirty="0"/>
              <a:t> </a:t>
            </a:r>
            <a:r>
              <a:rPr lang="en-US" sz="2000" dirty="0" err="1"/>
              <a:t>dan</a:t>
            </a:r>
            <a:r>
              <a:rPr lang="en-US" sz="2000" dirty="0"/>
              <a:t> </a:t>
            </a:r>
            <a:r>
              <a:rPr lang="en-US" sz="2000" dirty="0" err="1" smtClean="0"/>
              <a:t>pemulihan</a:t>
            </a:r>
            <a:r>
              <a:rPr lang="en-US" sz="2000" dirty="0"/>
              <a:t> </a:t>
            </a:r>
            <a:r>
              <a:rPr lang="en-US" sz="2000" dirty="0" smtClean="0"/>
              <a:t>(</a:t>
            </a:r>
            <a:r>
              <a:rPr lang="en-US" sz="2000" dirty="0" err="1" smtClean="0"/>
              <a:t>Sudjana</a:t>
            </a:r>
            <a:r>
              <a:rPr lang="en-US" sz="2000" dirty="0"/>
              <a:t>, 2005). </a:t>
            </a:r>
            <a:r>
              <a:rPr lang="en-US" sz="2000" dirty="0" err="1"/>
              <a:t>Sama</a:t>
            </a:r>
            <a:r>
              <a:rPr lang="en-US" sz="2000" dirty="0"/>
              <a:t> </a:t>
            </a:r>
            <a:r>
              <a:rPr lang="en-US" sz="2000" dirty="0" err="1"/>
              <a:t>halnya</a:t>
            </a:r>
            <a:r>
              <a:rPr lang="en-US" sz="2000" dirty="0"/>
              <a:t> </a:t>
            </a:r>
            <a:r>
              <a:rPr lang="en-US" sz="2000" dirty="0" err="1"/>
              <a:t>dengan</a:t>
            </a:r>
            <a:r>
              <a:rPr lang="en-US" sz="2000" dirty="0"/>
              <a:t> yang </a:t>
            </a:r>
            <a:r>
              <a:rPr lang="en-US" sz="2000" dirty="0" err="1"/>
              <a:t>diungkapkan</a:t>
            </a:r>
            <a:r>
              <a:rPr lang="en-US" sz="2000" dirty="0"/>
              <a:t> </a:t>
            </a:r>
            <a:r>
              <a:rPr lang="en-US" sz="2000" dirty="0" err="1"/>
              <a:t>oleh</a:t>
            </a:r>
            <a:r>
              <a:rPr lang="en-US" sz="2000" dirty="0"/>
              <a:t> </a:t>
            </a:r>
            <a:r>
              <a:rPr lang="en-US" sz="2000" dirty="0" err="1"/>
              <a:t>J.Supranto</a:t>
            </a:r>
            <a:r>
              <a:rPr lang="en-US" sz="2000" dirty="0"/>
              <a:t> (2008), </a:t>
            </a:r>
            <a:r>
              <a:rPr lang="en-US" sz="2000" dirty="0" err="1"/>
              <a:t>variasi</a:t>
            </a:r>
            <a:r>
              <a:rPr lang="en-US" sz="2000" dirty="0"/>
              <a:t/>
            </a:r>
            <a:br>
              <a:rPr lang="en-US" sz="2000" dirty="0"/>
            </a:br>
            <a:r>
              <a:rPr lang="en-US" sz="2000" dirty="0" err="1"/>
              <a:t>siklis</a:t>
            </a:r>
            <a:r>
              <a:rPr lang="en-US" sz="2000" dirty="0"/>
              <a:t> </a:t>
            </a:r>
            <a:r>
              <a:rPr lang="en-US" sz="2000" dirty="0" err="1"/>
              <a:t>adalah</a:t>
            </a:r>
            <a:r>
              <a:rPr lang="en-US" sz="2000" dirty="0"/>
              <a:t> </a:t>
            </a:r>
            <a:r>
              <a:rPr lang="en-US" sz="2000" dirty="0" err="1"/>
              <a:t>gerakan</a:t>
            </a:r>
            <a:r>
              <a:rPr lang="en-US" sz="2000" dirty="0"/>
              <a:t>/</a:t>
            </a:r>
            <a:r>
              <a:rPr lang="en-US" sz="2000" dirty="0" err="1"/>
              <a:t>variasi</a:t>
            </a:r>
            <a:r>
              <a:rPr lang="en-US" sz="2000" dirty="0"/>
              <a:t> </a:t>
            </a:r>
            <a:r>
              <a:rPr lang="en-US" sz="2000" dirty="0" err="1"/>
              <a:t>jangka</a:t>
            </a:r>
            <a:r>
              <a:rPr lang="en-US" sz="2000" dirty="0"/>
              <a:t> </a:t>
            </a:r>
            <a:r>
              <a:rPr lang="en-US" sz="2000" dirty="0" err="1"/>
              <a:t>panjang</a:t>
            </a:r>
            <a:r>
              <a:rPr lang="en-US" sz="2000" dirty="0"/>
              <a:t> di </a:t>
            </a:r>
            <a:r>
              <a:rPr lang="en-US" sz="2000" dirty="0" err="1"/>
              <a:t>sekitar</a:t>
            </a:r>
            <a:r>
              <a:rPr lang="en-US" sz="2000" dirty="0"/>
              <a:t> </a:t>
            </a:r>
            <a:r>
              <a:rPr lang="en-US" sz="2000" dirty="0" err="1"/>
              <a:t>garis</a:t>
            </a:r>
            <a:r>
              <a:rPr lang="en-US" sz="2000" dirty="0"/>
              <a:t> trend (</a:t>
            </a:r>
            <a:r>
              <a:rPr lang="en-US" sz="2000" dirty="0" err="1"/>
              <a:t>berlalu</a:t>
            </a:r>
            <a:r>
              <a:rPr lang="en-US" sz="2000" dirty="0"/>
              <a:t> </a:t>
            </a:r>
            <a:r>
              <a:rPr lang="en-US" sz="2000" dirty="0" err="1"/>
              <a:t>untuk</a:t>
            </a:r>
            <a:r>
              <a:rPr lang="en-US" sz="2000" dirty="0"/>
              <a:t> data </a:t>
            </a:r>
            <a:r>
              <a:rPr lang="en-US" sz="2000" dirty="0" err="1"/>
              <a:t>tahuan</a:t>
            </a:r>
            <a:r>
              <a:rPr lang="en-US" sz="2000" dirty="0" smtClean="0"/>
              <a:t>). </a:t>
            </a:r>
            <a:r>
              <a:rPr lang="en-US" sz="2000" dirty="0" err="1" smtClean="0"/>
              <a:t>Contohnya</a:t>
            </a:r>
            <a:r>
              <a:rPr lang="en-US" sz="2000" dirty="0" smtClean="0"/>
              <a:t> </a:t>
            </a:r>
            <a:r>
              <a:rPr lang="en-US" sz="2000" dirty="0" err="1"/>
              <a:t>adalah</a:t>
            </a:r>
            <a:r>
              <a:rPr lang="en-US" sz="2000" dirty="0"/>
              <a:t> </a:t>
            </a:r>
            <a:r>
              <a:rPr lang="en-US" sz="2000" i="1" dirty="0"/>
              <a:t>business cycle </a:t>
            </a:r>
            <a:r>
              <a:rPr lang="en-US" sz="2000" dirty="0" err="1"/>
              <a:t>yaitu</a:t>
            </a:r>
            <a:r>
              <a:rPr lang="en-US" sz="2000" dirty="0"/>
              <a:t> </a:t>
            </a:r>
            <a:r>
              <a:rPr lang="en-US" sz="2000" dirty="0" err="1"/>
              <a:t>gerakan</a:t>
            </a:r>
            <a:r>
              <a:rPr lang="en-US" sz="2000" dirty="0"/>
              <a:t> </a:t>
            </a:r>
            <a:r>
              <a:rPr lang="en-US" sz="2000" dirty="0" err="1"/>
              <a:t>siklis</a:t>
            </a:r>
            <a:r>
              <a:rPr lang="en-US" sz="2000" dirty="0"/>
              <a:t> yang </a:t>
            </a:r>
            <a:r>
              <a:rPr lang="en-US" sz="2000" dirty="0" err="1"/>
              <a:t>menunjukkan</a:t>
            </a:r>
            <a:r>
              <a:rPr lang="en-US" sz="2000" dirty="0"/>
              <a:t> </a:t>
            </a:r>
            <a:r>
              <a:rPr lang="en-US" sz="2000" dirty="0" err="1"/>
              <a:t>jangka</a:t>
            </a:r>
            <a:r>
              <a:rPr lang="en-US" sz="2000" dirty="0"/>
              <a:t> </a:t>
            </a:r>
            <a:r>
              <a:rPr lang="en-US" sz="2000" dirty="0" err="1" smtClean="0"/>
              <a:t>waktu</a:t>
            </a:r>
            <a:r>
              <a:rPr lang="en-US" sz="2000" dirty="0"/>
              <a:t> </a:t>
            </a:r>
            <a:r>
              <a:rPr lang="en-US" sz="2000" dirty="0" err="1" smtClean="0"/>
              <a:t>terjadinya</a:t>
            </a:r>
            <a:r>
              <a:rPr lang="en-US" sz="2000" dirty="0" smtClean="0"/>
              <a:t> </a:t>
            </a:r>
            <a:r>
              <a:rPr lang="en-US" sz="2000" dirty="0" err="1"/>
              <a:t>kemakmuran</a:t>
            </a:r>
            <a:r>
              <a:rPr lang="en-US" sz="2000" dirty="0"/>
              <a:t> (</a:t>
            </a:r>
            <a:r>
              <a:rPr lang="en-US" sz="2000" i="1" dirty="0"/>
              <a:t>prosperity</a:t>
            </a:r>
            <a:r>
              <a:rPr lang="en-US" sz="2000" dirty="0"/>
              <a:t>), </a:t>
            </a:r>
            <a:r>
              <a:rPr lang="en-US" sz="2000" dirty="0" err="1"/>
              <a:t>kemunduran</a:t>
            </a:r>
            <a:r>
              <a:rPr lang="en-US" sz="2000" dirty="0"/>
              <a:t> (</a:t>
            </a:r>
            <a:r>
              <a:rPr lang="en-US" sz="2000" i="1" dirty="0"/>
              <a:t>recession</a:t>
            </a:r>
            <a:r>
              <a:rPr lang="en-US" sz="2000" dirty="0"/>
              <a:t>), </a:t>
            </a:r>
            <a:r>
              <a:rPr lang="en-US" sz="2000" dirty="0" err="1" smtClean="0"/>
              <a:t>depresi</a:t>
            </a:r>
            <a:r>
              <a:rPr lang="en-US" sz="2000" dirty="0"/>
              <a:t> </a:t>
            </a:r>
            <a:r>
              <a:rPr lang="en-US" sz="2000" dirty="0" smtClean="0"/>
              <a:t>(</a:t>
            </a:r>
            <a:r>
              <a:rPr lang="en-US" sz="2000" i="1" dirty="0" smtClean="0"/>
              <a:t>depression</a:t>
            </a:r>
            <a:r>
              <a:rPr lang="en-US" sz="2000" dirty="0"/>
              <a:t>) </a:t>
            </a:r>
            <a:r>
              <a:rPr lang="en-US" sz="2000" dirty="0" err="1" smtClean="0"/>
              <a:t>dan</a:t>
            </a:r>
            <a:r>
              <a:rPr lang="en-US" sz="2000" dirty="0"/>
              <a:t> </a:t>
            </a:r>
            <a:r>
              <a:rPr lang="en-US" sz="2000" dirty="0" err="1" smtClean="0"/>
              <a:t>pemulihan</a:t>
            </a:r>
            <a:r>
              <a:rPr lang="en-US" sz="2000" dirty="0" smtClean="0"/>
              <a:t> </a:t>
            </a:r>
            <a:r>
              <a:rPr lang="en-US" sz="2000" dirty="0"/>
              <a:t>(</a:t>
            </a:r>
            <a:r>
              <a:rPr lang="en-US" sz="2000" i="1" dirty="0"/>
              <a:t>recovery</a:t>
            </a:r>
            <a:r>
              <a:rPr lang="en-US" sz="2000" dirty="0"/>
              <a:t>). </a:t>
            </a:r>
            <a:r>
              <a:rPr lang="en-US" sz="2000" dirty="0" err="1"/>
              <a:t>Pengertian</a:t>
            </a:r>
            <a:r>
              <a:rPr lang="en-US" sz="2000" dirty="0"/>
              <a:t> lain </a:t>
            </a:r>
            <a:r>
              <a:rPr lang="en-US" sz="2000" dirty="0" err="1"/>
              <a:t>dari</a:t>
            </a:r>
            <a:r>
              <a:rPr lang="en-US" sz="2000" dirty="0"/>
              <a:t> </a:t>
            </a:r>
            <a:r>
              <a:rPr lang="en-US" sz="2000" dirty="0" err="1" smtClean="0"/>
              <a:t>variasi</a:t>
            </a:r>
            <a:r>
              <a:rPr lang="en-US" sz="2000" dirty="0"/>
              <a:t> </a:t>
            </a:r>
            <a:r>
              <a:rPr lang="en-US" sz="2000" dirty="0" err="1" smtClean="0"/>
              <a:t>siklis</a:t>
            </a:r>
            <a:r>
              <a:rPr lang="en-US" sz="2000" dirty="0" smtClean="0"/>
              <a:t> </a:t>
            </a:r>
            <a:r>
              <a:rPr lang="en-US" sz="2000" dirty="0" err="1"/>
              <a:t>adalah</a:t>
            </a:r>
            <a:r>
              <a:rPr lang="en-US" sz="2000" dirty="0"/>
              <a:t> </a:t>
            </a:r>
            <a:r>
              <a:rPr lang="en-US" sz="2000" dirty="0" err="1"/>
              <a:t>suatu</a:t>
            </a:r>
            <a:r>
              <a:rPr lang="en-US" sz="2000" dirty="0"/>
              <a:t> </a:t>
            </a:r>
            <a:r>
              <a:rPr lang="en-US" sz="2000" dirty="0" err="1"/>
              <a:t>gerakan</a:t>
            </a:r>
            <a:r>
              <a:rPr lang="en-US" sz="2000" dirty="0"/>
              <a:t> </a:t>
            </a:r>
            <a:r>
              <a:rPr lang="en-US" sz="2000" dirty="0" err="1"/>
              <a:t>jangka</a:t>
            </a:r>
            <a:r>
              <a:rPr lang="en-US" sz="2000" dirty="0"/>
              <a:t> </a:t>
            </a:r>
            <a:r>
              <a:rPr lang="en-US" sz="2000" dirty="0" err="1" smtClean="0"/>
              <a:t>panjang</a:t>
            </a:r>
            <a:r>
              <a:rPr lang="en-US" sz="2000" dirty="0"/>
              <a:t> </a:t>
            </a:r>
            <a:r>
              <a:rPr lang="en-US" sz="2000" dirty="0" smtClean="0"/>
              <a:t>yang </a:t>
            </a:r>
            <a:r>
              <a:rPr lang="en-US" sz="2000" dirty="0" err="1"/>
              <a:t>memiliki</a:t>
            </a:r>
            <a:r>
              <a:rPr lang="en-US" sz="2000" dirty="0"/>
              <a:t> </a:t>
            </a:r>
            <a:r>
              <a:rPr lang="en-US" sz="2000" dirty="0" err="1"/>
              <a:t>unsur</a:t>
            </a:r>
            <a:r>
              <a:rPr lang="en-US" sz="2000" dirty="0"/>
              <a:t> </a:t>
            </a:r>
            <a:r>
              <a:rPr lang="en-US" sz="2000" dirty="0" err="1"/>
              <a:t>siklus</a:t>
            </a:r>
            <a:r>
              <a:rPr lang="en-US" sz="2000" dirty="0"/>
              <a:t>, </a:t>
            </a:r>
            <a:r>
              <a:rPr lang="en-US" sz="2000" dirty="0" err="1"/>
              <a:t>yaitu</a:t>
            </a:r>
            <a:r>
              <a:rPr lang="en-US" sz="2000" dirty="0"/>
              <a:t> </a:t>
            </a:r>
            <a:r>
              <a:rPr lang="en-US" sz="2000" dirty="0" err="1"/>
              <a:t>perluasan</a:t>
            </a:r>
            <a:r>
              <a:rPr lang="en-US" sz="2000" dirty="0"/>
              <a:t> (</a:t>
            </a:r>
            <a:r>
              <a:rPr lang="en-US" sz="2000" i="1" dirty="0"/>
              <a:t>expansion</a:t>
            </a:r>
            <a:r>
              <a:rPr lang="en-US" sz="2000" dirty="0"/>
              <a:t>), </a:t>
            </a:r>
            <a:r>
              <a:rPr lang="en-US" sz="2000" dirty="0" err="1"/>
              <a:t>puncak</a:t>
            </a:r>
            <a:r>
              <a:rPr lang="en-US" sz="2000" dirty="0"/>
              <a:t> (</a:t>
            </a:r>
            <a:r>
              <a:rPr lang="en-US" sz="2000" i="1" dirty="0"/>
              <a:t>peak</a:t>
            </a:r>
            <a:r>
              <a:rPr lang="en-US" sz="2000" dirty="0"/>
              <a:t>), </a:t>
            </a:r>
            <a:r>
              <a:rPr lang="en-US" sz="2000" dirty="0" err="1"/>
              <a:t>kemunduran</a:t>
            </a:r>
            <a:r>
              <a:rPr lang="en-US" sz="2000" dirty="0"/>
              <a:t/>
            </a:r>
            <a:br>
              <a:rPr lang="en-US" sz="2000" dirty="0"/>
            </a:br>
            <a:r>
              <a:rPr lang="en-US" sz="2000" dirty="0"/>
              <a:t>(</a:t>
            </a:r>
            <a:r>
              <a:rPr lang="en-US" sz="2000" i="1" dirty="0"/>
              <a:t>contraction</a:t>
            </a:r>
            <a:r>
              <a:rPr lang="en-US" sz="2000" dirty="0"/>
              <a:t>) </a:t>
            </a:r>
            <a:r>
              <a:rPr lang="en-US" sz="2000" dirty="0" err="1"/>
              <a:t>dan</a:t>
            </a:r>
            <a:r>
              <a:rPr lang="en-US" sz="2000" dirty="0"/>
              <a:t> </a:t>
            </a:r>
            <a:r>
              <a:rPr lang="en-US" sz="2000" dirty="0" err="1"/>
              <a:t>depresi</a:t>
            </a:r>
            <a:r>
              <a:rPr lang="en-US" sz="2000" dirty="0"/>
              <a:t> (</a:t>
            </a:r>
            <a:r>
              <a:rPr lang="en-US" sz="2000" i="1" dirty="0"/>
              <a:t>trough</a:t>
            </a:r>
            <a:r>
              <a:rPr lang="en-US" sz="2000" dirty="0"/>
              <a:t>). </a:t>
            </a:r>
            <a:br>
              <a:rPr lang="en-US" sz="2000" dirty="0"/>
            </a:br>
            <a:endParaRPr lang="en-US" sz="2000" i="1" dirty="0" smtClean="0">
              <a:sym typeface="Symbol" pitchFamily="18" charset="2"/>
            </a:endParaRPr>
          </a:p>
        </p:txBody>
      </p:sp>
      <p:sp>
        <p:nvSpPr>
          <p:cNvPr id="11268"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11270"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amboo">
  <a:themeElements>
    <a:clrScheme name="Bamboo 2">
      <a:dk1>
        <a:srgbClr val="000000"/>
      </a:dk1>
      <a:lt1>
        <a:srgbClr val="FFFFFF"/>
      </a:lt1>
      <a:dk2>
        <a:srgbClr val="003300"/>
      </a:dk2>
      <a:lt2>
        <a:srgbClr val="5F5F5F"/>
      </a:lt2>
      <a:accent1>
        <a:srgbClr val="009900"/>
      </a:accent1>
      <a:accent2>
        <a:srgbClr val="CC9900"/>
      </a:accent2>
      <a:accent3>
        <a:srgbClr val="FFFFFF"/>
      </a:accent3>
      <a:accent4>
        <a:srgbClr val="000000"/>
      </a:accent4>
      <a:accent5>
        <a:srgbClr val="AACAAA"/>
      </a:accent5>
      <a:accent6>
        <a:srgbClr val="B98A00"/>
      </a:accent6>
      <a:hlink>
        <a:srgbClr val="FF3300"/>
      </a:hlink>
      <a:folHlink>
        <a:srgbClr val="663300"/>
      </a:folHlink>
    </a:clrScheme>
    <a:fontScheme name="Bamboo">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amboo 1">
        <a:dk1>
          <a:srgbClr val="000000"/>
        </a:dk1>
        <a:lt1>
          <a:srgbClr val="FFFFFF"/>
        </a:lt1>
        <a:dk2>
          <a:srgbClr val="396F39"/>
        </a:dk2>
        <a:lt2>
          <a:srgbClr val="FFCC00"/>
        </a:lt2>
        <a:accent1>
          <a:srgbClr val="009900"/>
        </a:accent1>
        <a:accent2>
          <a:srgbClr val="CC9900"/>
        </a:accent2>
        <a:accent3>
          <a:srgbClr val="AEBBAE"/>
        </a:accent3>
        <a:accent4>
          <a:srgbClr val="DADADA"/>
        </a:accent4>
        <a:accent5>
          <a:srgbClr val="AACAAA"/>
        </a:accent5>
        <a:accent6>
          <a:srgbClr val="B98A00"/>
        </a:accent6>
        <a:hlink>
          <a:srgbClr val="FF3300"/>
        </a:hlink>
        <a:folHlink>
          <a:srgbClr val="663300"/>
        </a:folHlink>
      </a:clrScheme>
      <a:clrMap bg1="dk2" tx1="lt1" bg2="dk1" tx2="lt2" accent1="accent1" accent2="accent2" accent3="accent3" accent4="accent4" accent5="accent5" accent6="accent6" hlink="hlink" folHlink="folHlink"/>
    </a:extraClrScheme>
    <a:extraClrScheme>
      <a:clrScheme name="Bamboo 2">
        <a:dk1>
          <a:srgbClr val="000000"/>
        </a:dk1>
        <a:lt1>
          <a:srgbClr val="FFFFFF"/>
        </a:lt1>
        <a:dk2>
          <a:srgbClr val="003300"/>
        </a:dk2>
        <a:lt2>
          <a:srgbClr val="5F5F5F"/>
        </a:lt2>
        <a:accent1>
          <a:srgbClr val="009900"/>
        </a:accent1>
        <a:accent2>
          <a:srgbClr val="CC9900"/>
        </a:accent2>
        <a:accent3>
          <a:srgbClr val="FFFFFF"/>
        </a:accent3>
        <a:accent4>
          <a:srgbClr val="000000"/>
        </a:accent4>
        <a:accent5>
          <a:srgbClr val="AACAAA"/>
        </a:accent5>
        <a:accent6>
          <a:srgbClr val="B98A00"/>
        </a:accent6>
        <a:hlink>
          <a:srgbClr val="FF3300"/>
        </a:hlink>
        <a:folHlink>
          <a:srgbClr val="663300"/>
        </a:folHlink>
      </a:clrScheme>
      <a:clrMap bg1="lt1" tx1="dk1" bg2="lt2" tx2="dk2" accent1="accent1" accent2="accent2" accent3="accent3" accent4="accent4" accent5="accent5" accent6="accent6" hlink="hlink" folHlink="folHlink"/>
    </a:extraClrScheme>
    <a:extraClrScheme>
      <a:clrScheme name="Bamboo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969696"/>
        </a:folHlink>
      </a:clrScheme>
      <a:clrMap bg1="lt1" tx1="dk1" bg2="lt2" tx2="dk2" accent1="accent1" accent2="accent2" accent3="accent3" accent4="accent4" accent5="accent5" accent6="accent6" hlink="hlink" folHlink="folHlink"/>
    </a:extraClrScheme>
    <a:extraClrScheme>
      <a:clrScheme name="Bamboo 4">
        <a:dk1>
          <a:srgbClr val="000000"/>
        </a:dk1>
        <a:lt1>
          <a:srgbClr val="FFFFFF"/>
        </a:lt1>
        <a:dk2>
          <a:srgbClr val="FF0000"/>
        </a:dk2>
        <a:lt2>
          <a:srgbClr val="800000"/>
        </a:lt2>
        <a:accent1>
          <a:srgbClr val="008000"/>
        </a:accent1>
        <a:accent2>
          <a:srgbClr val="FF9900"/>
        </a:accent2>
        <a:accent3>
          <a:srgbClr val="FFFFFF"/>
        </a:accent3>
        <a:accent4>
          <a:srgbClr val="000000"/>
        </a:accent4>
        <a:accent5>
          <a:srgbClr val="AAC0AA"/>
        </a:accent5>
        <a:accent6>
          <a:srgbClr val="E78A00"/>
        </a:accent6>
        <a:hlink>
          <a:srgbClr val="CC3300"/>
        </a:hlink>
        <a:folHlink>
          <a:srgbClr val="6633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3302</TotalTime>
  <Words>526</Words>
  <Application>Microsoft Office PowerPoint</Application>
  <PresentationFormat>On-screen Show (4:3)</PresentationFormat>
  <Paragraphs>35</Paragraphs>
  <Slides>18</Slides>
  <Notes>16</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Bamboo</vt:lpstr>
      <vt:lpstr>Analisis Time Series </vt:lpstr>
      <vt:lpstr>Time series</vt:lpstr>
      <vt:lpstr>Komponen Time Series </vt:lpstr>
      <vt:lpstr>Trend (T) </vt:lpstr>
      <vt:lpstr>Perhatikan kasus berikut, misalkan terdapat sebuah data mengenai penjualan mobil di sebuah perusahaan sebagai berikut </vt:lpstr>
      <vt:lpstr>Perusahaan tersebut ingin melihat gerakan penjualan mobil tersebut pada masing-masing triwulan. Untuk melihat gerakan tersebut dibuat scatter plot sebagai berikut </vt:lpstr>
      <vt:lpstr>PowerPoint Presentation</vt:lpstr>
      <vt:lpstr>Berdasarkan keempat scatter plot jelas terlihat bahwa gerakan perkembangan penjualan mobil di persuhaan tersebut cenderung ke arah naik. Artinya, dari tahun ke tahun mengalami kenaikan </vt:lpstr>
      <vt:lpstr>Variasi Siklis (S) </vt:lpstr>
      <vt:lpstr>Variasi Musiman (V) </vt:lpstr>
      <vt:lpstr>Irreguler atau Random (R) </vt:lpstr>
      <vt:lpstr>Trend Linear dengan Metode Least Square </vt:lpstr>
      <vt:lpstr>PowerPoint Presentation</vt:lpstr>
      <vt:lpstr>Contoh Soal</vt:lpstr>
      <vt:lpstr>Persam Perusahaan tersebut ingin membentuk sebuah persamaan trend yang dapat digunakan untuk menaksir atau menduga penjualan pada masa yang akan datang. Hasil penaksiran ini dapat digunakan untuk rencana produksi untuk tahun-tahun selanjutnya. </vt:lpstr>
      <vt:lpstr>PowerPoint Presentation</vt:lpstr>
      <vt:lpstr>Prediksi</vt:lpstr>
      <vt:lpstr>Latihan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ANALISIS REGRESI SEDERHANA</dc:title>
  <dc:creator>sentra com</dc:creator>
  <cp:lastModifiedBy>icetea</cp:lastModifiedBy>
  <cp:revision>109</cp:revision>
  <dcterms:created xsi:type="dcterms:W3CDTF">2005-03-12T14:57:08Z</dcterms:created>
  <dcterms:modified xsi:type="dcterms:W3CDTF">2019-11-29T02:23:58Z</dcterms:modified>
</cp:coreProperties>
</file>