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82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28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426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7.wmf"/><Relationship Id="rId1" Type="http://schemas.openxmlformats.org/officeDocument/2006/relationships/image" Target="../media/image28.wmf"/><Relationship Id="rId5" Type="http://schemas.openxmlformats.org/officeDocument/2006/relationships/image" Target="NULL"/><Relationship Id="rId4" Type="http://schemas.openxmlformats.org/officeDocument/2006/relationships/image" Target="../media/image3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26.wmf"/><Relationship Id="rId4" Type="http://schemas.openxmlformats.org/officeDocument/2006/relationships/image" Target="../media/image3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1.wmf"/><Relationship Id="rId1" Type="http://schemas.openxmlformats.org/officeDocument/2006/relationships/image" Target="../media/image29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2.wmf"/><Relationship Id="rId1" Type="http://schemas.openxmlformats.org/officeDocument/2006/relationships/image" Target="../media/image2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5B178-0827-455F-B596-52AAB7B5C0C7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AECA5-A65A-4F67-A1A2-CF2463F4F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57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AECA5-A65A-4F67-A1A2-CF2463F4F3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46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7940799-C325-42C4-B006-39F97D4FDA17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8907237-680B-4F93-9870-AFCDC81E15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940799-C325-42C4-B006-39F97D4FDA17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907237-680B-4F93-9870-AFCDC81E15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940799-C325-42C4-B006-39F97D4FDA17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907237-680B-4F93-9870-AFCDC81E15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940799-C325-42C4-B006-39F97D4FDA17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907237-680B-4F93-9870-AFCDC81E159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940799-C325-42C4-B006-39F97D4FDA17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907237-680B-4F93-9870-AFCDC81E159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940799-C325-42C4-B006-39F97D4FDA17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907237-680B-4F93-9870-AFCDC81E159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940799-C325-42C4-B006-39F97D4FDA17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907237-680B-4F93-9870-AFCDC81E159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940799-C325-42C4-B006-39F97D4FDA17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907237-680B-4F93-9870-AFCDC81E159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940799-C325-42C4-B006-39F97D4FDA17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907237-680B-4F93-9870-AFCDC81E15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7940799-C325-42C4-B006-39F97D4FDA17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907237-680B-4F93-9870-AFCDC81E159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7940799-C325-42C4-B006-39F97D4FDA17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8907237-680B-4F93-9870-AFCDC81E159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7940799-C325-42C4-B006-39F97D4FDA17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8907237-680B-4F93-9870-AFCDC81E159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0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37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38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39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1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2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51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46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28600"/>
            <a:ext cx="8382000" cy="312420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PERLUASAN MEAN, MEDIAN MODUS</a:t>
            </a:r>
            <a:endParaRPr lang="en-US" sz="3600" b="1" dirty="0" smtClean="0">
              <a:solidFill>
                <a:srgbClr val="FF000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581400"/>
            <a:ext cx="8686800" cy="3048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Esti</a:t>
            </a:r>
            <a:r>
              <a:rPr lang="en-US" dirty="0" smtClean="0"/>
              <a:t> </a:t>
            </a:r>
            <a:r>
              <a:rPr lang="en-US" dirty="0" err="1" smtClean="0"/>
              <a:t>Wijayanti</a:t>
            </a:r>
            <a:r>
              <a:rPr lang="en-US" dirty="0" smtClean="0"/>
              <a:t>, </a:t>
            </a:r>
            <a:r>
              <a:rPr lang="en-US" dirty="0" err="1" smtClean="0"/>
              <a:t>M.Kom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800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 rtlCol="0">
            <a:normAutofit fontScale="92500" lnSpcReduction="10000"/>
          </a:bodyPr>
          <a:lstStyle/>
          <a:p>
            <a:pPr marL="365760" indent="-365760"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Mencari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Q1, Q2,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Q3</a:t>
            </a:r>
          </a:p>
          <a:p>
            <a:pPr marL="365760" indent="-36576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Jawab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</a:p>
          <a:p>
            <a:pPr marL="365760" indent="-36576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Tentukan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dulu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kelas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interval Q1, Q2,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Q3</a:t>
            </a:r>
          </a:p>
          <a:p>
            <a:pPr marL="365760" indent="-36576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Karena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n=40, </a:t>
            </a:r>
          </a:p>
          <a:p>
            <a:pPr marL="777240" lvl="1" indent="-365760" eaLnBrk="1" fontAlgn="auto" hangingPunct="1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Q1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terletak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pada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nilai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ke</a:t>
            </a: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77240" lvl="1" indent="-365760" eaLnBrk="1" fontAlgn="auto" hangingPunct="1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Nilai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ke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10, 25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terletak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pada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interval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kelas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130 – 138  </a:t>
            </a:r>
          </a:p>
          <a:p>
            <a:pPr marL="777240" lvl="1" indent="-365760" eaLnBrk="1" fontAlgn="auto" hangingPunct="1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Q2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terletak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pada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nilai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ke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marL="777240" lvl="1" indent="-365760" eaLnBrk="1" fontAlgn="auto" hangingPunct="1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Nilai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ke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20, 5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terletak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pada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interval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kelas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139 – 147 </a:t>
            </a:r>
          </a:p>
          <a:p>
            <a:pPr marL="777240" lvl="1" indent="-365760" eaLnBrk="1" fontAlgn="auto" hangingPunct="1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Q3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terletak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pada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nilai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ke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marL="777240" lvl="1" indent="-365760" eaLnBrk="1" fontAlgn="auto" hangingPunct="1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Nilai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ke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30,75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terletak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pada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interval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kelas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148 – 156 </a:t>
            </a:r>
          </a:p>
          <a:p>
            <a:pPr marL="365760" indent="-36576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Setelah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diketahui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interval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kelas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dari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tiap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–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tiap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kuartil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yang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dicari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maka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nilai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kuartil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dapat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dicari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dengan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rumus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65760" indent="-36576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 </a:t>
            </a:r>
          </a:p>
        </p:txBody>
      </p:sp>
      <p:sp>
        <p:nvSpPr>
          <p:cNvPr id="31747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174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Penyelesaian Soal</a:t>
            </a:r>
          </a:p>
        </p:txBody>
      </p:sp>
      <p:graphicFrame>
        <p:nvGraphicFramePr>
          <p:cNvPr id="31749" name="Object 4"/>
          <p:cNvGraphicFramePr>
            <a:graphicFrameLocks noChangeAspect="1"/>
          </p:cNvGraphicFramePr>
          <p:nvPr/>
        </p:nvGraphicFramePr>
        <p:xfrm>
          <a:off x="4284663" y="2636838"/>
          <a:ext cx="12144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6" name="Equation" r:id="rId3" imgW="1054100" imgH="393700" progId="Equation.DSMT4">
                  <p:embed/>
                </p:oleObj>
              </mc:Choice>
              <mc:Fallback>
                <p:oleObj name="Equation" r:id="rId3" imgW="10541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636838"/>
                        <a:ext cx="121443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141122"/>
              </p:ext>
            </p:extLst>
          </p:nvPr>
        </p:nvGraphicFramePr>
        <p:xfrm>
          <a:off x="4499992" y="3284984"/>
          <a:ext cx="11430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7" name="Equation" r:id="rId5" imgW="1016000" imgH="393700" progId="Equation.DSMT4">
                  <p:embed/>
                </p:oleObj>
              </mc:Choice>
              <mc:Fallback>
                <p:oleObj name="Equation" r:id="rId5" imgW="10160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3284984"/>
                        <a:ext cx="11430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480606"/>
              </p:ext>
            </p:extLst>
          </p:nvPr>
        </p:nvGraphicFramePr>
        <p:xfrm>
          <a:off x="4572000" y="3861048"/>
          <a:ext cx="1214437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8" name="Equation" r:id="rId7" imgW="1079032" imgH="393529" progId="Equation.DSMT4">
                  <p:embed/>
                </p:oleObj>
              </mc:Choice>
              <mc:Fallback>
                <p:oleObj name="Equation" r:id="rId7" imgW="1079032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861048"/>
                        <a:ext cx="1214437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536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457200" y="357188"/>
            <a:ext cx="8229600" cy="5768975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en-US" dirty="0" smtClean="0"/>
          </a:p>
          <a:p>
            <a:pPr eaLnBrk="1" hangingPunct="1">
              <a:buFont typeface="Arial" charset="0"/>
              <a:buNone/>
            </a:pPr>
            <a:endParaRPr lang="en-US" dirty="0" smtClean="0"/>
          </a:p>
          <a:p>
            <a:pPr eaLnBrk="1" hangingPunct="1">
              <a:buFont typeface="Arial" charset="0"/>
              <a:buNone/>
            </a:pPr>
            <a:endParaRPr lang="en-US" dirty="0" smtClean="0"/>
          </a:p>
          <a:p>
            <a:pPr eaLnBrk="1" hangingPunct="1">
              <a:buFont typeface="Arial" charset="0"/>
              <a:buNone/>
            </a:pPr>
            <a:endParaRPr lang="en-US" dirty="0" smtClean="0"/>
          </a:p>
          <a:p>
            <a:pPr eaLnBrk="1" hangingPunct="1">
              <a:buFont typeface="Arial" charset="0"/>
              <a:buNone/>
            </a:pPr>
            <a:r>
              <a:rPr lang="en-US" dirty="0" smtClean="0"/>
              <a:t>	</a:t>
            </a:r>
            <a:r>
              <a:rPr lang="en-US" dirty="0" err="1" smtClean="0"/>
              <a:t>Untuk</a:t>
            </a:r>
            <a:r>
              <a:rPr lang="en-US" dirty="0" smtClean="0"/>
              <a:t> Q1, </a:t>
            </a:r>
            <a:r>
              <a:rPr lang="en-US" dirty="0" err="1" smtClean="0"/>
              <a:t>terletak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interval </a:t>
            </a:r>
            <a:r>
              <a:rPr lang="en-US" dirty="0" err="1" smtClean="0"/>
              <a:t>kelas</a:t>
            </a:r>
            <a:r>
              <a:rPr lang="en-US" dirty="0" smtClean="0"/>
              <a:t> 130 – 138, </a:t>
            </a:r>
            <a:r>
              <a:rPr lang="en-US" dirty="0" err="1" smtClean="0"/>
              <a:t>maka</a:t>
            </a:r>
            <a:r>
              <a:rPr lang="en-US" dirty="0" smtClean="0"/>
              <a:t>:</a:t>
            </a:r>
          </a:p>
          <a:p>
            <a:pPr eaLnBrk="1" hangingPunct="1">
              <a:buFont typeface="Arial" charset="0"/>
              <a:buNone/>
            </a:pPr>
            <a:r>
              <a:rPr lang="en-US" dirty="0" smtClean="0"/>
              <a:t>	Lo = 129,5		F = 4+5 = 9	f = 8	c = 9</a:t>
            </a:r>
          </a:p>
          <a:p>
            <a:pPr eaLnBrk="1" hangingPunct="1">
              <a:buFont typeface="Arial" charset="0"/>
              <a:buNone/>
            </a:pPr>
            <a:r>
              <a:rPr lang="en-US" dirty="0" smtClean="0"/>
              <a:t>	</a:t>
            </a:r>
            <a:r>
              <a:rPr lang="en-US" dirty="0" err="1" smtClean="0"/>
              <a:t>sehingga</a:t>
            </a:r>
            <a:r>
              <a:rPr lang="en-US" dirty="0" smtClean="0"/>
              <a:t>: </a:t>
            </a:r>
          </a:p>
          <a:p>
            <a:pPr eaLnBrk="1" hangingPunct="1">
              <a:buFont typeface="Arial" charset="0"/>
              <a:buNone/>
            </a:pPr>
            <a:endParaRPr lang="en-US" dirty="0" smtClean="0"/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mtClean="0">
              <a:solidFill>
                <a:schemeClr val="tx2"/>
              </a:solidFill>
            </a:endParaRPr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1528763" y="428625"/>
          <a:ext cx="2870200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0" name="Equation" r:id="rId3" imgW="1333500" imgH="787400" progId="Equation.DSMT4">
                  <p:embed/>
                </p:oleObj>
              </mc:Choice>
              <mc:Fallback>
                <p:oleObj name="Equation" r:id="rId3" imgW="1333500" imgH="787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63" y="428625"/>
                        <a:ext cx="2870200" cy="169386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3"/>
          <p:cNvGraphicFramePr>
            <a:graphicFrameLocks noChangeAspect="1"/>
          </p:cNvGraphicFramePr>
          <p:nvPr/>
        </p:nvGraphicFramePr>
        <p:xfrm>
          <a:off x="857250" y="3929063"/>
          <a:ext cx="6943725" cy="164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1" name="Equation" r:id="rId5" imgW="3327400" imgH="787400" progId="Equation.DSMT4">
                  <p:embed/>
                </p:oleObj>
              </mc:Choice>
              <mc:Fallback>
                <p:oleObj name="Equation" r:id="rId5" imgW="3327400" imgH="787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3929063"/>
                        <a:ext cx="6943725" cy="1643062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910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457200" y="428625"/>
            <a:ext cx="8229600" cy="5697538"/>
          </a:xfrm>
        </p:spPr>
        <p:txBody>
          <a:bodyPr/>
          <a:lstStyle/>
          <a:p>
            <a:pPr eaLnBrk="1" hangingPunct="1"/>
            <a:r>
              <a:rPr lang="en-US" dirty="0" err="1" smtClean="0"/>
              <a:t>Mencari</a:t>
            </a:r>
            <a:r>
              <a:rPr lang="en-US" dirty="0" smtClean="0"/>
              <a:t> D3 </a:t>
            </a:r>
            <a:r>
              <a:rPr lang="en-US" dirty="0" err="1" smtClean="0"/>
              <a:t>dan</a:t>
            </a:r>
            <a:r>
              <a:rPr lang="en-US" dirty="0" smtClean="0"/>
              <a:t> D8</a:t>
            </a:r>
          </a:p>
          <a:p>
            <a:pPr eaLnBrk="1" hangingPunct="1">
              <a:buFont typeface="Arial" charset="0"/>
              <a:buNone/>
            </a:pPr>
            <a:r>
              <a:rPr lang="en-US" dirty="0" smtClean="0"/>
              <a:t>	</a:t>
            </a:r>
            <a:r>
              <a:rPr lang="en-US" dirty="0" err="1" smtClean="0"/>
              <a:t>Jawab</a:t>
            </a:r>
            <a:r>
              <a:rPr lang="en-US" dirty="0" smtClean="0"/>
              <a:t>:</a:t>
            </a:r>
          </a:p>
          <a:p>
            <a:pPr eaLnBrk="1" hangingPunct="1">
              <a:buFont typeface="Arial" charset="0"/>
              <a:buNone/>
            </a:pPr>
            <a:r>
              <a:rPr lang="en-US" dirty="0" smtClean="0"/>
              <a:t>	</a:t>
            </a: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interval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desil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endParaRPr lang="en-US" dirty="0" smtClean="0"/>
          </a:p>
          <a:p>
            <a:pPr eaLnBrk="1" hangingPunct="1">
              <a:buFont typeface="Arial" charset="0"/>
              <a:buNone/>
            </a:pPr>
            <a:r>
              <a:rPr lang="en-US" dirty="0" smtClean="0"/>
              <a:t>	</a:t>
            </a:r>
            <a:r>
              <a:rPr lang="en-US" dirty="0" err="1" smtClean="0"/>
              <a:t>Karena</a:t>
            </a:r>
            <a:r>
              <a:rPr lang="en-US" dirty="0" smtClean="0"/>
              <a:t> n = 40,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interval D3 </a:t>
            </a:r>
            <a:r>
              <a:rPr lang="en-US" dirty="0" err="1" smtClean="0"/>
              <a:t>dan</a:t>
            </a:r>
            <a:r>
              <a:rPr lang="en-US" dirty="0" smtClean="0"/>
              <a:t> D8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:</a:t>
            </a:r>
          </a:p>
          <a:p>
            <a:pPr lvl="1" eaLnBrk="1" hangingPunct="1">
              <a:buFont typeface="Wingdings" pitchFamily="2" charset="2"/>
              <a:buChar char="q"/>
            </a:pPr>
            <a:r>
              <a:rPr lang="en-US" sz="2000" dirty="0" smtClean="0"/>
              <a:t>D3 </a:t>
            </a:r>
            <a:r>
              <a:rPr lang="en-US" sz="2000" dirty="0" err="1" smtClean="0"/>
              <a:t>terletak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endParaRPr lang="en-US" sz="2000" dirty="0" smtClean="0"/>
          </a:p>
          <a:p>
            <a:pPr lvl="1" eaLnBrk="1" hangingPunct="1">
              <a:buFont typeface="Wingdings" pitchFamily="2" charset="2"/>
              <a:buChar char="q"/>
            </a:pP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12,3 </a:t>
            </a:r>
            <a:r>
              <a:rPr lang="en-US" sz="2000" dirty="0" err="1" smtClean="0"/>
              <a:t>terletak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interval </a:t>
            </a:r>
            <a:r>
              <a:rPr lang="en-US" sz="2000" dirty="0" err="1" smtClean="0"/>
              <a:t>kelas</a:t>
            </a:r>
            <a:r>
              <a:rPr lang="en-US" sz="2000" dirty="0" smtClean="0"/>
              <a:t> </a:t>
            </a:r>
            <a:r>
              <a:rPr lang="en-US" sz="2000" b="1" dirty="0" smtClean="0"/>
              <a:t>130 – 138</a:t>
            </a:r>
          </a:p>
          <a:p>
            <a:pPr lvl="1" eaLnBrk="1" hangingPunct="1">
              <a:buFont typeface="Wingdings" pitchFamily="2" charset="2"/>
              <a:buChar char="q"/>
            </a:pPr>
            <a:r>
              <a:rPr lang="en-US" sz="2000" dirty="0" smtClean="0"/>
              <a:t>D8 </a:t>
            </a:r>
            <a:r>
              <a:rPr lang="en-US" sz="2000" dirty="0" err="1" smtClean="0"/>
              <a:t>terletak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endParaRPr lang="en-US" sz="2000" dirty="0" smtClean="0"/>
          </a:p>
          <a:p>
            <a:pPr lvl="1" eaLnBrk="1" hangingPunct="1">
              <a:buFont typeface="Wingdings" pitchFamily="2" charset="2"/>
              <a:buChar char="q"/>
            </a:pP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32,8 </a:t>
            </a:r>
            <a:r>
              <a:rPr lang="en-US" sz="2000" dirty="0" err="1" smtClean="0"/>
              <a:t>terletak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interval </a:t>
            </a:r>
            <a:r>
              <a:rPr lang="en-US" sz="2000" dirty="0" err="1" smtClean="0"/>
              <a:t>kelas</a:t>
            </a:r>
            <a:r>
              <a:rPr lang="en-US" sz="2000" smtClean="0"/>
              <a:t> </a:t>
            </a:r>
            <a:r>
              <a:rPr lang="en-US" sz="2000" b="1" smtClean="0"/>
              <a:t> 148– 156</a:t>
            </a:r>
            <a:r>
              <a:rPr lang="en-US" sz="2000" smtClean="0"/>
              <a:t> </a:t>
            </a:r>
            <a:endParaRPr lang="en-US" sz="2000" dirty="0" smtClean="0"/>
          </a:p>
          <a:p>
            <a:pPr lvl="1" eaLnBrk="1" hangingPunct="1">
              <a:buFont typeface="Wingdings" pitchFamily="2" charset="2"/>
              <a:buChar char="q"/>
            </a:pP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D3 </a:t>
            </a:r>
            <a:r>
              <a:rPr lang="en-US" sz="2000" dirty="0" err="1" smtClean="0"/>
              <a:t>dan</a:t>
            </a:r>
            <a:r>
              <a:rPr lang="en-US" sz="2000" dirty="0" smtClean="0"/>
              <a:t> D8 </a:t>
            </a:r>
            <a:r>
              <a:rPr lang="en-US" sz="2000" dirty="0" err="1" smtClean="0"/>
              <a:t>adalah</a:t>
            </a:r>
            <a:r>
              <a:rPr lang="en-US" sz="2000" dirty="0" smtClean="0"/>
              <a:t>:</a:t>
            </a:r>
          </a:p>
          <a:p>
            <a:pPr lvl="1" eaLnBrk="1" hangingPunct="1">
              <a:buFont typeface="Arial" charset="0"/>
              <a:buNone/>
            </a:pPr>
            <a:endParaRPr lang="en-US" sz="2000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3795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mtClean="0">
              <a:solidFill>
                <a:schemeClr val="tx2"/>
              </a:solidFill>
            </a:endParaRPr>
          </a:p>
        </p:txBody>
      </p:sp>
      <p:graphicFrame>
        <p:nvGraphicFramePr>
          <p:cNvPr id="3379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821618"/>
              </p:ext>
            </p:extLst>
          </p:nvPr>
        </p:nvGraphicFramePr>
        <p:xfrm>
          <a:off x="4499992" y="2564904"/>
          <a:ext cx="11430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4" name="Equation" r:id="rId3" imgW="990170" imgH="393529" progId="Equation.DSMT4">
                  <p:embed/>
                </p:oleObj>
              </mc:Choice>
              <mc:Fallback>
                <p:oleObj name="Equation" r:id="rId3" imgW="990170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2564904"/>
                        <a:ext cx="11430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734704"/>
              </p:ext>
            </p:extLst>
          </p:nvPr>
        </p:nvGraphicFramePr>
        <p:xfrm>
          <a:off x="4427984" y="3356992"/>
          <a:ext cx="122078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5" name="Equation" r:id="rId5" imgW="1002865" imgH="393529" progId="Equation.DSMT4">
                  <p:embed/>
                </p:oleObj>
              </mc:Choice>
              <mc:Fallback>
                <p:oleObj name="Equation" r:id="rId5" imgW="1002865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3356992"/>
                        <a:ext cx="1220788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4"/>
          <p:cNvGraphicFramePr>
            <a:graphicFrameLocks noChangeAspect="1"/>
          </p:cNvGraphicFramePr>
          <p:nvPr/>
        </p:nvGraphicFramePr>
        <p:xfrm>
          <a:off x="1187450" y="4437063"/>
          <a:ext cx="3159125" cy="175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6" name="Equation" r:id="rId7" imgW="1308100" imgH="787400" progId="Equation.DSMT4">
                  <p:embed/>
                </p:oleObj>
              </mc:Choice>
              <mc:Fallback>
                <p:oleObj name="Equation" r:id="rId7" imgW="1308100" imgH="787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437063"/>
                        <a:ext cx="3159125" cy="175895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112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457200" y="428625"/>
            <a:ext cx="8229600" cy="5697538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mtClean="0"/>
              <a:t>Untuk D3 terletak pada interval kelas 130 – 138, maka: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Lo = 129,5	F = 4+5= 9	f = 8		c = 9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Sehingga:</a:t>
            </a:r>
          </a:p>
        </p:txBody>
      </p:sp>
      <p:sp>
        <p:nvSpPr>
          <p:cNvPr id="3481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mtClean="0">
              <a:solidFill>
                <a:schemeClr val="tx2"/>
              </a:solidFill>
            </a:endParaRPr>
          </a:p>
        </p:txBody>
      </p:sp>
      <p:graphicFrame>
        <p:nvGraphicFramePr>
          <p:cNvPr id="34820" name="Object 2"/>
          <p:cNvGraphicFramePr>
            <a:graphicFrameLocks noChangeAspect="1"/>
          </p:cNvGraphicFramePr>
          <p:nvPr/>
        </p:nvGraphicFramePr>
        <p:xfrm>
          <a:off x="500063" y="2286000"/>
          <a:ext cx="7342187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8" name="Equation" r:id="rId3" imgW="3517900" imgH="787400" progId="Equation.DSMT4">
                  <p:embed/>
                </p:oleObj>
              </mc:Choice>
              <mc:Fallback>
                <p:oleObj name="Equation" r:id="rId3" imgW="3517900" imgH="787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2286000"/>
                        <a:ext cx="7342187" cy="164306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889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365760" indent="-365760"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DISPERSI DATA</a:t>
            </a:r>
          </a:p>
          <a:p>
            <a:pPr marL="365760" indent="-365760"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Dispersi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variasi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keragaman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data: 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ukuran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penyebaran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suatu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kelompok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data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terhadap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pusat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data.</a:t>
            </a:r>
          </a:p>
          <a:p>
            <a:pPr marL="365760" indent="-365760" eaLnBrk="1" fontAlgn="auto" hangingPunct="1">
              <a:spcAft>
                <a:spcPts val="0"/>
              </a:spcAft>
              <a:defRPr/>
            </a:pPr>
            <a:r>
              <a:rPr 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Ukuran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Dispersi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yang </a:t>
            </a:r>
            <a:r>
              <a:rPr 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akan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dipelajari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777240" lvl="1" indent="-365760" eaLnBrk="1" fontAlgn="auto" hangingPunct="1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Jangkauan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(Range)</a:t>
            </a:r>
          </a:p>
          <a:p>
            <a:pPr marL="777240" lvl="1" indent="-365760" eaLnBrk="1" fontAlgn="auto" hangingPunct="1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Simpangan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rata – rata (mean deviation)</a:t>
            </a:r>
          </a:p>
          <a:p>
            <a:pPr marL="777240" lvl="1" indent="-365760" eaLnBrk="1" fontAlgn="auto" hangingPunct="1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Variansi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(variance)</a:t>
            </a:r>
          </a:p>
          <a:p>
            <a:pPr marL="777240" lvl="1" indent="-365760" eaLnBrk="1" fontAlgn="auto" hangingPunct="1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Standar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Deviasi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(Standard Deviation)</a:t>
            </a:r>
          </a:p>
          <a:p>
            <a:pPr marL="777240" lvl="1" indent="-365760" eaLnBrk="1" fontAlgn="auto" hangingPunct="1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Simpangan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Kuartil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(quartile deviation)</a:t>
            </a:r>
          </a:p>
          <a:p>
            <a:pPr marL="777240" lvl="1" indent="-365760" eaLnBrk="1" fontAlgn="auto" hangingPunct="1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Koefisien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variasi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coeficient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of variation)</a:t>
            </a:r>
          </a:p>
        </p:txBody>
      </p:sp>
      <p:sp>
        <p:nvSpPr>
          <p:cNvPr id="35843" name="Footer Placeholder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584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 smtClean="0"/>
              <a:t>PENGUKURAN DISPERSI, KEMIRINGAN, DAN KERUNCINGAN DATA</a:t>
            </a:r>
          </a:p>
        </p:txBody>
      </p:sp>
      <p:sp>
        <p:nvSpPr>
          <p:cNvPr id="4" name="Right Brace 3"/>
          <p:cNvSpPr/>
          <p:nvPr/>
        </p:nvSpPr>
        <p:spPr>
          <a:xfrm>
            <a:off x="7238999" y="3356992"/>
            <a:ext cx="428625" cy="18002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846" name="TextBox 4"/>
          <p:cNvSpPr txBox="1">
            <a:spLocks noChangeArrowheads="1"/>
          </p:cNvSpPr>
          <p:nvPr/>
        </p:nvSpPr>
        <p:spPr bwMode="auto">
          <a:xfrm>
            <a:off x="7810500" y="4446587"/>
            <a:ext cx="1762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Dispersi multak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101242" y="5515520"/>
            <a:ext cx="5715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48" name="TextBox 7"/>
          <p:cNvSpPr txBox="1">
            <a:spLocks noChangeArrowheads="1"/>
          </p:cNvSpPr>
          <p:nvPr/>
        </p:nvSpPr>
        <p:spPr bwMode="auto">
          <a:xfrm>
            <a:off x="7744180" y="5301208"/>
            <a:ext cx="1646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Dispersi relatif</a:t>
            </a:r>
          </a:p>
        </p:txBody>
      </p:sp>
    </p:spTree>
    <p:extLst>
      <p:ext uri="{BB962C8B-B14F-4D97-AF65-F5344CB8AC3E}">
        <p14:creationId xmlns:p14="http://schemas.microsoft.com/office/powerpoint/2010/main" val="214873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eaLnBrk="1" hangingPunct="1"/>
            <a:r>
              <a:rPr lang="en-US" sz="2800" dirty="0" smtClean="0"/>
              <a:t>Range: </a:t>
            </a:r>
            <a:r>
              <a:rPr lang="en-US" sz="2800" dirty="0" err="1" smtClean="0"/>
              <a:t>Selisih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</a:t>
            </a:r>
            <a:r>
              <a:rPr lang="en-US" sz="2800" dirty="0" err="1" smtClean="0"/>
              <a:t>maksimum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minimum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Rumus</a:t>
            </a:r>
            <a:r>
              <a:rPr lang="en-US" sz="2800" dirty="0" smtClean="0"/>
              <a:t>:	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/>
              <a:t>	</a:t>
            </a:r>
          </a:p>
          <a:p>
            <a:pPr algn="just" eaLnBrk="1" hangingPunct="1"/>
            <a:r>
              <a:rPr lang="en-US" sz="2800" dirty="0" smtClean="0"/>
              <a:t>Range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kelompok</a:t>
            </a:r>
            <a:r>
              <a:rPr lang="en-US" sz="2800" dirty="0" smtClean="0"/>
              <a:t> data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bentuk</a:t>
            </a:r>
            <a:r>
              <a:rPr lang="en-US" sz="2800" dirty="0" smtClean="0"/>
              <a:t> </a:t>
            </a:r>
            <a:r>
              <a:rPr lang="en-US" sz="2800" dirty="0" err="1" smtClean="0"/>
              <a:t>distribusi</a:t>
            </a:r>
            <a:r>
              <a:rPr lang="en-US" sz="2800" dirty="0" smtClean="0"/>
              <a:t> </a:t>
            </a:r>
            <a:r>
              <a:rPr lang="en-US" sz="2800" dirty="0" err="1" smtClean="0"/>
              <a:t>frekuensi</a:t>
            </a:r>
            <a:r>
              <a:rPr lang="en-US" sz="2800" dirty="0" smtClean="0"/>
              <a:t> </a:t>
            </a:r>
            <a:r>
              <a:rPr lang="en-US" sz="2800" dirty="0" err="1" smtClean="0"/>
              <a:t>diambil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selisih</a:t>
            </a:r>
            <a:r>
              <a:rPr lang="en-US" sz="2800" dirty="0" smtClean="0"/>
              <a:t> </a:t>
            </a:r>
            <a:r>
              <a:rPr lang="en-US" sz="2800" dirty="0" err="1" smtClean="0"/>
              <a:t>antara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</a:t>
            </a:r>
            <a:r>
              <a:rPr lang="en-US" sz="2800" dirty="0" err="1" smtClean="0"/>
              <a:t>tengah</a:t>
            </a:r>
            <a:r>
              <a:rPr lang="en-US" sz="2800" dirty="0" smtClean="0"/>
              <a:t> </a:t>
            </a:r>
            <a:r>
              <a:rPr lang="en-US" sz="2800" dirty="0" err="1" smtClean="0"/>
              <a:t>kelas</a:t>
            </a:r>
            <a:r>
              <a:rPr lang="en-US" sz="2800" dirty="0" smtClean="0"/>
              <a:t> </a:t>
            </a:r>
            <a:r>
              <a:rPr lang="en-US" sz="2800" dirty="0" err="1" smtClean="0"/>
              <a:t>maksimun</a:t>
            </a:r>
            <a:r>
              <a:rPr lang="en-US" sz="2800" dirty="0" smtClean="0"/>
              <a:t> – </a:t>
            </a:r>
            <a:r>
              <a:rPr lang="en-US" sz="2800" dirty="0" err="1" smtClean="0"/>
              <a:t>nilai</a:t>
            </a:r>
            <a:r>
              <a:rPr lang="en-US" sz="2800" dirty="0" smtClean="0"/>
              <a:t> </a:t>
            </a:r>
            <a:r>
              <a:rPr lang="en-US" sz="2800" dirty="0" err="1" smtClean="0"/>
              <a:t>tengah</a:t>
            </a:r>
            <a:r>
              <a:rPr lang="en-US" sz="2800" dirty="0" smtClean="0"/>
              <a:t> </a:t>
            </a:r>
            <a:r>
              <a:rPr lang="en-US" sz="2800" dirty="0" err="1" smtClean="0"/>
              <a:t>kelas</a:t>
            </a:r>
            <a:r>
              <a:rPr lang="en-US" sz="2800" dirty="0" smtClean="0"/>
              <a:t> minimum</a:t>
            </a: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686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87"/>
          </a:xfrm>
        </p:spPr>
        <p:txBody>
          <a:bodyPr/>
          <a:lstStyle/>
          <a:p>
            <a:pPr eaLnBrk="1" hangingPunct="1"/>
            <a:r>
              <a:rPr lang="en-US" sz="4000" smtClean="0"/>
              <a:t>RANGE/ JANGKAUAN DATA (r)</a:t>
            </a:r>
          </a:p>
        </p:txBody>
      </p:sp>
      <p:sp>
        <p:nvSpPr>
          <p:cNvPr id="36869" name="TextBox 4"/>
          <p:cNvSpPr txBox="1">
            <a:spLocks noChangeArrowheads="1"/>
          </p:cNvSpPr>
          <p:nvPr/>
        </p:nvSpPr>
        <p:spPr bwMode="auto">
          <a:xfrm>
            <a:off x="2483768" y="2129904"/>
            <a:ext cx="45720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/>
              <a:t>Range (r) = Nilai max – nilai min</a:t>
            </a:r>
          </a:p>
        </p:txBody>
      </p:sp>
    </p:spTree>
    <p:extLst>
      <p:ext uri="{BB962C8B-B14F-4D97-AF65-F5344CB8AC3E}">
        <p14:creationId xmlns:p14="http://schemas.microsoft.com/office/powerpoint/2010/main" val="288295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Simpangan rata – rata: jumlah nilai mutlak dari selisih semua nilai dengan nilai rata – rata, dibagi banyaknya data.</a:t>
            </a:r>
          </a:p>
          <a:p>
            <a:pPr eaLnBrk="1" hangingPunct="1"/>
            <a:r>
              <a:rPr lang="en-US" sz="2800" smtClean="0"/>
              <a:t>Rumus</a:t>
            </a:r>
          </a:p>
          <a:p>
            <a:pPr eaLnBrk="1" hangingPunct="1"/>
            <a:r>
              <a:rPr lang="en-US" sz="2800" smtClean="0"/>
              <a:t>Untuk data tidak berkelompok</a:t>
            </a:r>
          </a:p>
          <a:p>
            <a:pPr eaLnBrk="1" hangingPunct="1">
              <a:buFont typeface="Arial" charset="0"/>
              <a:buNone/>
            </a:pPr>
            <a:r>
              <a:rPr lang="en-US" sz="2800" smtClean="0"/>
              <a:t>	</a:t>
            </a:r>
          </a:p>
          <a:p>
            <a:pPr eaLnBrk="1" hangingPunct="1">
              <a:buFont typeface="Arial" charset="0"/>
              <a:buNone/>
            </a:pPr>
            <a:endParaRPr lang="en-US" sz="2800" smtClean="0"/>
          </a:p>
          <a:p>
            <a:pPr eaLnBrk="1" hangingPunct="1">
              <a:buFont typeface="Arial" charset="0"/>
              <a:buNone/>
            </a:pPr>
            <a:endParaRPr lang="en-US" sz="2800" smtClean="0"/>
          </a:p>
        </p:txBody>
      </p:sp>
      <p:sp>
        <p:nvSpPr>
          <p:cNvPr id="37891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789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Simpangan Rata2/ Mean Deviation (SR)</a:t>
            </a:r>
          </a:p>
        </p:txBody>
      </p:sp>
      <p:graphicFrame>
        <p:nvGraphicFramePr>
          <p:cNvPr id="37893" name="Object 2"/>
          <p:cNvGraphicFramePr>
            <a:graphicFrameLocks noChangeAspect="1"/>
          </p:cNvGraphicFramePr>
          <p:nvPr/>
        </p:nvGraphicFramePr>
        <p:xfrm>
          <a:off x="928688" y="4071938"/>
          <a:ext cx="3643312" cy="165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2" name="Equation" r:id="rId3" imgW="977476" imgH="444307" progId="Equation.DSMT4">
                  <p:embed/>
                </p:oleObj>
              </mc:Choice>
              <mc:Fallback>
                <p:oleObj name="Equation" r:id="rId3" imgW="977476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4071938"/>
                        <a:ext cx="3643312" cy="1655762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TextBox 4"/>
          <p:cNvSpPr txBox="1">
            <a:spLocks noChangeArrowheads="1"/>
          </p:cNvSpPr>
          <p:nvPr/>
        </p:nvSpPr>
        <p:spPr bwMode="auto">
          <a:xfrm>
            <a:off x="5643563" y="4143375"/>
            <a:ext cx="238442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Dimana:</a:t>
            </a:r>
          </a:p>
          <a:p>
            <a:pPr eaLnBrk="1" hangingPunct="1"/>
            <a:r>
              <a:rPr lang="en-US"/>
              <a:t>X = nilai data</a:t>
            </a:r>
          </a:p>
          <a:p>
            <a:pPr eaLnBrk="1" hangingPunct="1"/>
            <a:r>
              <a:rPr lang="en-US"/>
              <a:t>    = rata – rata hitung</a:t>
            </a:r>
          </a:p>
          <a:p>
            <a:pPr eaLnBrk="1" hangingPunct="1"/>
            <a:r>
              <a:rPr lang="en-US"/>
              <a:t> n = banyaknya data</a:t>
            </a:r>
          </a:p>
          <a:p>
            <a:pPr eaLnBrk="1" hangingPunct="1"/>
            <a:endParaRPr lang="en-US"/>
          </a:p>
        </p:txBody>
      </p:sp>
      <p:graphicFrame>
        <p:nvGraphicFramePr>
          <p:cNvPr id="37895" name="Object 3"/>
          <p:cNvGraphicFramePr>
            <a:graphicFrameLocks noChangeAspect="1"/>
          </p:cNvGraphicFramePr>
          <p:nvPr/>
        </p:nvGraphicFramePr>
        <p:xfrm>
          <a:off x="5715000" y="4741863"/>
          <a:ext cx="285750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3" name="Equation" r:id="rId5" imgW="177646" imgH="190335" progId="Equation.DSMT4">
                  <p:embed/>
                </p:oleObj>
              </mc:Choice>
              <mc:Fallback>
                <p:oleObj name="Equation" r:id="rId5" imgW="177646" imgH="1903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741863"/>
                        <a:ext cx="285750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2587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457200" y="428625"/>
            <a:ext cx="8229600" cy="2857500"/>
          </a:xfrm>
        </p:spPr>
        <p:txBody>
          <a:bodyPr/>
          <a:lstStyle/>
          <a:p>
            <a:pPr eaLnBrk="1" hangingPunct="1"/>
            <a:r>
              <a:rPr lang="en-US" sz="2800" smtClean="0"/>
              <a:t>Untuk data berkelompok</a:t>
            </a:r>
          </a:p>
          <a:p>
            <a:pPr eaLnBrk="1" hangingPunct="1">
              <a:buFont typeface="Arial" charset="0"/>
              <a:buNone/>
            </a:pPr>
            <a:r>
              <a:rPr lang="en-US" sz="2800" smtClean="0"/>
              <a:t>	</a:t>
            </a:r>
          </a:p>
        </p:txBody>
      </p:sp>
      <p:sp>
        <p:nvSpPr>
          <p:cNvPr id="38915" name="Footer Placeholder 1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8916" name="Title 1"/>
          <p:cNvSpPr>
            <a:spLocks noGrp="1"/>
          </p:cNvSpPr>
          <p:nvPr>
            <p:ph type="title"/>
          </p:nvPr>
        </p:nvSpPr>
        <p:spPr>
          <a:xfrm>
            <a:off x="500063" y="3071813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smtClean="0"/>
              <a:t>VARIANSI/ VARIANCE </a:t>
            </a:r>
          </a:p>
        </p:txBody>
      </p:sp>
      <p:graphicFrame>
        <p:nvGraphicFramePr>
          <p:cNvPr id="38917" name="Object 3"/>
          <p:cNvGraphicFramePr>
            <a:graphicFrameLocks noChangeAspect="1"/>
          </p:cNvGraphicFramePr>
          <p:nvPr/>
        </p:nvGraphicFramePr>
        <p:xfrm>
          <a:off x="455613" y="1071563"/>
          <a:ext cx="4448175" cy="165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6" name="Equation" r:id="rId3" imgW="1193800" imgH="444500" progId="Equation.DSMT4">
                  <p:embed/>
                </p:oleObj>
              </mc:Choice>
              <mc:Fallback>
                <p:oleObj name="Equation" r:id="rId3" imgW="11938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3" y="1071563"/>
                        <a:ext cx="4448175" cy="1655762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TextBox 5"/>
          <p:cNvSpPr txBox="1">
            <a:spLocks noChangeArrowheads="1"/>
          </p:cNvSpPr>
          <p:nvPr/>
        </p:nvSpPr>
        <p:spPr bwMode="auto">
          <a:xfrm>
            <a:off x="5072063" y="1000125"/>
            <a:ext cx="2725737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Dimana:</a:t>
            </a:r>
          </a:p>
          <a:p>
            <a:pPr eaLnBrk="1" hangingPunct="1"/>
            <a:r>
              <a:rPr lang="en-US"/>
              <a:t>X = nilai data</a:t>
            </a:r>
          </a:p>
          <a:p>
            <a:pPr eaLnBrk="1" hangingPunct="1"/>
            <a:r>
              <a:rPr lang="en-US"/>
              <a:t>    = rata – rata hitung</a:t>
            </a:r>
          </a:p>
          <a:p>
            <a:pPr eaLnBrk="1" hangingPunct="1"/>
            <a:r>
              <a:rPr lang="en-US"/>
              <a:t>n = </a:t>
            </a:r>
            <a:r>
              <a:rPr lang="el-GR"/>
              <a:t>Σ</a:t>
            </a:r>
            <a:r>
              <a:rPr lang="en-US"/>
              <a:t>f = jumlah frekuensi</a:t>
            </a:r>
          </a:p>
          <a:p>
            <a:pPr eaLnBrk="1" hangingPunct="1"/>
            <a:endParaRPr lang="en-US"/>
          </a:p>
        </p:txBody>
      </p:sp>
      <p:graphicFrame>
        <p:nvGraphicFramePr>
          <p:cNvPr id="38919" name="Object 4"/>
          <p:cNvGraphicFramePr>
            <a:graphicFrameLocks noChangeAspect="1"/>
          </p:cNvGraphicFramePr>
          <p:nvPr/>
        </p:nvGraphicFramePr>
        <p:xfrm>
          <a:off x="5143500" y="1550988"/>
          <a:ext cx="285750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7" name="Equation" r:id="rId5" imgW="177646" imgH="190335" progId="Equation.DSMT4">
                  <p:embed/>
                </p:oleObj>
              </mc:Choice>
              <mc:Fallback>
                <p:oleObj name="Equation" r:id="rId5" imgW="177646" imgH="1903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1550988"/>
                        <a:ext cx="285750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5"/>
          <p:cNvGraphicFramePr>
            <a:graphicFrameLocks noChangeAspect="1"/>
          </p:cNvGraphicFramePr>
          <p:nvPr/>
        </p:nvGraphicFramePr>
        <p:xfrm>
          <a:off x="6753225" y="3203575"/>
          <a:ext cx="985838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8" name="Equation" r:id="rId7" imgW="279400" imgH="228600" progId="Equation.DSMT4">
                  <p:embed/>
                </p:oleObj>
              </mc:Choice>
              <mc:Fallback>
                <p:oleObj name="Equation" r:id="rId7" imgW="279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3225" y="3203575"/>
                        <a:ext cx="985838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71500" y="4071938"/>
            <a:ext cx="82296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dirty="0" err="1">
                <a:latin typeface="+mn-lt"/>
              </a:rPr>
              <a:t>Variansi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adalah</a:t>
            </a:r>
            <a:r>
              <a:rPr lang="en-US" sz="2800" dirty="0">
                <a:latin typeface="+mn-lt"/>
              </a:rPr>
              <a:t> rata – rata </a:t>
            </a:r>
            <a:r>
              <a:rPr lang="en-US" sz="2800" dirty="0" err="1">
                <a:latin typeface="+mn-lt"/>
              </a:rPr>
              <a:t>kuadrat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selisih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atau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kuadrat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simpangan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dari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semua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nilai</a:t>
            </a:r>
            <a:r>
              <a:rPr lang="en-US" sz="2800" dirty="0">
                <a:latin typeface="+mn-lt"/>
              </a:rPr>
              <a:t> data </a:t>
            </a:r>
            <a:r>
              <a:rPr lang="en-US" sz="2800" dirty="0" err="1">
                <a:latin typeface="+mn-lt"/>
              </a:rPr>
              <a:t>terhadap</a:t>
            </a:r>
            <a:r>
              <a:rPr lang="en-US" sz="2800" dirty="0">
                <a:latin typeface="+mn-lt"/>
              </a:rPr>
              <a:t> rata – rata </a:t>
            </a:r>
            <a:r>
              <a:rPr lang="en-US" sz="2800" dirty="0" err="1">
                <a:latin typeface="+mn-lt"/>
              </a:rPr>
              <a:t>hitung</a:t>
            </a:r>
            <a:r>
              <a:rPr lang="en-US" sz="2800" dirty="0">
                <a:latin typeface="+mn-lt"/>
              </a:rPr>
              <a:t>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2800" dirty="0">
                <a:latin typeface="+mn-lt"/>
              </a:rPr>
              <a:t>	</a:t>
            </a:r>
          </a:p>
        </p:txBody>
      </p:sp>
      <p:graphicFrame>
        <p:nvGraphicFramePr>
          <p:cNvPr id="38922" name="Object 6"/>
          <p:cNvGraphicFramePr>
            <a:graphicFrameLocks noChangeAspect="1"/>
          </p:cNvGraphicFramePr>
          <p:nvPr/>
        </p:nvGraphicFramePr>
        <p:xfrm>
          <a:off x="2214563" y="6000750"/>
          <a:ext cx="5000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9" name="Equation" r:id="rId9" imgW="203024" imgH="203024" progId="Equation.DSMT4">
                  <p:embed/>
                </p:oleObj>
              </mc:Choice>
              <mc:Fallback>
                <p:oleObj name="Equation" r:id="rId9" imgW="203024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6000750"/>
                        <a:ext cx="50006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3" name="Object 7"/>
          <p:cNvGraphicFramePr>
            <a:graphicFrameLocks noChangeAspect="1"/>
          </p:cNvGraphicFramePr>
          <p:nvPr/>
        </p:nvGraphicFramePr>
        <p:xfrm>
          <a:off x="2232025" y="5464175"/>
          <a:ext cx="4651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0" name="Equation" r:id="rId11" imgW="164957" imgH="203024" progId="Equation.DSMT4">
                  <p:embed/>
                </p:oleObj>
              </mc:Choice>
              <mc:Fallback>
                <p:oleObj name="Equation" r:id="rId11" imgW="164957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5464175"/>
                        <a:ext cx="46513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4" name="TextBox 12"/>
          <p:cNvSpPr txBox="1">
            <a:spLocks noChangeArrowheads="1"/>
          </p:cNvSpPr>
          <p:nvPr/>
        </p:nvSpPr>
        <p:spPr bwMode="auto">
          <a:xfrm>
            <a:off x="2714625" y="5643563"/>
            <a:ext cx="2486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= simbol untuk sample</a:t>
            </a:r>
          </a:p>
        </p:txBody>
      </p:sp>
      <p:sp>
        <p:nvSpPr>
          <p:cNvPr id="38925" name="TextBox 13"/>
          <p:cNvSpPr txBox="1">
            <a:spLocks noChangeArrowheads="1"/>
          </p:cNvSpPr>
          <p:nvPr/>
        </p:nvSpPr>
        <p:spPr bwMode="auto">
          <a:xfrm>
            <a:off x="2714625" y="6143625"/>
            <a:ext cx="2601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= simbol untuk populasi</a:t>
            </a:r>
          </a:p>
        </p:txBody>
      </p:sp>
    </p:spTree>
    <p:extLst>
      <p:ext uri="{BB962C8B-B14F-4D97-AF65-F5344CB8AC3E}">
        <p14:creationId xmlns:p14="http://schemas.microsoft.com/office/powerpoint/2010/main" val="2830854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457200" y="428625"/>
            <a:ext cx="8229600" cy="5697538"/>
          </a:xfrm>
        </p:spPr>
        <p:txBody>
          <a:bodyPr/>
          <a:lstStyle/>
          <a:p>
            <a:pPr eaLnBrk="1" hangingPunct="1"/>
            <a:r>
              <a:rPr lang="en-US" sz="2800" dirty="0" err="1" smtClean="0"/>
              <a:t>Rumus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data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berkelompok</a:t>
            </a:r>
            <a:endParaRPr lang="en-US" sz="2800" dirty="0" smtClean="0"/>
          </a:p>
          <a:p>
            <a:pPr eaLnBrk="1" hangingPunct="1">
              <a:buFont typeface="Arial" charset="0"/>
              <a:buNone/>
            </a:pPr>
            <a:endParaRPr lang="en-US" dirty="0" smtClean="0"/>
          </a:p>
          <a:p>
            <a:pPr eaLnBrk="1" hangingPunct="1">
              <a:buFont typeface="Arial" charset="0"/>
              <a:buNone/>
            </a:pPr>
            <a:endParaRPr lang="en-US" dirty="0" smtClean="0"/>
          </a:p>
          <a:p>
            <a:pPr eaLnBrk="1" hangingPunct="1">
              <a:buFont typeface="Arial" charset="0"/>
              <a:buNone/>
            </a:pPr>
            <a:endParaRPr lang="en-US" dirty="0" smtClean="0"/>
          </a:p>
          <a:p>
            <a:pPr eaLnBrk="1" hangingPunct="1"/>
            <a:r>
              <a:rPr lang="en-US" dirty="0" err="1" smtClean="0"/>
              <a:t>Untuk</a:t>
            </a:r>
            <a:r>
              <a:rPr lang="en-US" dirty="0" smtClean="0"/>
              <a:t> data </a:t>
            </a:r>
            <a:r>
              <a:rPr lang="en-US" dirty="0" err="1" smtClean="0"/>
              <a:t>berkelompok</a:t>
            </a:r>
            <a:endParaRPr lang="en-US" dirty="0" smtClean="0"/>
          </a:p>
          <a:p>
            <a:pPr eaLnBrk="1" hangingPunct="1">
              <a:buFont typeface="Arial" charset="0"/>
              <a:buNone/>
            </a:pPr>
            <a:r>
              <a:rPr lang="en-US" dirty="0" smtClean="0"/>
              <a:t>	</a:t>
            </a:r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mtClean="0">
              <a:solidFill>
                <a:schemeClr val="tx2"/>
              </a:solidFill>
            </a:endParaRPr>
          </a:p>
        </p:txBody>
      </p:sp>
      <p:graphicFrame>
        <p:nvGraphicFramePr>
          <p:cNvPr id="3994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80301"/>
              </p:ext>
            </p:extLst>
          </p:nvPr>
        </p:nvGraphicFramePr>
        <p:xfrm>
          <a:off x="1259632" y="980728"/>
          <a:ext cx="2909887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0" name="Equation" r:id="rId3" imgW="1091726" imgH="482391" progId="Equation.DSMT4">
                  <p:embed/>
                </p:oleObj>
              </mc:Choice>
              <mc:Fallback>
                <p:oleObj name="Equation" r:id="rId3" imgW="1091726" imgH="4823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980728"/>
                        <a:ext cx="2909887" cy="1285875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4"/>
          <p:cNvGraphicFramePr>
            <a:graphicFrameLocks noChangeAspect="1"/>
          </p:cNvGraphicFramePr>
          <p:nvPr/>
        </p:nvGraphicFramePr>
        <p:xfrm>
          <a:off x="1071563" y="3571875"/>
          <a:ext cx="324802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1" name="Equation" r:id="rId5" imgW="1218671" imgH="482391" progId="Equation.DSMT4">
                  <p:embed/>
                </p:oleObj>
              </mc:Choice>
              <mc:Fallback>
                <p:oleObj name="Equation" r:id="rId5" imgW="1218671" imgH="4823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3571875"/>
                        <a:ext cx="3248025" cy="1285875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5838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err="1" smtClean="0"/>
              <a:t>Standar</a:t>
            </a:r>
            <a:r>
              <a:rPr lang="en-US" sz="2800" dirty="0" smtClean="0"/>
              <a:t> </a:t>
            </a:r>
            <a:r>
              <a:rPr lang="en-US" sz="2800" dirty="0" err="1" smtClean="0"/>
              <a:t>deviasi</a:t>
            </a:r>
            <a:r>
              <a:rPr lang="en-US" sz="2800" dirty="0" smtClean="0"/>
              <a:t>: </a:t>
            </a:r>
            <a:r>
              <a:rPr lang="en-US" sz="2800" dirty="0" err="1" smtClean="0"/>
              <a:t>akar</a:t>
            </a:r>
            <a:r>
              <a:rPr lang="en-US" sz="2800" dirty="0" smtClean="0"/>
              <a:t> </a:t>
            </a:r>
            <a:r>
              <a:rPr lang="en-US" sz="2800" dirty="0" err="1" smtClean="0"/>
              <a:t>pangkat</a:t>
            </a:r>
            <a:r>
              <a:rPr lang="en-US" sz="2800" dirty="0" smtClean="0"/>
              <a:t> </a:t>
            </a:r>
            <a:r>
              <a:rPr lang="en-US" sz="2800" dirty="0" err="1" smtClean="0"/>
              <a:t>dua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variansi</a:t>
            </a:r>
            <a:endParaRPr lang="en-US" sz="2800" dirty="0" smtClean="0"/>
          </a:p>
          <a:p>
            <a:pPr eaLnBrk="1" hangingPunct="1"/>
            <a:r>
              <a:rPr lang="en-US" sz="2800" dirty="0" err="1" smtClean="0"/>
              <a:t>Rumus</a:t>
            </a:r>
            <a:r>
              <a:rPr lang="en-US" sz="2800" dirty="0" smtClean="0"/>
              <a:t>: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Untuk</a:t>
            </a:r>
            <a:r>
              <a:rPr lang="en-US" sz="2800" dirty="0" smtClean="0"/>
              <a:t> data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berkelompok</a:t>
            </a:r>
            <a:endParaRPr lang="en-US" sz="2800" dirty="0" smtClean="0"/>
          </a:p>
          <a:p>
            <a:pPr eaLnBrk="1" hangingPunct="1">
              <a:buFont typeface="Arial" charset="0"/>
              <a:buNone/>
            </a:pPr>
            <a:endParaRPr lang="en-US" sz="2800" dirty="0" smtClean="0"/>
          </a:p>
          <a:p>
            <a:pPr eaLnBrk="1" hangingPunct="1">
              <a:buFont typeface="Arial" charset="0"/>
              <a:buNone/>
            </a:pPr>
            <a:endParaRPr lang="en-US" sz="2800" dirty="0" smtClean="0"/>
          </a:p>
          <a:p>
            <a:pPr eaLnBrk="1" hangingPunct="1">
              <a:buFont typeface="Arial" charset="0"/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Untuk</a:t>
            </a:r>
            <a:r>
              <a:rPr lang="en-US" sz="2800" dirty="0" smtClean="0"/>
              <a:t> data </a:t>
            </a:r>
            <a:r>
              <a:rPr lang="en-US" sz="2800" dirty="0" err="1" smtClean="0"/>
              <a:t>berkelompok</a:t>
            </a:r>
            <a:endParaRPr lang="en-US" sz="2800" dirty="0" smtClean="0"/>
          </a:p>
        </p:txBody>
      </p:sp>
      <p:sp>
        <p:nvSpPr>
          <p:cNvPr id="40963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4096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STANDAR DEVIASI/ STANDARD DEVIATION (S)</a:t>
            </a:r>
          </a:p>
        </p:txBody>
      </p:sp>
      <p:graphicFrame>
        <p:nvGraphicFramePr>
          <p:cNvPr id="4096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306422"/>
              </p:ext>
            </p:extLst>
          </p:nvPr>
        </p:nvGraphicFramePr>
        <p:xfrm>
          <a:off x="6300192" y="2708920"/>
          <a:ext cx="300037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4" name="Equation" r:id="rId3" imgW="1206500" imgH="520700" progId="Equation.DSMT4">
                  <p:embed/>
                </p:oleObj>
              </mc:Choice>
              <mc:Fallback>
                <p:oleObj name="Equation" r:id="rId3" imgW="12065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2708920"/>
                        <a:ext cx="3000375" cy="1295400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3"/>
          <p:cNvGraphicFramePr>
            <a:graphicFrameLocks noChangeAspect="1"/>
          </p:cNvGraphicFramePr>
          <p:nvPr/>
        </p:nvGraphicFramePr>
        <p:xfrm>
          <a:off x="4857750" y="4643438"/>
          <a:ext cx="3552825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5" name="Equation" r:id="rId5" imgW="1333500" imgH="520700" progId="Equation.DSMT4">
                  <p:embed/>
                </p:oleObj>
              </mc:Choice>
              <mc:Fallback>
                <p:oleObj name="Equation" r:id="rId5" imgW="13335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4643438"/>
                        <a:ext cx="3552825" cy="1387475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308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428625" y="1571625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/>
              <a:t>KUARTIL (Perluasan Median)</a:t>
            </a:r>
          </a:p>
          <a:p>
            <a:pPr eaLnBrk="1" hangingPunct="1">
              <a:buFont typeface="Arial" charset="0"/>
              <a:buNone/>
            </a:pPr>
            <a:r>
              <a:rPr lang="en-US" sz="2800" smtClean="0"/>
              <a:t>	Kuartil  terbagi menjadi 3, yaitu:</a:t>
            </a:r>
          </a:p>
          <a:p>
            <a:pPr lvl="1" eaLnBrk="1" hangingPunct="1">
              <a:buFont typeface="Wingdings" pitchFamily="2" charset="2"/>
              <a:buChar char="q"/>
            </a:pPr>
            <a:r>
              <a:rPr lang="en-US" sz="2400" smtClean="0"/>
              <a:t>	Kuartil pertama/ Kuartil bawah (Q1)</a:t>
            </a:r>
          </a:p>
          <a:p>
            <a:pPr lvl="1" eaLnBrk="1" hangingPunct="1">
              <a:buFont typeface="Wingdings" pitchFamily="2" charset="2"/>
              <a:buChar char="q"/>
            </a:pPr>
            <a:r>
              <a:rPr lang="en-US" sz="2400" smtClean="0"/>
              <a:t>   Kuartil kedua/ Kuartil tengah (Q2)</a:t>
            </a:r>
          </a:p>
          <a:p>
            <a:pPr lvl="1" eaLnBrk="1" hangingPunct="1">
              <a:buFont typeface="Wingdings" pitchFamily="2" charset="2"/>
              <a:buChar char="q"/>
            </a:pPr>
            <a:r>
              <a:rPr lang="en-US" sz="2400" smtClean="0"/>
              <a:t>   Kuartil ketiga/ Kuartil atas (Q3)</a:t>
            </a:r>
          </a:p>
          <a:p>
            <a:pPr lvl="1" eaLnBrk="1" hangingPunct="1">
              <a:buFont typeface="Arial" charset="0"/>
              <a:buNone/>
            </a:pPr>
            <a:endParaRPr lang="en-US" sz="2400" smtClean="0"/>
          </a:p>
          <a:p>
            <a:pPr lvl="1" eaLnBrk="1" hangingPunct="1">
              <a:buFont typeface="Arial" charset="0"/>
              <a:buNone/>
            </a:pPr>
            <a:r>
              <a:rPr lang="en-US" sz="2400" smtClean="0"/>
              <a:t>Rumus Untuk data tidak berkelompok:</a:t>
            </a:r>
          </a:p>
          <a:p>
            <a:pPr lvl="1" eaLnBrk="1" hangingPunct="1">
              <a:buFont typeface="Arial" charset="0"/>
              <a:buNone/>
            </a:pPr>
            <a:endParaRPr lang="en-US" smtClean="0"/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355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KUARTIL, DESIL, DAN PERSENTIL</a:t>
            </a:r>
          </a:p>
        </p:txBody>
      </p:sp>
      <p:graphicFrame>
        <p:nvGraphicFramePr>
          <p:cNvPr id="23557" name="Object 2"/>
          <p:cNvGraphicFramePr>
            <a:graphicFrameLocks noChangeAspect="1"/>
          </p:cNvGraphicFramePr>
          <p:nvPr/>
        </p:nvGraphicFramePr>
        <p:xfrm>
          <a:off x="1357313" y="5000625"/>
          <a:ext cx="63055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Equation" r:id="rId4" imgW="2171700" imgH="393700" progId="Equation.DSMT4">
                  <p:embed/>
                </p:oleObj>
              </mc:Choice>
              <mc:Fallback>
                <p:oleObj name="Equation" r:id="rId4" imgW="21717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5000625"/>
                        <a:ext cx="6305550" cy="11430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16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2"/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4911725"/>
          </a:xfrm>
        </p:spPr>
        <p:txBody>
          <a:bodyPr/>
          <a:lstStyle/>
          <a:p>
            <a:pPr eaLnBrk="1" hangingPunct="1"/>
            <a:r>
              <a:rPr lang="en-US" sz="2800" smtClean="0"/>
              <a:t>Data tidak berkelompok</a:t>
            </a:r>
          </a:p>
          <a:p>
            <a:pPr eaLnBrk="1" hangingPunct="1">
              <a:buFont typeface="Arial" charset="0"/>
              <a:buNone/>
            </a:pPr>
            <a:r>
              <a:rPr lang="en-US" sz="2800" smtClean="0"/>
              <a:t>	</a:t>
            </a:r>
            <a:r>
              <a:rPr lang="en-US" smtClean="0"/>
              <a:t>Diketahui sebuah data berikut: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	20, 50, 30, 70, 80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	Tentukanlah:</a:t>
            </a:r>
          </a:p>
          <a:p>
            <a:pPr marL="857250" lvl="1" indent="-457200" eaLnBrk="1" hangingPunct="1">
              <a:buFont typeface="Calibri" pitchFamily="34" charset="0"/>
              <a:buAutoNum type="alphaLcPeriod"/>
            </a:pPr>
            <a:r>
              <a:rPr lang="en-US" sz="2400" smtClean="0"/>
              <a:t>Range (r)</a:t>
            </a:r>
          </a:p>
          <a:p>
            <a:pPr marL="857250" lvl="1" indent="-457200" eaLnBrk="1" hangingPunct="1">
              <a:buFont typeface="Calibri" pitchFamily="34" charset="0"/>
              <a:buAutoNum type="alphaLcPeriod"/>
            </a:pPr>
            <a:r>
              <a:rPr lang="en-US" sz="2400" smtClean="0"/>
              <a:t>Simpangan Rata – rata (SR)</a:t>
            </a:r>
          </a:p>
          <a:p>
            <a:pPr marL="857250" lvl="1" indent="-457200" eaLnBrk="1" hangingPunct="1">
              <a:buFont typeface="Calibri" pitchFamily="34" charset="0"/>
              <a:buAutoNum type="alphaLcPeriod"/>
            </a:pPr>
            <a:r>
              <a:rPr lang="en-US" sz="2400" smtClean="0"/>
              <a:t>Variansi </a:t>
            </a:r>
          </a:p>
          <a:p>
            <a:pPr marL="857250" lvl="1" indent="-457200" eaLnBrk="1" hangingPunct="1">
              <a:buFont typeface="Calibri" pitchFamily="34" charset="0"/>
              <a:buAutoNum type="alphaLcPeriod"/>
            </a:pPr>
            <a:r>
              <a:rPr lang="en-US" sz="2400" smtClean="0"/>
              <a:t>Standar Deviasai</a:t>
            </a:r>
          </a:p>
          <a:p>
            <a:pPr eaLnBrk="1" hangingPunct="1">
              <a:buFont typeface="Arial" charset="0"/>
              <a:buNone/>
            </a:pPr>
            <a:endParaRPr lang="en-US" smtClean="0"/>
          </a:p>
          <a:p>
            <a:pPr marL="1314450" lvl="2" indent="-457200" eaLnBrk="1" hangingPunct="1">
              <a:buFont typeface="Arial" charset="0"/>
              <a:buNone/>
            </a:pPr>
            <a:endParaRPr lang="en-US" smtClean="0"/>
          </a:p>
        </p:txBody>
      </p:sp>
      <p:sp>
        <p:nvSpPr>
          <p:cNvPr id="41987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4198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87"/>
          </a:xfrm>
        </p:spPr>
        <p:txBody>
          <a:bodyPr/>
          <a:lstStyle/>
          <a:p>
            <a:pPr eaLnBrk="1" hangingPunct="1"/>
            <a:r>
              <a:rPr lang="en-US" smtClean="0"/>
              <a:t>Contoh Soal</a:t>
            </a:r>
          </a:p>
        </p:txBody>
      </p:sp>
    </p:spTree>
    <p:extLst>
      <p:ext uri="{BB962C8B-B14F-4D97-AF65-F5344CB8AC3E}">
        <p14:creationId xmlns:p14="http://schemas.microsoft.com/office/powerpoint/2010/main" val="3349781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ontent Placeholder 2"/>
          <p:cNvSpPr>
            <a:spLocks noGrp="1"/>
          </p:cNvSpPr>
          <p:nvPr>
            <p:ph idx="1"/>
          </p:nvPr>
        </p:nvSpPr>
        <p:spPr>
          <a:xfrm>
            <a:off x="457200" y="357188"/>
            <a:ext cx="8229600" cy="5768975"/>
          </a:xfrm>
        </p:spPr>
        <p:txBody>
          <a:bodyPr/>
          <a:lstStyle/>
          <a:p>
            <a:pPr eaLnBrk="1" hangingPunct="1"/>
            <a:r>
              <a:rPr lang="en-US" dirty="0" err="1" smtClean="0"/>
              <a:t>Jawab</a:t>
            </a:r>
            <a:r>
              <a:rPr lang="en-US" dirty="0" smtClean="0"/>
              <a:t>:</a:t>
            </a:r>
          </a:p>
          <a:p>
            <a:pPr marL="914400" lvl="1" indent="-514350" eaLnBrk="1" hangingPunct="1">
              <a:buFont typeface="Calibri" pitchFamily="34" charset="0"/>
              <a:buAutoNum type="alphaLcPeriod"/>
            </a:pPr>
            <a:r>
              <a:rPr lang="en-US" sz="2400" dirty="0" smtClean="0"/>
              <a:t>Range (r) =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terbesar</a:t>
            </a:r>
            <a:r>
              <a:rPr lang="en-US" sz="2400" dirty="0" smtClean="0"/>
              <a:t> –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terkecil</a:t>
            </a:r>
            <a:r>
              <a:rPr lang="en-US" sz="2400" dirty="0" smtClean="0"/>
              <a:t> = 80 – 20 = 60</a:t>
            </a:r>
          </a:p>
          <a:p>
            <a:pPr marL="914400" lvl="1" indent="-514350" eaLnBrk="1" hangingPunct="1">
              <a:buFont typeface="Calibri" pitchFamily="34" charset="0"/>
              <a:buAutoNum type="alphaLcPeriod"/>
            </a:pPr>
            <a:r>
              <a:rPr lang="en-US" sz="2400" dirty="0" err="1" smtClean="0"/>
              <a:t>Simpangan</a:t>
            </a:r>
            <a:r>
              <a:rPr lang="en-US" sz="2400" dirty="0" smtClean="0"/>
              <a:t> Rata – rata (SR):</a:t>
            </a:r>
          </a:p>
          <a:p>
            <a:pPr marL="914400" lvl="1" indent="-514350" eaLnBrk="1" hangingPunct="1">
              <a:buFont typeface="Calibri" pitchFamily="34" charset="0"/>
              <a:buAutoNum type="alphaLcPeriod"/>
            </a:pPr>
            <a:endParaRPr lang="en-US" sz="2400" dirty="0" smtClean="0"/>
          </a:p>
          <a:p>
            <a:pPr marL="914400" lvl="1" indent="-514350" eaLnBrk="1" hangingPunct="1">
              <a:buFont typeface="Calibri" pitchFamily="34" charset="0"/>
              <a:buAutoNum type="alphaLcPeriod"/>
            </a:pPr>
            <a:endParaRPr lang="en-US" sz="2400" dirty="0" smtClean="0"/>
          </a:p>
          <a:p>
            <a:pPr marL="914400" lvl="1" indent="-514350" eaLnBrk="1" hangingPunct="1">
              <a:buFont typeface="Calibri" pitchFamily="34" charset="0"/>
              <a:buAutoNum type="alphaLcPeriod"/>
            </a:pPr>
            <a:endParaRPr lang="en-US" sz="2400" dirty="0" smtClean="0"/>
          </a:p>
          <a:p>
            <a:pPr marL="914400" lvl="1" indent="-514350" eaLnBrk="1" hangingPunct="1">
              <a:buFont typeface="Calibri" pitchFamily="34" charset="0"/>
              <a:buAutoNum type="alphaLcPeriod"/>
            </a:pPr>
            <a:endParaRPr lang="en-US" sz="2400" dirty="0" smtClean="0"/>
          </a:p>
          <a:p>
            <a:pPr marL="914400" lvl="1" indent="-514350" eaLnBrk="1" hangingPunct="1">
              <a:buFont typeface="Arial" charset="0"/>
              <a:buNone/>
            </a:pPr>
            <a:r>
              <a:rPr lang="en-US" sz="2400" dirty="0" smtClean="0"/>
              <a:t>	n = 5</a:t>
            </a:r>
          </a:p>
          <a:p>
            <a:pPr marL="914400" lvl="1" indent="-514350" eaLnBrk="1" hangingPunct="1">
              <a:buFont typeface="Calibri" pitchFamily="34" charset="0"/>
              <a:buAutoNum type="alphaLcPeriod"/>
            </a:pPr>
            <a:endParaRPr lang="en-US" sz="2400" dirty="0" smtClean="0"/>
          </a:p>
          <a:p>
            <a:pPr marL="914400" lvl="1" indent="-514350" eaLnBrk="1" hangingPunct="1">
              <a:buFont typeface="Arial" charset="0"/>
              <a:buNone/>
            </a:pPr>
            <a:r>
              <a:rPr lang="en-US" sz="2400" dirty="0" smtClean="0"/>
              <a:t>		</a:t>
            </a:r>
          </a:p>
          <a:p>
            <a:pPr marL="914400" lvl="1" indent="-514350" eaLnBrk="1" hangingPunct="1">
              <a:buFont typeface="Arial" charset="0"/>
              <a:buNone/>
            </a:pPr>
            <a:endParaRPr lang="en-US" sz="2400" dirty="0" smtClean="0"/>
          </a:p>
          <a:p>
            <a:pPr marL="914400" lvl="1" indent="-514350" eaLnBrk="1" hangingPunct="1">
              <a:buFont typeface="Calibri" pitchFamily="34" charset="0"/>
              <a:buAutoNum type="alphaLcPeriod"/>
            </a:pPr>
            <a:endParaRPr lang="en-US" sz="2400" dirty="0" smtClean="0"/>
          </a:p>
        </p:txBody>
      </p:sp>
      <p:sp>
        <p:nvSpPr>
          <p:cNvPr id="43011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mtClean="0">
              <a:solidFill>
                <a:schemeClr val="tx2"/>
              </a:solidFill>
            </a:endParaRPr>
          </a:p>
        </p:txBody>
      </p:sp>
      <p:graphicFrame>
        <p:nvGraphicFramePr>
          <p:cNvPr id="430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908182"/>
              </p:ext>
            </p:extLst>
          </p:nvPr>
        </p:nvGraphicFramePr>
        <p:xfrm>
          <a:off x="1475656" y="1988840"/>
          <a:ext cx="192881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8" name="Equation" r:id="rId3" imgW="977476" imgH="444307" progId="Equation.DSMT4">
                  <p:embed/>
                </p:oleObj>
              </mc:Choice>
              <mc:Fallback>
                <p:oleObj name="Equation" r:id="rId3" imgW="977476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988840"/>
                        <a:ext cx="1928813" cy="8763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4"/>
          <p:cNvGraphicFramePr>
            <a:graphicFrameLocks noChangeAspect="1"/>
          </p:cNvGraphicFramePr>
          <p:nvPr/>
        </p:nvGraphicFramePr>
        <p:xfrm>
          <a:off x="1428750" y="2857500"/>
          <a:ext cx="282098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9" name="Equation" r:id="rId5" imgW="1943100" imgH="393700" progId="Equation.DSMT4">
                  <p:embed/>
                </p:oleObj>
              </mc:Choice>
              <mc:Fallback>
                <p:oleObj name="Equation" r:id="rId5" imgW="19431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2857500"/>
                        <a:ext cx="282098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5"/>
          <p:cNvGraphicFramePr>
            <a:graphicFrameLocks noChangeAspect="1"/>
          </p:cNvGraphicFramePr>
          <p:nvPr/>
        </p:nvGraphicFramePr>
        <p:xfrm>
          <a:off x="1428750" y="4143375"/>
          <a:ext cx="56927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0" name="Equation" r:id="rId7" imgW="3340100" imgH="419100" progId="Equation.DSMT4">
                  <p:embed/>
                </p:oleObj>
              </mc:Choice>
              <mc:Fallback>
                <p:oleObj name="Equation" r:id="rId7" imgW="33401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4143375"/>
                        <a:ext cx="569277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6"/>
          <p:cNvGraphicFramePr>
            <a:graphicFrameLocks noChangeAspect="1"/>
          </p:cNvGraphicFramePr>
          <p:nvPr/>
        </p:nvGraphicFramePr>
        <p:xfrm>
          <a:off x="1500188" y="4857750"/>
          <a:ext cx="3786187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1" name="Equation" r:id="rId9" imgW="2311400" imgH="393700" progId="Equation.DSMT4">
                  <p:embed/>
                </p:oleObj>
              </mc:Choice>
              <mc:Fallback>
                <p:oleObj name="Equation" r:id="rId9" imgW="23114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4857750"/>
                        <a:ext cx="3786187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8770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2"/>
          <p:cNvSpPr>
            <a:spLocks noGrp="1"/>
          </p:cNvSpPr>
          <p:nvPr>
            <p:ph idx="1"/>
          </p:nvPr>
        </p:nvSpPr>
        <p:spPr>
          <a:xfrm>
            <a:off x="428625" y="285750"/>
            <a:ext cx="8229600" cy="5768975"/>
          </a:xfrm>
        </p:spPr>
        <p:txBody>
          <a:bodyPr/>
          <a:lstStyle/>
          <a:p>
            <a:pPr eaLnBrk="1" hangingPunct="1"/>
            <a:r>
              <a:rPr lang="en-US" smtClean="0"/>
              <a:t>Variansi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Standar Deviasi  (S)</a:t>
            </a:r>
          </a:p>
        </p:txBody>
      </p:sp>
      <p:sp>
        <p:nvSpPr>
          <p:cNvPr id="44035" name="Footer Placeholder 8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mtClean="0">
              <a:solidFill>
                <a:schemeClr val="tx2"/>
              </a:solidFill>
            </a:endParaRPr>
          </a:p>
        </p:txBody>
      </p:sp>
      <p:graphicFrame>
        <p:nvGraphicFramePr>
          <p:cNvPr id="4403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042663"/>
              </p:ext>
            </p:extLst>
          </p:nvPr>
        </p:nvGraphicFramePr>
        <p:xfrm>
          <a:off x="2483768" y="188640"/>
          <a:ext cx="61118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2" name="Equation" r:id="rId3" imgW="279400" imgH="228600" progId="Equation.DSMT4">
                  <p:embed/>
                </p:oleObj>
              </mc:Choice>
              <mc:Fallback>
                <p:oleObj name="Equation" r:id="rId3" imgW="279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88640"/>
                        <a:ext cx="611187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2"/>
          <p:cNvGraphicFramePr>
            <a:graphicFrameLocks noChangeAspect="1"/>
          </p:cNvGraphicFramePr>
          <p:nvPr/>
        </p:nvGraphicFramePr>
        <p:xfrm>
          <a:off x="857250" y="785813"/>
          <a:ext cx="210185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3" name="Equation" r:id="rId5" imgW="1091726" imgH="482391" progId="Equation.DSMT4">
                  <p:embed/>
                </p:oleObj>
              </mc:Choice>
              <mc:Fallback>
                <p:oleObj name="Equation" r:id="rId5" imgW="1091726" imgH="4823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785813"/>
                        <a:ext cx="2101850" cy="928687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4"/>
          <p:cNvGraphicFramePr>
            <a:graphicFrameLocks noChangeAspect="1"/>
          </p:cNvGraphicFramePr>
          <p:nvPr/>
        </p:nvGraphicFramePr>
        <p:xfrm>
          <a:off x="857250" y="1928813"/>
          <a:ext cx="7358063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4" name="Equation" r:id="rId7" imgW="3924300" imgH="419100" progId="Equation.DSMT4">
                  <p:embed/>
                </p:oleObj>
              </mc:Choice>
              <mc:Fallback>
                <p:oleObj name="Equation" r:id="rId7" imgW="39243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1928813"/>
                        <a:ext cx="7358063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5"/>
          <p:cNvGraphicFramePr>
            <a:graphicFrameLocks noChangeAspect="1"/>
          </p:cNvGraphicFramePr>
          <p:nvPr/>
        </p:nvGraphicFramePr>
        <p:xfrm>
          <a:off x="857250" y="2857500"/>
          <a:ext cx="502443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5" name="Equation" r:id="rId9" imgW="2768600" imgH="393700" progId="Equation.DSMT4">
                  <p:embed/>
                </p:oleObj>
              </mc:Choice>
              <mc:Fallback>
                <p:oleObj name="Equation" r:id="rId9" imgW="27686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2857500"/>
                        <a:ext cx="5024438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Object 6"/>
          <p:cNvGraphicFramePr>
            <a:graphicFrameLocks noChangeAspect="1"/>
          </p:cNvGraphicFramePr>
          <p:nvPr/>
        </p:nvGraphicFramePr>
        <p:xfrm>
          <a:off x="1071563" y="4357688"/>
          <a:ext cx="1500187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6" name="Equation" r:id="rId11" imgW="571252" imgH="253890" progId="Equation.DSMT4">
                  <p:embed/>
                </p:oleObj>
              </mc:Choice>
              <mc:Fallback>
                <p:oleObj name="Equation" r:id="rId11" imgW="571252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4357688"/>
                        <a:ext cx="1500187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Object 7"/>
          <p:cNvGraphicFramePr>
            <a:graphicFrameLocks noChangeAspect="1"/>
          </p:cNvGraphicFramePr>
          <p:nvPr/>
        </p:nvGraphicFramePr>
        <p:xfrm>
          <a:off x="1143000" y="5214938"/>
          <a:ext cx="22145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7" name="Equation" r:id="rId13" imgW="1218671" imgH="241195" progId="Equation.DSMT4">
                  <p:embed/>
                </p:oleObj>
              </mc:Choice>
              <mc:Fallback>
                <p:oleObj name="Equation" r:id="rId13" imgW="1218671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214938"/>
                        <a:ext cx="2214563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0636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eaLnBrk="1" hangingPunct="1"/>
            <a:r>
              <a:rPr lang="en-US" smtClean="0"/>
              <a:t>Data Berkelompok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	Diketahui data pada tabel dibawah  ini:</a:t>
            </a:r>
          </a:p>
        </p:txBody>
      </p:sp>
      <p:sp>
        <p:nvSpPr>
          <p:cNvPr id="45059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4506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pPr eaLnBrk="1" hangingPunct="1"/>
            <a:r>
              <a:rPr lang="en-US" dirty="0" err="1" smtClean="0"/>
              <a:t>Latihan</a:t>
            </a:r>
            <a:r>
              <a:rPr lang="en-US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28688" y="2428875"/>
          <a:ext cx="3286126" cy="3506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063"/>
                <a:gridCol w="1643063"/>
              </a:tblGrid>
              <a:tr h="58017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Modal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rgbClr val="000000"/>
                          </a:solidFill>
                        </a:rPr>
                        <a:t>Frekuensi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582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112 - 120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2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121 - 129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2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130 - 138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2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139 - 147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2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148 -156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2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157 -165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2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166 - 174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26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 40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86313" y="2428875"/>
            <a:ext cx="3352800" cy="1477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/>
              <a:t>Tentukan</a:t>
            </a:r>
            <a:r>
              <a:rPr lang="en-US" dirty="0"/>
              <a:t>:</a:t>
            </a:r>
          </a:p>
          <a:p>
            <a:pPr marL="342900" indent="-342900">
              <a:buFontTx/>
              <a:buAutoNum type="alphaLcPeriod"/>
              <a:defRPr/>
            </a:pPr>
            <a:r>
              <a:rPr lang="en-US" dirty="0"/>
              <a:t>Range (r)</a:t>
            </a:r>
          </a:p>
          <a:p>
            <a:pPr marL="342900" indent="-342900">
              <a:buFontTx/>
              <a:buAutoNum type="alphaLcPeriod"/>
              <a:defRPr/>
            </a:pPr>
            <a:r>
              <a:rPr lang="en-US" dirty="0" err="1"/>
              <a:t>Simpangan</a:t>
            </a:r>
            <a:r>
              <a:rPr lang="en-US" dirty="0"/>
              <a:t> rata – rata (SR)</a:t>
            </a:r>
          </a:p>
          <a:p>
            <a:pPr marL="342900" indent="-342900">
              <a:buFontTx/>
              <a:buAutoNum type="alphaLcPeriod"/>
              <a:defRPr/>
            </a:pPr>
            <a:r>
              <a:rPr lang="en-US" dirty="0" err="1"/>
              <a:t>Variansi</a:t>
            </a:r>
            <a:endParaRPr lang="en-US" dirty="0"/>
          </a:p>
          <a:p>
            <a:pPr marL="342900" indent="-342900">
              <a:buFontTx/>
              <a:buAutoNum type="alphaLcPeriod"/>
              <a:defRPr/>
            </a:pP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Deviasi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030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49117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Range (r)= (nilai tengah tertinggi – nilai tengah terendah)/2</a:t>
            </a:r>
          </a:p>
          <a:p>
            <a:pPr eaLnBrk="1" hangingPunct="1"/>
            <a:r>
              <a:rPr lang="en-US" smtClean="0"/>
              <a:t>Simpangan rata – rata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buFont typeface="Arial" charset="0"/>
              <a:buNone/>
            </a:pPr>
            <a:endParaRPr lang="en-US" smtClean="0"/>
          </a:p>
          <a:p>
            <a:pPr eaLnBrk="1" hangingPunct="1"/>
            <a:r>
              <a:rPr lang="en-US" smtClean="0"/>
              <a:t>Variansi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Standar Deviasi</a:t>
            </a:r>
          </a:p>
        </p:txBody>
      </p:sp>
      <p:sp>
        <p:nvSpPr>
          <p:cNvPr id="46083" name="Footer Placeholder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4608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JAWAB</a:t>
            </a:r>
          </a:p>
        </p:txBody>
      </p:sp>
      <p:graphicFrame>
        <p:nvGraphicFramePr>
          <p:cNvPr id="46085" name="Object 3"/>
          <p:cNvGraphicFramePr>
            <a:graphicFrameLocks noChangeAspect="1"/>
          </p:cNvGraphicFramePr>
          <p:nvPr/>
        </p:nvGraphicFramePr>
        <p:xfrm>
          <a:off x="900113" y="2611438"/>
          <a:ext cx="285750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6" name="Equation" r:id="rId3" imgW="1193800" imgH="444500" progId="Equation.DSMT4">
                  <p:embed/>
                </p:oleObj>
              </mc:Choice>
              <mc:Fallback>
                <p:oleObj name="Equation" r:id="rId3" imgW="11938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611438"/>
                        <a:ext cx="2857500" cy="106362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622432"/>
              </p:ext>
            </p:extLst>
          </p:nvPr>
        </p:nvGraphicFramePr>
        <p:xfrm>
          <a:off x="1043608" y="4149080"/>
          <a:ext cx="2643188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7" name="Equation" r:id="rId5" imgW="1218671" imgH="482391" progId="Equation.DSMT4">
                  <p:embed/>
                </p:oleObj>
              </mc:Choice>
              <mc:Fallback>
                <p:oleObj name="Equation" r:id="rId5" imgW="1218671" imgH="4823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149080"/>
                        <a:ext cx="2643188" cy="10461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613945"/>
              </p:ext>
            </p:extLst>
          </p:nvPr>
        </p:nvGraphicFramePr>
        <p:xfrm>
          <a:off x="4139952" y="5157192"/>
          <a:ext cx="2786063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8" name="Equation" r:id="rId7" imgW="1333500" imgH="520700" progId="Equation.DSMT4">
                  <p:embed/>
                </p:oleObj>
              </mc:Choice>
              <mc:Fallback>
                <p:oleObj name="Equation" r:id="rId7" imgW="13335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5157192"/>
                        <a:ext cx="2786063" cy="1087438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8" name="TextBox 9"/>
          <p:cNvSpPr txBox="1">
            <a:spLocks noChangeArrowheads="1"/>
          </p:cNvSpPr>
          <p:nvPr/>
        </p:nvSpPr>
        <p:spPr bwMode="auto">
          <a:xfrm>
            <a:off x="5214938" y="3143250"/>
            <a:ext cx="1871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n = jml frekuensi</a:t>
            </a:r>
          </a:p>
        </p:txBody>
      </p:sp>
    </p:spTree>
    <p:extLst>
      <p:ext uri="{BB962C8B-B14F-4D97-AF65-F5344CB8AC3E}">
        <p14:creationId xmlns:p14="http://schemas.microsoft.com/office/powerpoint/2010/main" val="110000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457200" y="571500"/>
            <a:ext cx="8229600" cy="5554663"/>
          </a:xfrm>
        </p:spPr>
        <p:txBody>
          <a:bodyPr/>
          <a:lstStyle/>
          <a:p>
            <a:pPr eaLnBrk="1" hangingPunct="1"/>
            <a:r>
              <a:rPr lang="en-US" smtClean="0"/>
              <a:t>Untuk memudahkan mencari jawaban, maka dibuat tabel sesuai dengan keperluan jawaban</a:t>
            </a:r>
          </a:p>
        </p:txBody>
      </p:sp>
      <p:sp>
        <p:nvSpPr>
          <p:cNvPr id="47107" name="Footer Placeholder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mtClean="0">
              <a:solidFill>
                <a:schemeClr val="tx2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28688" y="1571625"/>
          <a:ext cx="7500935" cy="5288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12"/>
                <a:gridCol w="642937"/>
                <a:gridCol w="928687"/>
                <a:gridCol w="1000125"/>
                <a:gridCol w="1143000"/>
                <a:gridCol w="1214437"/>
                <a:gridCol w="1214437"/>
              </a:tblGrid>
              <a:tr h="914474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Modal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f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</a:rPr>
                        <a:t>Nilai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 Tengah</a:t>
                      </a:r>
                      <a:r>
                        <a:rPr lang="en-US" sz="1800" b="0" baseline="0" dirty="0" smtClean="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X)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112 - 120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0000"/>
                          </a:solidFill>
                        </a:rPr>
                        <a:t>116</a:t>
                      </a:r>
                      <a:endParaRPr 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24,525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98,100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601,476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2405,902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121 - 129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125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15,525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77,625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241,026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1205,128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130 - 138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134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6,525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52,200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42,576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340,605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139 - 147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143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2,475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29,700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6,126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73,507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148 -156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152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11,475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57,375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131,676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658,378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157 -165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161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20,475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81,900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419,226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1676,902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166 - 174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0000"/>
                          </a:solidFill>
                        </a:rPr>
                        <a:t>170</a:t>
                      </a:r>
                      <a:endParaRPr 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29,475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58,950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868,776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1737,551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2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rgbClr val="000000"/>
                          </a:solidFill>
                        </a:rPr>
                        <a:t>Jumlah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0000"/>
                          </a:solidFill>
                        </a:rPr>
                        <a:t>40</a:t>
                      </a:r>
                      <a:endParaRPr lang="en-US" sz="20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0000"/>
                          </a:solidFill>
                        </a:rPr>
                        <a:t>455,850</a:t>
                      </a:r>
                      <a:endParaRPr lang="en-US" sz="20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0000"/>
                          </a:solidFill>
                        </a:rPr>
                        <a:t>8097,974</a:t>
                      </a:r>
                      <a:endParaRPr lang="en-US" sz="20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7190" name="Object 3"/>
          <p:cNvGraphicFramePr>
            <a:graphicFrameLocks noChangeAspect="1"/>
          </p:cNvGraphicFramePr>
          <p:nvPr/>
        </p:nvGraphicFramePr>
        <p:xfrm>
          <a:off x="4000500" y="1857375"/>
          <a:ext cx="7096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0" name="Equation" r:id="rId3" imgW="495085" imgH="279279" progId="Equation.DSMT4">
                  <p:embed/>
                </p:oleObj>
              </mc:Choice>
              <mc:Fallback>
                <p:oleObj name="Equation" r:id="rId3" imgW="495085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1857375"/>
                        <a:ext cx="70961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91" name="Object 4"/>
          <p:cNvGraphicFramePr>
            <a:graphicFrameLocks noChangeAspect="1"/>
          </p:cNvGraphicFramePr>
          <p:nvPr/>
        </p:nvGraphicFramePr>
        <p:xfrm>
          <a:off x="4929188" y="1839913"/>
          <a:ext cx="8572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1" name="Equation" r:id="rId5" imgW="622030" imgH="279279" progId="Equation.DSMT4">
                  <p:embed/>
                </p:oleObj>
              </mc:Choice>
              <mc:Fallback>
                <p:oleObj name="Equation" r:id="rId5" imgW="622030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1839913"/>
                        <a:ext cx="8572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92" name="Object 5"/>
          <p:cNvGraphicFramePr>
            <a:graphicFrameLocks noChangeAspect="1"/>
          </p:cNvGraphicFramePr>
          <p:nvPr/>
        </p:nvGraphicFramePr>
        <p:xfrm>
          <a:off x="6154738" y="1839913"/>
          <a:ext cx="9286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2" name="Equation" r:id="rId7" imgW="596900" imgH="228600" progId="Equation.DSMT4">
                  <p:embed/>
                </p:oleObj>
              </mc:Choice>
              <mc:Fallback>
                <p:oleObj name="Equation" r:id="rId7" imgW="596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4738" y="1839913"/>
                        <a:ext cx="92868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93" name="Object 6"/>
          <p:cNvGraphicFramePr>
            <a:graphicFrameLocks noChangeAspect="1"/>
          </p:cNvGraphicFramePr>
          <p:nvPr/>
        </p:nvGraphicFramePr>
        <p:xfrm>
          <a:off x="7286625" y="1857375"/>
          <a:ext cx="10715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3" name="Equation" r:id="rId9" imgW="711200" imgH="228600" progId="Equation.DSMT4">
                  <p:embed/>
                </p:oleObj>
              </mc:Choice>
              <mc:Fallback>
                <p:oleObj name="Equation" r:id="rId9" imgW="711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25" y="1857375"/>
                        <a:ext cx="107156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8550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Content Placeholder 2"/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4911725"/>
          </a:xfrm>
        </p:spPr>
        <p:txBody>
          <a:bodyPr/>
          <a:lstStyle/>
          <a:p>
            <a:pPr eaLnBrk="1" hangingPunct="1"/>
            <a:r>
              <a:rPr lang="en-US" dirty="0" smtClean="0"/>
              <a:t>Range (r)</a:t>
            </a:r>
            <a:r>
              <a:rPr lang="en-US" sz="2800" dirty="0" smtClean="0"/>
              <a:t> = 170 – 116 = 54</a:t>
            </a:r>
          </a:p>
          <a:p>
            <a:pPr eaLnBrk="1" hangingPunct="1"/>
            <a:r>
              <a:rPr lang="en-US" sz="2800" dirty="0" err="1" smtClean="0"/>
              <a:t>Simpangan</a:t>
            </a:r>
            <a:r>
              <a:rPr lang="en-US" sz="2800" dirty="0" smtClean="0"/>
              <a:t> rata – rata</a:t>
            </a:r>
          </a:p>
          <a:p>
            <a:pPr eaLnBrk="1" hangingPunct="1">
              <a:buFont typeface="Arial" charset="0"/>
              <a:buNone/>
            </a:pPr>
            <a:endParaRPr lang="en-US" sz="2800" dirty="0" smtClean="0"/>
          </a:p>
          <a:p>
            <a:pPr eaLnBrk="1" hangingPunct="1">
              <a:buFont typeface="Arial" charset="0"/>
              <a:buNone/>
            </a:pPr>
            <a:endParaRPr lang="en-US" sz="2800" dirty="0" smtClean="0"/>
          </a:p>
          <a:p>
            <a:pPr eaLnBrk="1" hangingPunct="1"/>
            <a:r>
              <a:rPr lang="en-US" sz="2800" dirty="0" err="1" smtClean="0"/>
              <a:t>Variansi</a:t>
            </a:r>
            <a:endParaRPr lang="en-US" sz="2800" dirty="0" smtClean="0"/>
          </a:p>
          <a:p>
            <a:pPr eaLnBrk="1" hangingPunct="1">
              <a:buFont typeface="Arial" charset="0"/>
              <a:buNone/>
            </a:pPr>
            <a:endParaRPr lang="en-US" sz="2800" dirty="0" smtClean="0"/>
          </a:p>
          <a:p>
            <a:pPr eaLnBrk="1" hangingPunct="1">
              <a:buFont typeface="Arial" charset="0"/>
              <a:buNone/>
            </a:pPr>
            <a:endParaRPr lang="en-US" sz="2800" dirty="0" smtClean="0"/>
          </a:p>
          <a:p>
            <a:pPr eaLnBrk="1" hangingPunct="1"/>
            <a:r>
              <a:rPr lang="en-US" sz="2800" dirty="0" err="1" smtClean="0"/>
              <a:t>Standar</a:t>
            </a:r>
            <a:r>
              <a:rPr lang="en-US" sz="2800" dirty="0" smtClean="0"/>
              <a:t> </a:t>
            </a:r>
            <a:r>
              <a:rPr lang="en-US" sz="2800" dirty="0" err="1" smtClean="0"/>
              <a:t>Deviasi</a:t>
            </a:r>
            <a:endParaRPr lang="en-US" sz="2800" dirty="0" smtClean="0"/>
          </a:p>
          <a:p>
            <a:pPr eaLnBrk="1" hangingPunct="1">
              <a:buFont typeface="Arial" charset="0"/>
              <a:buNone/>
            </a:pPr>
            <a:endParaRPr lang="en-US" sz="2800" dirty="0" smtClean="0"/>
          </a:p>
        </p:txBody>
      </p:sp>
      <p:sp>
        <p:nvSpPr>
          <p:cNvPr id="48131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4813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Maka dapat dijawab:</a:t>
            </a:r>
          </a:p>
        </p:txBody>
      </p:sp>
      <p:graphicFrame>
        <p:nvGraphicFramePr>
          <p:cNvPr id="4813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537420"/>
              </p:ext>
            </p:extLst>
          </p:nvPr>
        </p:nvGraphicFramePr>
        <p:xfrm>
          <a:off x="1115616" y="2204864"/>
          <a:ext cx="34290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4" name="Equation" r:id="rId3" imgW="1459866" imgH="393529" progId="Equation.DSMT4">
                  <p:embed/>
                </p:oleObj>
              </mc:Choice>
              <mc:Fallback>
                <p:oleObj name="Equation" r:id="rId3" imgW="1459866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204864"/>
                        <a:ext cx="34290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47214"/>
              </p:ext>
            </p:extLst>
          </p:nvPr>
        </p:nvGraphicFramePr>
        <p:xfrm>
          <a:off x="899592" y="3645024"/>
          <a:ext cx="50006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5" name="Equation" r:id="rId5" imgW="2298700" imgH="393700" progId="Equation.DSMT4">
                  <p:embed/>
                </p:oleObj>
              </mc:Choice>
              <mc:Fallback>
                <p:oleObj name="Equation" r:id="rId5" imgW="22987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645024"/>
                        <a:ext cx="5000625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4"/>
          <p:cNvGraphicFramePr>
            <a:graphicFrameLocks noChangeAspect="1"/>
          </p:cNvGraphicFramePr>
          <p:nvPr/>
        </p:nvGraphicFramePr>
        <p:xfrm>
          <a:off x="928688" y="5357813"/>
          <a:ext cx="3556000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6" name="Equation" r:id="rId7" imgW="1320227" imgH="241195" progId="Equation.DSMT4">
                  <p:embed/>
                </p:oleObj>
              </mc:Choice>
              <mc:Fallback>
                <p:oleObj name="Equation" r:id="rId7" imgW="1320227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5357813"/>
                        <a:ext cx="3556000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9424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2556A5CB-0A13-43CE-BE67-E80221B14DED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685800" y="3124200"/>
            <a:ext cx="7239000" cy="4572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</a:rPr>
              <a:t>TERIMA KASIH</a:t>
            </a:r>
            <a:endParaRPr 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47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0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57200" y="428625"/>
            <a:ext cx="8229600" cy="5697538"/>
          </a:xfrm>
        </p:spPr>
        <p:txBody>
          <a:bodyPr/>
          <a:lstStyle/>
          <a:p>
            <a:pPr eaLnBrk="1" hangingPunct="1"/>
            <a:r>
              <a:rPr lang="en-US" sz="2800" smtClean="0"/>
              <a:t>Untuk data berkelompok</a:t>
            </a:r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mtClean="0"/>
              <a:t>DESIL</a:t>
            </a:r>
          </a:p>
          <a:p>
            <a:pPr algn="just" eaLnBrk="1" hangingPunct="1">
              <a:buFont typeface="Arial" charset="0"/>
              <a:buNone/>
            </a:pPr>
            <a:r>
              <a:rPr lang="en-US" smtClean="0"/>
              <a:t>	</a:t>
            </a:r>
            <a:r>
              <a:rPr lang="en-US" sz="2800" smtClean="0"/>
              <a:t>Jika sekelompok data dibagi menjadi 10 bagian yang sama banyak, maka akan terdapat 9 pembagi, masing – masing disebut nilai Desil (D), yaitu D1, D2, …, D9</a:t>
            </a:r>
            <a:endParaRPr lang="en-US" smtClean="0"/>
          </a:p>
          <a:p>
            <a:pPr eaLnBrk="1" hangingPunct="1">
              <a:buFont typeface="Arial" charset="0"/>
              <a:buNone/>
            </a:pPr>
            <a:endParaRPr lang="en-US" sz="2800" smtClean="0"/>
          </a:p>
        </p:txBody>
      </p:sp>
      <p:sp>
        <p:nvSpPr>
          <p:cNvPr id="24579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mtClean="0">
              <a:solidFill>
                <a:schemeClr val="tx2"/>
              </a:solidFill>
            </a:endParaRPr>
          </a:p>
        </p:txBody>
      </p:sp>
      <p:graphicFrame>
        <p:nvGraphicFramePr>
          <p:cNvPr id="24580" name="Object 2"/>
          <p:cNvGraphicFramePr>
            <a:graphicFrameLocks noChangeAspect="1"/>
          </p:cNvGraphicFramePr>
          <p:nvPr/>
        </p:nvGraphicFramePr>
        <p:xfrm>
          <a:off x="4114800" y="3328988"/>
          <a:ext cx="914400" cy="1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2" name="Equation" r:id="rId3" imgW="435285" imgH="677109" progId="Equation.DSMT4">
                  <p:embed/>
                </p:oleObj>
              </mc:Choice>
              <mc:Fallback>
                <p:oleObj name="Equation" r:id="rId3" imgW="435285" imgH="67710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8988"/>
                        <a:ext cx="914400" cy="198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3"/>
          <p:cNvGraphicFramePr>
            <a:graphicFrameLocks noChangeAspect="1"/>
          </p:cNvGraphicFramePr>
          <p:nvPr/>
        </p:nvGraphicFramePr>
        <p:xfrm>
          <a:off x="4514850" y="33385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3" name="Equation" r:id="rId5" imgW="114102" imgH="177492" progId="Equation.DSMT4">
                  <p:embed/>
                </p:oleObj>
              </mc:Choice>
              <mc:Fallback>
                <p:oleObj name="Equation" r:id="rId5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38513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4"/>
          <p:cNvGraphicFramePr>
            <a:graphicFrameLocks noChangeAspect="1"/>
          </p:cNvGraphicFramePr>
          <p:nvPr/>
        </p:nvGraphicFramePr>
        <p:xfrm>
          <a:off x="928688" y="1143000"/>
          <a:ext cx="4071937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4" name="Equation" r:id="rId7" imgW="1892300" imgH="787400" progId="Equation.DSMT4">
                  <p:embed/>
                </p:oleObj>
              </mc:Choice>
              <mc:Fallback>
                <p:oleObj name="Equation" r:id="rId7" imgW="1892300" imgH="787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143000"/>
                        <a:ext cx="4071937" cy="169386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TextBox 6"/>
          <p:cNvSpPr txBox="1">
            <a:spLocks noChangeArrowheads="1"/>
          </p:cNvSpPr>
          <p:nvPr/>
        </p:nvSpPr>
        <p:spPr bwMode="auto">
          <a:xfrm>
            <a:off x="5357813" y="1214438"/>
            <a:ext cx="369252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Dimana:</a:t>
            </a:r>
          </a:p>
          <a:p>
            <a:pPr eaLnBrk="1" hangingPunct="1"/>
            <a:r>
              <a:rPr lang="en-US"/>
              <a:t>Lo= Batas bawah kelas kuartil</a:t>
            </a:r>
          </a:p>
          <a:p>
            <a:pPr eaLnBrk="1" hangingPunct="1"/>
            <a:r>
              <a:rPr lang="en-US"/>
              <a:t>c = Lebar kelas</a:t>
            </a:r>
          </a:p>
          <a:p>
            <a:pPr eaLnBrk="1" hangingPunct="1"/>
            <a:r>
              <a:rPr lang="en-US"/>
              <a:t>F = Jumlah frekuensi semua kelas</a:t>
            </a:r>
          </a:p>
          <a:p>
            <a:pPr eaLnBrk="1" hangingPunct="1"/>
            <a:r>
              <a:rPr lang="en-US"/>
              <a:t>      sebelum kelas kuartil Qi</a:t>
            </a:r>
          </a:p>
          <a:p>
            <a:pPr eaLnBrk="1" hangingPunct="1"/>
            <a:r>
              <a:rPr lang="en-US"/>
              <a:t>f  = Frekuensi kelas kuartil Qi</a:t>
            </a:r>
          </a:p>
        </p:txBody>
      </p:sp>
    </p:spTree>
    <p:extLst>
      <p:ext uri="{BB962C8B-B14F-4D97-AF65-F5344CB8AC3E}">
        <p14:creationId xmlns:p14="http://schemas.microsoft.com/office/powerpoint/2010/main" val="200853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457200" y="500063"/>
            <a:ext cx="8229600" cy="5626100"/>
          </a:xfrm>
        </p:spPr>
        <p:txBody>
          <a:bodyPr/>
          <a:lstStyle/>
          <a:p>
            <a:pPr eaLnBrk="1" hangingPunct="1"/>
            <a:r>
              <a:rPr lang="en-US" smtClean="0"/>
              <a:t>Untuk data tidak berkelompok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	</a:t>
            </a:r>
          </a:p>
          <a:p>
            <a:pPr eaLnBrk="1" hangingPunct="1">
              <a:buFont typeface="Arial" charset="0"/>
              <a:buNone/>
            </a:pPr>
            <a:endParaRPr lang="en-US" smtClean="0"/>
          </a:p>
          <a:p>
            <a:pPr eaLnBrk="1" hangingPunct="1">
              <a:buFont typeface="Arial" charset="0"/>
              <a:buNone/>
            </a:pPr>
            <a:endParaRPr lang="en-US" smtClean="0"/>
          </a:p>
          <a:p>
            <a:pPr eaLnBrk="1" hangingPunct="1"/>
            <a:r>
              <a:rPr lang="en-US" smtClean="0"/>
              <a:t>Untuk data berkelompok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	</a:t>
            </a:r>
          </a:p>
          <a:p>
            <a:pPr eaLnBrk="1" hangingPunct="1"/>
            <a:endParaRPr lang="en-US" smtClean="0"/>
          </a:p>
        </p:txBody>
      </p:sp>
      <p:sp>
        <p:nvSpPr>
          <p:cNvPr id="25603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mtClean="0">
              <a:solidFill>
                <a:schemeClr val="tx2"/>
              </a:solidFill>
            </a:endParaRPr>
          </a:p>
        </p:txBody>
      </p:sp>
      <p:graphicFrame>
        <p:nvGraphicFramePr>
          <p:cNvPr id="25604" name="Object 2"/>
          <p:cNvGraphicFramePr>
            <a:graphicFrameLocks noChangeAspect="1"/>
          </p:cNvGraphicFramePr>
          <p:nvPr/>
        </p:nvGraphicFramePr>
        <p:xfrm>
          <a:off x="1000125" y="981075"/>
          <a:ext cx="677545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6" name="Equation" r:id="rId3" imgW="2489200" imgH="393700" progId="Equation.DSMT4">
                  <p:embed/>
                </p:oleObj>
              </mc:Choice>
              <mc:Fallback>
                <p:oleObj name="Equation" r:id="rId3" imgW="24892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981075"/>
                        <a:ext cx="6775450" cy="107156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3"/>
          <p:cNvGraphicFramePr>
            <a:graphicFrameLocks noChangeAspect="1"/>
          </p:cNvGraphicFramePr>
          <p:nvPr/>
        </p:nvGraphicFramePr>
        <p:xfrm>
          <a:off x="1000125" y="2928938"/>
          <a:ext cx="5929313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7" name="Equation" r:id="rId5" imgW="2159000" imgH="787400" progId="Equation.DSMT4">
                  <p:embed/>
                </p:oleObj>
              </mc:Choice>
              <mc:Fallback>
                <p:oleObj name="Equation" r:id="rId5" imgW="2159000" imgH="787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2928938"/>
                        <a:ext cx="5929313" cy="216217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TextBox 5"/>
          <p:cNvSpPr txBox="1">
            <a:spLocks noChangeArrowheads="1"/>
          </p:cNvSpPr>
          <p:nvPr/>
        </p:nvSpPr>
        <p:spPr bwMode="auto">
          <a:xfrm>
            <a:off x="1000125" y="5286375"/>
            <a:ext cx="71024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Dimana: Lo = Batas bawah kelas desil Di</a:t>
            </a:r>
          </a:p>
          <a:p>
            <a:pPr eaLnBrk="1" hangingPunct="1"/>
            <a:r>
              <a:rPr lang="en-US"/>
              <a:t>	c   = Lebar kelas</a:t>
            </a:r>
          </a:p>
          <a:p>
            <a:pPr eaLnBrk="1" hangingPunct="1"/>
            <a:r>
              <a:rPr lang="en-US"/>
              <a:t>	F   = Jumlah frekuensi semua kelas sebelum kelas desil Di</a:t>
            </a:r>
          </a:p>
          <a:p>
            <a:pPr eaLnBrk="1" hangingPunct="1"/>
            <a:r>
              <a:rPr lang="en-US"/>
              <a:t>	f    = Frekuensi kelas desil Di</a:t>
            </a:r>
          </a:p>
        </p:txBody>
      </p:sp>
    </p:spTree>
    <p:extLst>
      <p:ext uri="{BB962C8B-B14F-4D97-AF65-F5344CB8AC3E}">
        <p14:creationId xmlns:p14="http://schemas.microsoft.com/office/powerpoint/2010/main" val="427378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457200" y="428625"/>
            <a:ext cx="8229600" cy="5697538"/>
          </a:xfrm>
        </p:spPr>
        <p:txBody>
          <a:bodyPr/>
          <a:lstStyle/>
          <a:p>
            <a:pPr eaLnBrk="1" hangingPunct="1"/>
            <a:r>
              <a:rPr lang="en-US" smtClean="0"/>
              <a:t>PERSENTIL</a:t>
            </a:r>
          </a:p>
          <a:p>
            <a:pPr algn="just" eaLnBrk="1" hangingPunct="1">
              <a:buFont typeface="Arial" charset="0"/>
              <a:buNone/>
            </a:pPr>
            <a:r>
              <a:rPr lang="en-US" smtClean="0"/>
              <a:t>	</a:t>
            </a:r>
            <a:r>
              <a:rPr lang="en-US" sz="2800" smtClean="0"/>
              <a:t>Jika sekelompok data dibagi menjadi 100 bagian sama banyak, maka akan terdapat 99 pembagi, yang masing – masing disebut persentil (P), yaitu P1,P2,P3,…,P99. Nilai persentil ke-I, yaitu Pi dihitung dengan rumus berikut.</a:t>
            </a:r>
          </a:p>
          <a:p>
            <a:pPr algn="just" eaLnBrk="1" hangingPunct="1">
              <a:buFont typeface="Arial" charset="0"/>
              <a:buNone/>
            </a:pPr>
            <a:r>
              <a:rPr lang="en-US" sz="2800" smtClean="0"/>
              <a:t>	</a:t>
            </a:r>
          </a:p>
          <a:p>
            <a:pPr algn="just" eaLnBrk="1" hangingPunct="1">
              <a:buFont typeface="Arial" charset="0"/>
              <a:buNone/>
            </a:pPr>
            <a:r>
              <a:rPr lang="en-US" sz="2800" smtClean="0"/>
              <a:t>	Untuk data tidak berkelompok:</a:t>
            </a:r>
          </a:p>
          <a:p>
            <a:pPr algn="just" eaLnBrk="1" hangingPunct="1">
              <a:buFont typeface="Arial" charset="0"/>
              <a:buNone/>
            </a:pPr>
            <a:r>
              <a:rPr lang="en-US" sz="2800" smtClean="0"/>
              <a:t>	</a:t>
            </a:r>
            <a:endParaRPr lang="en-US" smtClean="0"/>
          </a:p>
        </p:txBody>
      </p:sp>
      <p:sp>
        <p:nvSpPr>
          <p:cNvPr id="26627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mtClean="0">
              <a:solidFill>
                <a:schemeClr val="tx2"/>
              </a:solidFill>
            </a:endParaRPr>
          </a:p>
        </p:txBody>
      </p:sp>
      <p:graphicFrame>
        <p:nvGraphicFramePr>
          <p:cNvPr id="26628" name="Object 2"/>
          <p:cNvGraphicFramePr>
            <a:graphicFrameLocks noChangeAspect="1"/>
          </p:cNvGraphicFramePr>
          <p:nvPr/>
        </p:nvGraphicFramePr>
        <p:xfrm>
          <a:off x="928688" y="4429125"/>
          <a:ext cx="6894512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name="Equation" r:id="rId3" imgW="2235200" imgH="393700" progId="Equation.DSMT4">
                  <p:embed/>
                </p:oleObj>
              </mc:Choice>
              <mc:Fallback>
                <p:oleObj name="Equation" r:id="rId3" imgW="22352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4429125"/>
                        <a:ext cx="6894512" cy="1214438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793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457200" y="500063"/>
            <a:ext cx="8229600" cy="5626100"/>
          </a:xfrm>
        </p:spPr>
        <p:txBody>
          <a:bodyPr/>
          <a:lstStyle/>
          <a:p>
            <a:pPr eaLnBrk="1" hangingPunct="1"/>
            <a:r>
              <a:rPr lang="en-US" sz="2800" smtClean="0"/>
              <a:t>Untuk data berkelompok</a:t>
            </a:r>
          </a:p>
          <a:p>
            <a:pPr eaLnBrk="1" hangingPunct="1">
              <a:buFont typeface="Arial" charset="0"/>
              <a:buNone/>
            </a:pPr>
            <a:r>
              <a:rPr lang="en-US" sz="2800" smtClean="0"/>
              <a:t>	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mtClean="0">
              <a:solidFill>
                <a:schemeClr val="tx2"/>
              </a:solidFill>
            </a:endParaRPr>
          </a:p>
        </p:txBody>
      </p:sp>
      <p:graphicFrame>
        <p:nvGraphicFramePr>
          <p:cNvPr id="27652" name="Object 2"/>
          <p:cNvGraphicFramePr>
            <a:graphicFrameLocks noChangeAspect="1"/>
          </p:cNvGraphicFramePr>
          <p:nvPr/>
        </p:nvGraphicFramePr>
        <p:xfrm>
          <a:off x="928688" y="1143000"/>
          <a:ext cx="7143750" cy="233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" name="Equation" r:id="rId3" imgW="2273300" imgH="787400" progId="Equation.DSMT4">
                  <p:embed/>
                </p:oleObj>
              </mc:Choice>
              <mc:Fallback>
                <p:oleObj name="Equation" r:id="rId3" imgW="2273300" imgH="787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143000"/>
                        <a:ext cx="7143750" cy="233521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TextBox 4"/>
          <p:cNvSpPr txBox="1">
            <a:spLocks noChangeArrowheads="1"/>
          </p:cNvSpPr>
          <p:nvPr/>
        </p:nvSpPr>
        <p:spPr bwMode="auto">
          <a:xfrm>
            <a:off x="928688" y="3643313"/>
            <a:ext cx="75009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Dimana: Lo = Batas bawah kelas persentil Pi</a:t>
            </a:r>
          </a:p>
          <a:p>
            <a:pPr eaLnBrk="1" hangingPunct="1"/>
            <a:r>
              <a:rPr lang="en-US"/>
              <a:t>	c   = Lebar kelas</a:t>
            </a:r>
          </a:p>
          <a:p>
            <a:pPr eaLnBrk="1" hangingPunct="1"/>
            <a:r>
              <a:rPr lang="en-US"/>
              <a:t>	F   = Jumlah frekuensi semua kelas sebelum kelas persentil  Pi</a:t>
            </a:r>
          </a:p>
          <a:p>
            <a:pPr eaLnBrk="1" hangingPunct="1"/>
            <a:r>
              <a:rPr lang="en-US"/>
              <a:t>	f    = Frekuensi kelas persentil  Pi</a:t>
            </a:r>
          </a:p>
        </p:txBody>
      </p:sp>
    </p:spTree>
    <p:extLst>
      <p:ext uri="{BB962C8B-B14F-4D97-AF65-F5344CB8AC3E}">
        <p14:creationId xmlns:p14="http://schemas.microsoft.com/office/powerpoint/2010/main" val="413628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500063" y="1143000"/>
            <a:ext cx="8229600" cy="4972050"/>
          </a:xfrm>
        </p:spPr>
        <p:txBody>
          <a:bodyPr rtlCol="0">
            <a:normAutofit fontScale="77500" lnSpcReduction="20000"/>
          </a:bodyPr>
          <a:lstStyle/>
          <a:p>
            <a:pPr marL="365760" indent="-365760" algn="just"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Tentukan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kuartil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Q1, Q2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Q3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dari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data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gaji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bulanan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13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karyawan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(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dalam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ribuan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rupiah)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berikut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365760" indent="-365760"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40, 30, 50, 65, 45, 55, 70, 60, 80, 35, 85, 95, 100.</a:t>
            </a:r>
          </a:p>
          <a:p>
            <a:pPr marL="365760" indent="-365760" algn="just"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Jawab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365760" indent="-365760"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Urutan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data: 30, 35, 40, 45, 50, 55, 60, 65, 75, 80, 85, 95, 100.</a:t>
            </a:r>
          </a:p>
          <a:p>
            <a:pPr marL="365760" indent="-365760"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Maka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365760" indent="-365760"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65760" indent="-365760"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  <a:p>
            <a:pPr marL="365760" indent="-365760"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65760" indent="-365760"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65760" indent="-365760"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Q1=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nilai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		 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nilai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</a:p>
          <a:p>
            <a:pPr marL="365760" indent="-365760"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     =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antara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nilai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3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4</a:t>
            </a:r>
          </a:p>
          <a:p>
            <a:pPr marL="365760" indent="-365760"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=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nilai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3 + ½ (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nilai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4 –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nilai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3)</a:t>
            </a:r>
          </a:p>
          <a:p>
            <a:pPr marL="365760" indent="-365760"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     = 40 + ½ (45-40)</a:t>
            </a:r>
          </a:p>
          <a:p>
            <a:pPr marL="365760" indent="-365760"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= 40 + 2,5= 42,5</a:t>
            </a:r>
          </a:p>
          <a:p>
            <a:pPr marL="365760" indent="-365760"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675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8676" name="Title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8229600" cy="8683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Contoh soal data tidak berkelompok</a:t>
            </a:r>
          </a:p>
        </p:txBody>
      </p:sp>
      <p:graphicFrame>
        <p:nvGraphicFramePr>
          <p:cNvPr id="2867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468005"/>
              </p:ext>
            </p:extLst>
          </p:nvPr>
        </p:nvGraphicFramePr>
        <p:xfrm>
          <a:off x="1043608" y="3356992"/>
          <a:ext cx="329565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8" name="Equation" r:id="rId3" imgW="1651000" imgH="393700" progId="Equation.DSMT4">
                  <p:embed/>
                </p:oleObj>
              </mc:Choice>
              <mc:Fallback>
                <p:oleObj name="Equation" r:id="rId3" imgW="16510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356992"/>
                        <a:ext cx="329565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453518"/>
              </p:ext>
            </p:extLst>
          </p:nvPr>
        </p:nvGraphicFramePr>
        <p:xfrm>
          <a:off x="4788024" y="3501008"/>
          <a:ext cx="9588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9" name="Equation" r:id="rId5" imgW="660113" imgH="393529" progId="Equation.DSMT4">
                  <p:embed/>
                </p:oleObj>
              </mc:Choice>
              <mc:Fallback>
                <p:oleObj name="Equation" r:id="rId5" imgW="660113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3501008"/>
                        <a:ext cx="9588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977844"/>
              </p:ext>
            </p:extLst>
          </p:nvPr>
        </p:nvGraphicFramePr>
        <p:xfrm>
          <a:off x="5940152" y="3356992"/>
          <a:ext cx="357188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0" name="Equation" r:id="rId7" imgW="228501" imgH="393529" progId="Equation.DSMT4">
                  <p:embed/>
                </p:oleObj>
              </mc:Choice>
              <mc:Fallback>
                <p:oleObj name="Equation" r:id="rId7" imgW="228501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3356992"/>
                        <a:ext cx="357188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527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457200" y="357188"/>
            <a:ext cx="8229600" cy="5768975"/>
          </a:xfrm>
        </p:spPr>
        <p:txBody>
          <a:bodyPr rtlCol="0">
            <a:normAutofit fontScale="92500" lnSpcReduction="20000"/>
          </a:bodyPr>
          <a:lstStyle/>
          <a:p>
            <a:pPr marL="365760" indent="-365760" algn="just"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Tentukan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desil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D3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D7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dari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data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gaji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bulanan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13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karyawan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(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dalam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ribuan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rupiah)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berikut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365760" indent="-365760"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40, 30, 50, 65, 45, 55, 75, 60, 80, 35, 85, 95, 100.</a:t>
            </a:r>
          </a:p>
          <a:p>
            <a:pPr marL="365760" indent="-365760" algn="just"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Jawab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365760" indent="-365760"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Urutan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data: 30, 35, 40, 45, 50, 55, 60, 65, 75, 80, 85, 95, 100.</a:t>
            </a:r>
          </a:p>
          <a:p>
            <a:pPr marL="365760" indent="-365760"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65760" indent="-365760"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65760" indent="-365760"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Maka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365760" indent="-365760"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D3=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nilai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yang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</a:p>
          <a:p>
            <a:pPr marL="365760" indent="-365760"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     =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nilai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– </a:t>
            </a:r>
          </a:p>
          <a:p>
            <a:pPr marL="365760" indent="-365760"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     =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nilai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4 + 1/5 (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nilai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5 –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nilai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4)</a:t>
            </a:r>
          </a:p>
          <a:p>
            <a:pPr marL="365760" indent="-365760"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     = 45 + 1/5 (50-45)</a:t>
            </a:r>
          </a:p>
          <a:p>
            <a:pPr marL="365760" indent="-365760"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     = 45 + 1= 46</a:t>
            </a:r>
          </a:p>
          <a:p>
            <a:pPr marL="365760" indent="-365760"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  <a:p>
            <a:pPr marL="365760" indent="-365760"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699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mtClean="0">
              <a:solidFill>
                <a:schemeClr val="tx2"/>
              </a:solidFill>
            </a:endParaRPr>
          </a:p>
        </p:txBody>
      </p:sp>
      <p:graphicFrame>
        <p:nvGraphicFramePr>
          <p:cNvPr id="2970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308695"/>
              </p:ext>
            </p:extLst>
          </p:nvPr>
        </p:nvGraphicFramePr>
        <p:xfrm>
          <a:off x="899592" y="2564904"/>
          <a:ext cx="3621087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2" name="Equation" r:id="rId3" imgW="1637589" imgH="393529" progId="Equation.DSMT4">
                  <p:embed/>
                </p:oleObj>
              </mc:Choice>
              <mc:Fallback>
                <p:oleObj name="Equation" r:id="rId3" imgW="1637589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564904"/>
                        <a:ext cx="3621087" cy="86995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959110"/>
              </p:ext>
            </p:extLst>
          </p:nvPr>
        </p:nvGraphicFramePr>
        <p:xfrm>
          <a:off x="4283968" y="3645024"/>
          <a:ext cx="100012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3" name="Equation" r:id="rId5" imgW="558558" imgH="393529" progId="Equation.DSMT4">
                  <p:embed/>
                </p:oleObj>
              </mc:Choice>
              <mc:Fallback>
                <p:oleObj name="Equation" r:id="rId5" imgW="558558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3645024"/>
                        <a:ext cx="1000125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785179"/>
              </p:ext>
            </p:extLst>
          </p:nvPr>
        </p:nvGraphicFramePr>
        <p:xfrm>
          <a:off x="3203848" y="4005064"/>
          <a:ext cx="341313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4" name="Equation" r:id="rId7" imgW="241195" imgH="393529" progId="Equation.DSMT4">
                  <p:embed/>
                </p:oleObj>
              </mc:Choice>
              <mc:Fallback>
                <p:oleObj name="Equation" r:id="rId7" imgW="241195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4005064"/>
                        <a:ext cx="341313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755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5"/>
          <p:cNvSpPr>
            <a:spLocks noGrp="1"/>
          </p:cNvSpPr>
          <p:nvPr>
            <p:ph idx="1"/>
          </p:nvPr>
        </p:nvSpPr>
        <p:spPr>
          <a:xfrm>
            <a:off x="428625" y="1214438"/>
            <a:ext cx="8229600" cy="4525962"/>
          </a:xfrm>
        </p:spPr>
        <p:txBody>
          <a:bodyPr/>
          <a:lstStyle/>
          <a:p>
            <a:pPr eaLnBrk="1" hangingPunct="1"/>
            <a:r>
              <a:rPr lang="en-US" smtClean="0"/>
              <a:t>Misalkan modal (dalam jutaan rupiah) dari 40 perusahaan pada tabel distribusi frekuensi berikut:</a:t>
            </a:r>
          </a:p>
          <a:p>
            <a:pPr eaLnBrk="1" hangingPunct="1">
              <a:buFont typeface="Arial" charset="0"/>
              <a:buNone/>
            </a:pPr>
            <a:endParaRPr lang="en-US" smtClean="0"/>
          </a:p>
        </p:txBody>
      </p:sp>
      <p:sp>
        <p:nvSpPr>
          <p:cNvPr id="30723" name="Footer Placeholder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0724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Contoh soal data berkelompok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428875" y="2428875"/>
          <a:ext cx="3286126" cy="3506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063"/>
                <a:gridCol w="1643063"/>
              </a:tblGrid>
              <a:tr h="58017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Modal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rgbClr val="000000"/>
                          </a:solidFill>
                        </a:rPr>
                        <a:t>Frekuensi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582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112 - 120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2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121 - 129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2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130 - 138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2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139 - 147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2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148 -156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2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157 -165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2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166 - 174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26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= 40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0757" name="Picture 7" descr="sigmaf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5643563"/>
            <a:ext cx="39528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57875" y="2428875"/>
            <a:ext cx="3143250" cy="20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/>
              <a:t>Tentukan</a:t>
            </a:r>
            <a:r>
              <a:rPr lang="en-US" dirty="0"/>
              <a:t>:</a:t>
            </a:r>
          </a:p>
          <a:p>
            <a:pPr marL="342900" indent="-342900">
              <a:buFontTx/>
              <a:buAutoNum type="alphaLcPeriod"/>
              <a:defRPr/>
            </a:pP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kuartil</a:t>
            </a:r>
            <a:r>
              <a:rPr lang="en-US" dirty="0"/>
              <a:t> </a:t>
            </a:r>
          </a:p>
          <a:p>
            <a:pPr marL="342900" indent="-342900">
              <a:defRPr/>
            </a:pPr>
            <a:r>
              <a:rPr lang="en-US" dirty="0"/>
              <a:t>	Q1, Q2 </a:t>
            </a:r>
            <a:r>
              <a:rPr lang="en-US" dirty="0" err="1"/>
              <a:t>dan</a:t>
            </a:r>
            <a:r>
              <a:rPr lang="en-US" dirty="0"/>
              <a:t> Q3</a:t>
            </a:r>
          </a:p>
          <a:p>
            <a:pPr marL="342900" indent="-342900">
              <a:defRPr/>
            </a:pPr>
            <a:r>
              <a:rPr lang="en-US" dirty="0"/>
              <a:t>b.  </a:t>
            </a: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desil</a:t>
            </a:r>
            <a:r>
              <a:rPr lang="en-US" dirty="0"/>
              <a:t> D3 </a:t>
            </a:r>
            <a:r>
              <a:rPr lang="en-US" dirty="0" err="1"/>
              <a:t>dan</a:t>
            </a:r>
            <a:r>
              <a:rPr lang="en-US" dirty="0"/>
              <a:t> D8</a:t>
            </a:r>
          </a:p>
          <a:p>
            <a:pPr marL="342900" indent="-342900">
              <a:defRPr/>
            </a:pPr>
            <a:r>
              <a:rPr lang="en-US" dirty="0"/>
              <a:t>c.   </a:t>
            </a: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persentil</a:t>
            </a:r>
            <a:r>
              <a:rPr lang="en-US" dirty="0"/>
              <a:t> P20</a:t>
            </a:r>
          </a:p>
          <a:p>
            <a:pPr marL="342900" indent="-342900">
              <a:defRPr/>
            </a:pPr>
            <a:r>
              <a:rPr lang="en-US" dirty="0"/>
              <a:t>	</a:t>
            </a:r>
            <a:r>
              <a:rPr lang="en-US" dirty="0" err="1"/>
              <a:t>dan</a:t>
            </a:r>
            <a:r>
              <a:rPr lang="en-US" dirty="0"/>
              <a:t> P 80</a:t>
            </a:r>
          </a:p>
          <a:p>
            <a:pPr marL="342900" indent="-342900">
              <a:buFontTx/>
              <a:buAutoNum type="alphaLcPeriod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5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572</TotalTime>
  <Words>601</Words>
  <Application>Microsoft Office PowerPoint</Application>
  <PresentationFormat>On-screen Show (4:3)</PresentationFormat>
  <Paragraphs>316</Paragraphs>
  <Slides>27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Concourse</vt:lpstr>
      <vt:lpstr>Equation</vt:lpstr>
      <vt:lpstr>PERLUASAN MEAN, MEDIAN MODUS</vt:lpstr>
      <vt:lpstr>KUARTIL, DESIL, DAN PERSENTIL</vt:lpstr>
      <vt:lpstr>PowerPoint Presentation</vt:lpstr>
      <vt:lpstr>PowerPoint Presentation</vt:lpstr>
      <vt:lpstr>PowerPoint Presentation</vt:lpstr>
      <vt:lpstr>PowerPoint Presentation</vt:lpstr>
      <vt:lpstr>Contoh soal data tidak berkelompok</vt:lpstr>
      <vt:lpstr>PowerPoint Presentation</vt:lpstr>
      <vt:lpstr>Contoh soal data berkelompok</vt:lpstr>
      <vt:lpstr>Penyelesaian Soal</vt:lpstr>
      <vt:lpstr>PowerPoint Presentation</vt:lpstr>
      <vt:lpstr>PowerPoint Presentation</vt:lpstr>
      <vt:lpstr>PowerPoint Presentation</vt:lpstr>
      <vt:lpstr>PENGUKURAN DISPERSI, KEMIRINGAN, DAN KERUNCINGAN DATA</vt:lpstr>
      <vt:lpstr>RANGE/ JANGKAUAN DATA (r)</vt:lpstr>
      <vt:lpstr>Simpangan Rata2/ Mean Deviation (SR)</vt:lpstr>
      <vt:lpstr>VARIANSI/ VARIANCE </vt:lpstr>
      <vt:lpstr>PowerPoint Presentation</vt:lpstr>
      <vt:lpstr>STANDAR DEVIASI/ STANDARD DEVIATION (S)</vt:lpstr>
      <vt:lpstr>Contoh Soal</vt:lpstr>
      <vt:lpstr>PowerPoint Presentation</vt:lpstr>
      <vt:lpstr>PowerPoint Presentation</vt:lpstr>
      <vt:lpstr>Latihan </vt:lpstr>
      <vt:lpstr>JAWAB</vt:lpstr>
      <vt:lpstr>PowerPoint Presentation</vt:lpstr>
      <vt:lpstr>Maka dapat dijawab: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DISTRIBUSI PROBABILITAS (DISTRIBUSI BINOMIAL, POISSON, DAN NORMAL)</dc:title>
  <dc:creator>icetea</dc:creator>
  <cp:lastModifiedBy>icetea</cp:lastModifiedBy>
  <cp:revision>36</cp:revision>
  <dcterms:created xsi:type="dcterms:W3CDTF">2018-10-08T03:11:06Z</dcterms:created>
  <dcterms:modified xsi:type="dcterms:W3CDTF">2018-10-24T02:08:07Z</dcterms:modified>
</cp:coreProperties>
</file>