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89" r:id="rId15"/>
    <p:sldId id="290" r:id="rId16"/>
    <p:sldId id="292" r:id="rId17"/>
    <p:sldId id="291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22C4-B366-4E7F-967A-E9D9410C5B3E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E46-5F80-40E6-BE6A-F41A48A38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22C4-B366-4E7F-967A-E9D9410C5B3E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E46-5F80-40E6-BE6A-F41A48A38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22C4-B366-4E7F-967A-E9D9410C5B3E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E46-5F80-40E6-BE6A-F41A48A38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22C4-B366-4E7F-967A-E9D9410C5B3E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E46-5F80-40E6-BE6A-F41A48A38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22C4-B366-4E7F-967A-E9D9410C5B3E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E46-5F80-40E6-BE6A-F41A48A38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22C4-B366-4E7F-967A-E9D9410C5B3E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E46-5F80-40E6-BE6A-F41A48A38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22C4-B366-4E7F-967A-E9D9410C5B3E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E46-5F80-40E6-BE6A-F41A48A38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22C4-B366-4E7F-967A-E9D9410C5B3E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E46-5F80-40E6-BE6A-F41A48A38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22C4-B366-4E7F-967A-E9D9410C5B3E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E46-5F80-40E6-BE6A-F41A48A38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22C4-B366-4E7F-967A-E9D9410C5B3E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E46-5F80-40E6-BE6A-F41A48A38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22C4-B366-4E7F-967A-E9D9410C5B3E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E46-5F80-40E6-BE6A-F41A48A38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922C4-B366-4E7F-967A-E9D9410C5B3E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40E46-5F80-40E6-BE6A-F41A48A38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dobe Caslon Pro Bold" panose="0205070206050A020403" pitchFamily="18" charset="0"/>
              </a:rPr>
              <a:t>GRAF/GRAPH 1</a:t>
            </a:r>
            <a:endParaRPr lang="en-US" sz="6000" dirty="0">
              <a:latin typeface="Adobe Caslon Pro Bold" panose="0205070206050A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Graf </a:t>
            </a:r>
            <a:r>
              <a:rPr lang="en-US" dirty="0" err="1" smtClean="0"/>
              <a:t>ganda</a:t>
            </a:r>
            <a:r>
              <a:rPr lang="en-US" dirty="0" smtClean="0"/>
              <a:t> (</a:t>
            </a:r>
            <a:r>
              <a:rPr lang="en-US" dirty="0" err="1" smtClean="0"/>
              <a:t>multigraph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berarah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gelang</a:t>
            </a:r>
            <a:r>
              <a:rPr lang="en-US" dirty="0" smtClean="0"/>
              <a:t> (loop)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7570" t="59375" r="33821" b="6250"/>
          <a:stretch>
            <a:fillRect/>
          </a:stretch>
        </p:blipFill>
        <p:spPr bwMode="auto">
          <a:xfrm>
            <a:off x="1219200" y="3429000"/>
            <a:ext cx="632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GRAF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Graf </a:t>
            </a:r>
            <a:r>
              <a:rPr lang="en-US" dirty="0" err="1" smtClean="0"/>
              <a:t>semu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semu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yang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gelang</a:t>
            </a:r>
            <a:r>
              <a:rPr lang="en-US" dirty="0" smtClean="0"/>
              <a:t> (loop)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8741" t="53125" r="36164" b="11458"/>
          <a:stretch>
            <a:fillRect/>
          </a:stretch>
        </p:blipFill>
        <p:spPr bwMode="auto">
          <a:xfrm>
            <a:off x="1143000" y="3352800"/>
            <a:ext cx="5867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GRAF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Graf </a:t>
            </a:r>
            <a:r>
              <a:rPr lang="en-US" dirty="0" err="1" smtClean="0"/>
              <a:t>berarah</a:t>
            </a:r>
            <a:r>
              <a:rPr lang="en-US" dirty="0" smtClean="0"/>
              <a:t> (directed </a:t>
            </a:r>
            <a:r>
              <a:rPr lang="en-US" dirty="0" err="1" smtClean="0"/>
              <a:t>graf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berarah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yang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sisinya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yang </a:t>
            </a:r>
            <a:r>
              <a:rPr lang="en-US" dirty="0" err="1" smtClean="0"/>
              <a:t>berlawanan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5813" t="50000" r="33821" b="15625"/>
          <a:stretch>
            <a:fillRect/>
          </a:stretch>
        </p:blipFill>
        <p:spPr bwMode="auto">
          <a:xfrm>
            <a:off x="1371600" y="4114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GRAF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DERAJAT (DEGREE)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yang </a:t>
            </a:r>
            <a:r>
              <a:rPr lang="en-US" dirty="0" err="1"/>
              <a:t>bersisian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loop,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2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loop.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 smtClean="0"/>
              <a:t>notasikan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deg</a:t>
            </a:r>
            <a:r>
              <a:rPr lang="en-US" dirty="0"/>
              <a:t>(v). Dan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vertek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pendant </a:t>
            </a:r>
            <a:r>
              <a:rPr lang="en-US" dirty="0" err="1"/>
              <a:t>vertek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1. </a:t>
            </a:r>
          </a:p>
        </p:txBody>
      </p:sp>
    </p:spTree>
    <p:extLst>
      <p:ext uri="{BB962C8B-B14F-4D97-AF65-F5344CB8AC3E}">
        <p14:creationId xmlns:p14="http://schemas.microsoft.com/office/powerpoint/2010/main" val="89668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DERAJAT (DEGREE)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berarah</a:t>
            </a:r>
            <a:r>
              <a:rPr lang="en-US" dirty="0"/>
              <a:t>,  </a:t>
            </a:r>
          </a:p>
          <a:p>
            <a:r>
              <a:rPr lang="en-US" dirty="0"/>
              <a:t> </a:t>
            </a:r>
            <a:r>
              <a:rPr lang="en-US" dirty="0" err="1"/>
              <a:t>degin</a:t>
            </a:r>
            <a:r>
              <a:rPr lang="en-US" dirty="0"/>
              <a:t>(v) = </a:t>
            </a:r>
            <a:r>
              <a:rPr lang="en-US" dirty="0" err="1"/>
              <a:t>derajat-masuk</a:t>
            </a:r>
            <a:r>
              <a:rPr lang="en-US" dirty="0"/>
              <a:t> (in-degree)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busur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v </a:t>
            </a:r>
          </a:p>
          <a:p>
            <a:r>
              <a:rPr lang="en-US" dirty="0"/>
              <a:t> </a:t>
            </a:r>
            <a:r>
              <a:rPr lang="en-US" dirty="0" err="1"/>
              <a:t>degout</a:t>
            </a:r>
            <a:r>
              <a:rPr lang="en-US" dirty="0"/>
              <a:t>(v) = </a:t>
            </a:r>
            <a:r>
              <a:rPr lang="en-US" dirty="0" err="1"/>
              <a:t>derajat-keluar</a:t>
            </a:r>
            <a:r>
              <a:rPr lang="en-US" dirty="0"/>
              <a:t> (out-degree)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busur</a:t>
            </a:r>
            <a:r>
              <a:rPr lang="en-US" dirty="0"/>
              <a:t> yang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v </a:t>
            </a:r>
          </a:p>
        </p:txBody>
      </p:sp>
    </p:spTree>
    <p:extLst>
      <p:ext uri="{BB962C8B-B14F-4D97-AF65-F5344CB8AC3E}">
        <p14:creationId xmlns:p14="http://schemas.microsoft.com/office/powerpoint/2010/main" val="381560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DERAJAT (DEGREE)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nl-NL" sz="2600" dirty="0" smtClean="0"/>
              <a:t> degin(1</a:t>
            </a:r>
            <a:r>
              <a:rPr lang="nl-NL" sz="2600" dirty="0"/>
              <a:t>) = 2; degout(1) = 1 </a:t>
            </a:r>
          </a:p>
          <a:p>
            <a:r>
              <a:rPr lang="nl-NL" sz="2600" dirty="0"/>
              <a:t> </a:t>
            </a:r>
            <a:r>
              <a:rPr lang="nl-NL" sz="2600" dirty="0" smtClean="0"/>
              <a:t>degin(2</a:t>
            </a:r>
            <a:r>
              <a:rPr lang="nl-NL" sz="2600" dirty="0"/>
              <a:t>) = 2; degout(2) = 3 </a:t>
            </a:r>
          </a:p>
          <a:p>
            <a:r>
              <a:rPr lang="nl-NL" sz="2600" dirty="0"/>
              <a:t> degin(3) = 2; degout(3) = 1 </a:t>
            </a:r>
          </a:p>
          <a:p>
            <a:r>
              <a:rPr lang="nl-NL" sz="2600" dirty="0"/>
              <a:t> </a:t>
            </a:r>
            <a:r>
              <a:rPr lang="nl-NL" sz="2600" dirty="0" smtClean="0"/>
              <a:t>degin(4</a:t>
            </a:r>
            <a:r>
              <a:rPr lang="nl-NL" sz="2600" dirty="0"/>
              <a:t>) = 1; degout(3) = 2 </a:t>
            </a:r>
            <a:endParaRPr lang="en-US" sz="26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625" t="15625" r="36749" b="54167"/>
          <a:stretch/>
        </p:blipFill>
        <p:spPr>
          <a:xfrm>
            <a:off x="2667000" y="1604962"/>
            <a:ext cx="5391807" cy="25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7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47625"/>
            <a:ext cx="8229600" cy="1143000"/>
          </a:xfrm>
        </p:spPr>
        <p:txBody>
          <a:bodyPr/>
          <a:lstStyle/>
          <a:p>
            <a:r>
              <a:rPr lang="en-US" dirty="0"/>
              <a:t>DERAJAT (DEGREE)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Tinjau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G1:  </a:t>
            </a:r>
            <a:r>
              <a:rPr lang="en-US" dirty="0" err="1"/>
              <a:t>deg</a:t>
            </a:r>
            <a:r>
              <a:rPr lang="en-US" dirty="0"/>
              <a:t>(1) + </a:t>
            </a:r>
            <a:r>
              <a:rPr lang="en-US" dirty="0" err="1"/>
              <a:t>deg</a:t>
            </a:r>
            <a:r>
              <a:rPr lang="en-US" dirty="0"/>
              <a:t>(2) + </a:t>
            </a:r>
            <a:r>
              <a:rPr lang="en-US" dirty="0" err="1"/>
              <a:t>deg</a:t>
            </a:r>
            <a:r>
              <a:rPr lang="en-US" dirty="0"/>
              <a:t>(3) + </a:t>
            </a:r>
            <a:r>
              <a:rPr lang="en-US" dirty="0" err="1"/>
              <a:t>deg</a:t>
            </a:r>
            <a:r>
              <a:rPr lang="en-US" dirty="0"/>
              <a:t>(4) = 2 + 3 + 3 + 2 = 10  </a:t>
            </a:r>
            <a:r>
              <a:rPr lang="en-US" dirty="0" smtClean="0"/>
              <a:t>= </a:t>
            </a:r>
            <a:r>
              <a:rPr lang="en-US" dirty="0"/>
              <a:t>2 </a:t>
            </a:r>
            <a:r>
              <a:rPr lang="en-US" dirty="0" smtClean="0"/>
              <a:t>x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/>
              <a:t>sisi</a:t>
            </a:r>
            <a:r>
              <a:rPr lang="en-US" dirty="0"/>
              <a:t> = 2 </a:t>
            </a:r>
            <a:r>
              <a:rPr lang="en-US" dirty="0" smtClean="0"/>
              <a:t>x 5</a:t>
            </a:r>
            <a:endParaRPr lang="en-US" dirty="0"/>
          </a:p>
          <a:p>
            <a:r>
              <a:rPr lang="en-US" dirty="0" err="1"/>
              <a:t>Tinjau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G2:  </a:t>
            </a:r>
            <a:r>
              <a:rPr lang="en-US" dirty="0" err="1"/>
              <a:t>deg</a:t>
            </a:r>
            <a:r>
              <a:rPr lang="en-US" dirty="0"/>
              <a:t>(1) + </a:t>
            </a:r>
            <a:r>
              <a:rPr lang="en-US" dirty="0" err="1"/>
              <a:t>deg</a:t>
            </a:r>
            <a:r>
              <a:rPr lang="en-US" dirty="0"/>
              <a:t>(2) + </a:t>
            </a:r>
            <a:r>
              <a:rPr lang="en-US" dirty="0" err="1"/>
              <a:t>deg</a:t>
            </a:r>
            <a:r>
              <a:rPr lang="en-US" dirty="0"/>
              <a:t>(3) = 3 + 3 + 4 = 10 </a:t>
            </a:r>
            <a:r>
              <a:rPr lang="en-US" dirty="0" smtClean="0"/>
              <a:t> </a:t>
            </a:r>
            <a:r>
              <a:rPr lang="en-US" dirty="0"/>
              <a:t>= 2 </a:t>
            </a:r>
            <a:r>
              <a:rPr lang="en-US" dirty="0" smtClean="0"/>
              <a:t>x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/>
              <a:t>sisi</a:t>
            </a:r>
            <a:r>
              <a:rPr lang="en-US" dirty="0"/>
              <a:t> = 2 </a:t>
            </a:r>
            <a:r>
              <a:rPr lang="en-US" dirty="0" smtClean="0"/>
              <a:t>x </a:t>
            </a:r>
            <a:r>
              <a:rPr lang="en-US" dirty="0"/>
              <a:t>5 </a:t>
            </a:r>
            <a:endParaRPr lang="en-US" dirty="0" smtClean="0"/>
          </a:p>
          <a:p>
            <a:r>
              <a:rPr lang="en-US" dirty="0" err="1"/>
              <a:t>Tinjau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G3:  </a:t>
            </a:r>
            <a:r>
              <a:rPr lang="en-US" dirty="0" err="1"/>
              <a:t>deg</a:t>
            </a:r>
            <a:r>
              <a:rPr lang="en-US" dirty="0"/>
              <a:t>(1) + </a:t>
            </a:r>
            <a:r>
              <a:rPr lang="en-US" dirty="0" err="1"/>
              <a:t>deg</a:t>
            </a:r>
            <a:r>
              <a:rPr lang="en-US" dirty="0"/>
              <a:t>(2) + </a:t>
            </a:r>
            <a:r>
              <a:rPr lang="en-US" dirty="0" err="1"/>
              <a:t>deg</a:t>
            </a:r>
            <a:r>
              <a:rPr lang="en-US" dirty="0"/>
              <a:t>(3) + </a:t>
            </a:r>
            <a:r>
              <a:rPr lang="en-US" dirty="0" err="1"/>
              <a:t>deg</a:t>
            </a:r>
            <a:r>
              <a:rPr lang="en-US" dirty="0"/>
              <a:t>(4) + </a:t>
            </a:r>
            <a:r>
              <a:rPr lang="en-US" dirty="0" err="1"/>
              <a:t>deg</a:t>
            </a:r>
            <a:r>
              <a:rPr lang="en-US" dirty="0"/>
              <a:t>(5) = 2 + 2 + 3 + 1 + 0 = 8  </a:t>
            </a:r>
            <a:r>
              <a:rPr lang="en-US" dirty="0" smtClean="0"/>
              <a:t>= </a:t>
            </a:r>
            <a:r>
              <a:rPr lang="en-US" dirty="0"/>
              <a:t>2 </a:t>
            </a:r>
            <a:r>
              <a:rPr lang="en-US" dirty="0" smtClean="0"/>
              <a:t>x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= 2 </a:t>
            </a:r>
            <a:r>
              <a:rPr lang="en-US" dirty="0" smtClean="0"/>
              <a:t>x 4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331" t="33333" r="27159" b="39583"/>
          <a:stretch/>
        </p:blipFill>
        <p:spPr>
          <a:xfrm>
            <a:off x="2743200" y="914400"/>
            <a:ext cx="57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1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DERAJAT (DEGREE)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032" t="16667" r="39458" b="75000"/>
          <a:stretch/>
        </p:blipFill>
        <p:spPr>
          <a:xfrm>
            <a:off x="457200" y="2819400"/>
            <a:ext cx="7962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3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Sirkuit</a:t>
            </a:r>
            <a:r>
              <a:rPr lang="en-US" dirty="0" smtClean="0"/>
              <a:t> Hamilton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21669" t="35417" r="22694" b="17708"/>
          <a:stretch>
            <a:fillRect/>
          </a:stretch>
        </p:blipFill>
        <p:spPr bwMode="auto">
          <a:xfrm>
            <a:off x="838200" y="2057400"/>
            <a:ext cx="723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Sirkuit</a:t>
            </a:r>
            <a:r>
              <a:rPr lang="en-US" dirty="0" smtClean="0"/>
              <a:t> Hamilton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21669" t="28125" r="27965" b="22917"/>
          <a:stretch>
            <a:fillRect/>
          </a:stretch>
        </p:blipFill>
        <p:spPr bwMode="auto">
          <a:xfrm>
            <a:off x="1066800" y="1828800"/>
            <a:ext cx="655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Graf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berhingga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(vertex)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(edge)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simpul-simpul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G = (V,E), </a:t>
            </a:r>
            <a:r>
              <a:rPr lang="en-US" dirty="0" err="1" smtClean="0"/>
              <a:t>dimana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Sirkuit</a:t>
            </a:r>
            <a:r>
              <a:rPr lang="en-US" dirty="0" smtClean="0"/>
              <a:t> Hamilton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l="17570" t="30208" r="20351" b="16667"/>
          <a:stretch>
            <a:fillRect/>
          </a:stretch>
        </p:blipFill>
        <p:spPr bwMode="auto">
          <a:xfrm>
            <a:off x="533400" y="1752600"/>
            <a:ext cx="807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Sirkuit</a:t>
            </a:r>
            <a:r>
              <a:rPr lang="en-US" dirty="0" smtClean="0"/>
              <a:t> Hamilton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l="17570" t="22917" r="24451" b="27083"/>
          <a:stretch>
            <a:fillRect/>
          </a:stretch>
        </p:blipFill>
        <p:spPr bwMode="auto">
          <a:xfrm>
            <a:off x="533400" y="1676400"/>
            <a:ext cx="7543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Sirkuit</a:t>
            </a:r>
            <a:r>
              <a:rPr lang="en-US" dirty="0" smtClean="0"/>
              <a:t> Hamilton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l="16984" t="30208" r="22108" b="15625"/>
          <a:stretch>
            <a:fillRect/>
          </a:stretch>
        </p:blipFill>
        <p:spPr bwMode="auto">
          <a:xfrm>
            <a:off x="533400" y="16764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Graf Hamilton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 l="18741" t="34375" r="22108" b="36458"/>
          <a:stretch>
            <a:fillRect/>
          </a:stretch>
        </p:blipFill>
        <p:spPr bwMode="auto">
          <a:xfrm>
            <a:off x="457200" y="1600200"/>
            <a:ext cx="7696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Hal </a:t>
            </a:r>
            <a:r>
              <a:rPr lang="en-US" dirty="0" err="1" smtClean="0"/>
              <a:t>Tentang</a:t>
            </a:r>
            <a:r>
              <a:rPr lang="en-US" dirty="0" smtClean="0"/>
              <a:t> Graf Hamilton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l="18741" t="27083" r="21523" b="18750"/>
          <a:stretch>
            <a:fillRect/>
          </a:stretch>
        </p:blipFill>
        <p:spPr bwMode="auto">
          <a:xfrm>
            <a:off x="741851" y="1417638"/>
            <a:ext cx="7660298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358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simpul-simpul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V = {v1, v2, …, </a:t>
            </a:r>
            <a:r>
              <a:rPr lang="en-US" dirty="0" err="1" smtClean="0"/>
              <a:t>vn</a:t>
            </a:r>
            <a:r>
              <a:rPr lang="en-US" dirty="0" smtClean="0"/>
              <a:t>}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sisi-sisi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sepasang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, </a:t>
            </a:r>
            <a:r>
              <a:rPr lang="en-US" dirty="0" err="1" smtClean="0"/>
              <a:t>misalkan</a:t>
            </a:r>
            <a:r>
              <a:rPr lang="en-US" dirty="0" smtClean="0"/>
              <a:t> E = {e1, e2, …, en}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Graf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jembatan</a:t>
            </a:r>
            <a:r>
              <a:rPr lang="en-US" dirty="0" smtClean="0"/>
              <a:t> </a:t>
            </a:r>
            <a:r>
              <a:rPr lang="en-US" dirty="0" err="1" smtClean="0"/>
              <a:t>konisberg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713" t="32292" r="30893" b="33333"/>
          <a:stretch>
            <a:fillRect/>
          </a:stretch>
        </p:blipFill>
        <p:spPr bwMode="auto">
          <a:xfrm>
            <a:off x="1143000" y="3048000"/>
            <a:ext cx="7467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e1 = (A, C)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e2 = (A, C)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 (multiple edge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edges)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menghubungi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C. </a:t>
            </a:r>
            <a:r>
              <a:rPr lang="en-US" dirty="0" err="1" smtClean="0"/>
              <a:t>Begitupun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e3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e4.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gelang</a:t>
            </a:r>
            <a:r>
              <a:rPr lang="en-US" dirty="0" smtClean="0"/>
              <a:t> (loop),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yang </a:t>
            </a:r>
            <a:r>
              <a:rPr lang="en-US" dirty="0" err="1" smtClean="0"/>
              <a:t>berawal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,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(E)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(null graft)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Graf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3 </a:t>
            </a:r>
            <a:r>
              <a:rPr lang="en-US" dirty="0" err="1" smtClean="0"/>
              <a:t>simpul</a:t>
            </a:r>
            <a:r>
              <a:rPr lang="en-US" dirty="0" smtClean="0"/>
              <a:t> (</a:t>
            </a:r>
            <a:r>
              <a:rPr lang="en-US" dirty="0" err="1" smtClean="0"/>
              <a:t>graf</a:t>
            </a:r>
            <a:r>
              <a:rPr lang="en-US" dirty="0" smtClean="0"/>
              <a:t> N3)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9283" t="50000" r="29722" b="12500"/>
          <a:stretch>
            <a:fillRect/>
          </a:stretch>
        </p:blipFill>
        <p:spPr bwMode="auto">
          <a:xfrm>
            <a:off x="1447800" y="2743200"/>
            <a:ext cx="533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sisinya</a:t>
            </a:r>
            <a:r>
              <a:rPr lang="en-US" dirty="0" smtClean="0"/>
              <a:t>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dikategorikan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berarah</a:t>
            </a:r>
            <a:r>
              <a:rPr lang="en-US" dirty="0" smtClean="0"/>
              <a:t>. Graf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berarah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jembatan</a:t>
            </a:r>
            <a:r>
              <a:rPr lang="en-US" dirty="0" smtClean="0"/>
              <a:t> </a:t>
            </a:r>
            <a:r>
              <a:rPr lang="en-US" dirty="0" err="1" smtClean="0"/>
              <a:t>konisberg</a:t>
            </a:r>
            <a:r>
              <a:rPr lang="en-US" dirty="0" smtClean="0"/>
              <a:t>.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berarah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yang </a:t>
            </a:r>
            <a:r>
              <a:rPr lang="en-US" dirty="0" err="1" smtClean="0"/>
              <a:t>berarah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Graf </a:t>
            </a:r>
            <a:r>
              <a:rPr lang="en-US" dirty="0" err="1" smtClean="0"/>
              <a:t>sederhana</a:t>
            </a:r>
            <a:r>
              <a:rPr lang="en-US" dirty="0" smtClean="0"/>
              <a:t> (simple </a:t>
            </a:r>
            <a:r>
              <a:rPr lang="en-US" dirty="0" err="1" smtClean="0"/>
              <a:t>graf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berarah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gelang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8155" t="56250" r="18594" b="9375"/>
          <a:stretch>
            <a:fillRect/>
          </a:stretch>
        </p:blipFill>
        <p:spPr bwMode="auto">
          <a:xfrm>
            <a:off x="609600" y="38100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567</Words>
  <Application>Microsoft Office PowerPoint</Application>
  <PresentationFormat>On-screen Show (4:3)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Adobe Caslon Pro Bold</vt:lpstr>
      <vt:lpstr>Arial</vt:lpstr>
      <vt:lpstr>Calibri</vt:lpstr>
      <vt:lpstr>Office Theme</vt:lpstr>
      <vt:lpstr>GRAF/GRAPH 1</vt:lpstr>
      <vt:lpstr>Definisi</vt:lpstr>
      <vt:lpstr>Definisi:</vt:lpstr>
      <vt:lpstr>Contoh</vt:lpstr>
      <vt:lpstr>PowerPoint Presentation</vt:lpstr>
      <vt:lpstr>PowerPoint Presentation</vt:lpstr>
      <vt:lpstr>Contoh</vt:lpstr>
      <vt:lpstr>PowerPoint Presentation</vt:lpstr>
      <vt:lpstr>JENIS GRAF</vt:lpstr>
      <vt:lpstr>JENIS GRAF</vt:lpstr>
      <vt:lpstr>JENIS GRAF</vt:lpstr>
      <vt:lpstr>JENIS GRAF</vt:lpstr>
      <vt:lpstr>DERAJAT (DEGREE)</vt:lpstr>
      <vt:lpstr>DERAJAT (DEGREE)</vt:lpstr>
      <vt:lpstr>DERAJAT (DEGREE)</vt:lpstr>
      <vt:lpstr>DERAJAT (DEGREE)</vt:lpstr>
      <vt:lpstr>DERAJAT (DEGREE)</vt:lpstr>
      <vt:lpstr>Sirkuit Hamilton</vt:lpstr>
      <vt:lpstr>Sirkuit Hamilton</vt:lpstr>
      <vt:lpstr>Sirkuit Hamilton</vt:lpstr>
      <vt:lpstr>Sirkuit Hamilton</vt:lpstr>
      <vt:lpstr>Sirkuit Hamilton</vt:lpstr>
      <vt:lpstr>Graf Hamilton</vt:lpstr>
      <vt:lpstr>Beberapa Hal Tentang Graf Hamilton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</dc:title>
  <dc:creator>User</dc:creator>
  <cp:lastModifiedBy>Eaeoo</cp:lastModifiedBy>
  <cp:revision>31</cp:revision>
  <dcterms:created xsi:type="dcterms:W3CDTF">2017-12-14T23:13:30Z</dcterms:created>
  <dcterms:modified xsi:type="dcterms:W3CDTF">2018-11-27T14:02:08Z</dcterms:modified>
</cp:coreProperties>
</file>