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3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6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7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4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2C2B-11E5-484C-9E22-29B6050465D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0C33-32AB-4F79-866A-4FA7A297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KOMBINATORIAL 1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Evanita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dobe Caslon Pro Bold" panose="0205070206050A020403" pitchFamily="18" charset="0"/>
              </a:rPr>
              <a:t>PENYELESAIAN DENGAN DIAGRAM POHON</a:t>
            </a:r>
            <a:endParaRPr lang="en-US" sz="3600" b="1" dirty="0">
              <a:latin typeface="Adobe Caslon Pro Bold" panose="0205070206050A020403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9" t="45898" r="38506" b="4297"/>
          <a:stretch>
            <a:fillRect/>
          </a:stretch>
        </p:blipFill>
        <p:spPr bwMode="auto">
          <a:xfrm>
            <a:off x="1105865" y="1690688"/>
            <a:ext cx="4931520" cy="390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932977" y="1690688"/>
            <a:ext cx="40005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kombinatorial</a:t>
            </a:r>
            <a:r>
              <a:rPr lang="en-US" sz="2000" dirty="0"/>
              <a:t>, </a:t>
            </a:r>
            <a:r>
              <a:rPr lang="en-US" sz="2000" dirty="0" err="1"/>
              <a:t>kejadian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orang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minuman</a:t>
            </a:r>
            <a:r>
              <a:rPr lang="en-US" sz="2000" dirty="0"/>
              <a:t>. Ada 5 </a:t>
            </a:r>
            <a:r>
              <a:rPr lang="en-US" sz="2000" dirty="0" err="1" smtClean="0"/>
              <a:t>kemungkinan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3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minuman</a:t>
            </a:r>
            <a:r>
              <a:rPr lang="en-US" sz="2000" dirty="0"/>
              <a:t>.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kaidah</a:t>
            </a:r>
            <a:r>
              <a:rPr lang="en-US" sz="2000" dirty="0"/>
              <a:t> </a:t>
            </a:r>
            <a:r>
              <a:rPr lang="en-US" sz="2000" dirty="0" err="1"/>
              <a:t>perkalian</a:t>
            </a:r>
            <a:r>
              <a:rPr lang="en-US" sz="2000" dirty="0"/>
              <a:t>,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minuman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dipesan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5 x 3 = 15 </a:t>
            </a:r>
            <a:r>
              <a:rPr lang="en-US" sz="2000" dirty="0" err="1"/>
              <a:t>pasang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042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CONTOH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354"/>
            <a:ext cx="10515600" cy="57091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Berapa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banyak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bilangan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ganjil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antara</a:t>
            </a:r>
            <a:r>
              <a:rPr lang="en-US" dirty="0">
                <a:cs typeface="Times New Roman" panose="02020603050405020304" pitchFamily="18" charset="0"/>
              </a:rPr>
              <a:t> 1000 </a:t>
            </a:r>
            <a:r>
              <a:rPr lang="en-US" dirty="0" err="1">
                <a:cs typeface="Times New Roman" panose="02020603050405020304" pitchFamily="18" charset="0"/>
              </a:rPr>
              <a:t>dan</a:t>
            </a:r>
            <a:r>
              <a:rPr lang="en-US" dirty="0">
                <a:cs typeface="Times New Roman" panose="02020603050405020304" pitchFamily="18" charset="0"/>
              </a:rPr>
              <a:t> 9999 (</a:t>
            </a:r>
            <a:r>
              <a:rPr lang="en-US" dirty="0" err="1">
                <a:cs typeface="Times New Roman" panose="02020603050405020304" pitchFamily="18" charset="0"/>
              </a:rPr>
              <a:t>termasuk</a:t>
            </a:r>
            <a:r>
              <a:rPr lang="en-US" dirty="0">
                <a:cs typeface="Times New Roman" panose="02020603050405020304" pitchFamily="18" charset="0"/>
              </a:rPr>
              <a:t> 1000 </a:t>
            </a:r>
            <a:r>
              <a:rPr lang="en-US" dirty="0" err="1">
                <a:cs typeface="Times New Roman" panose="02020603050405020304" pitchFamily="18" charset="0"/>
              </a:rPr>
              <a:t>dan</a:t>
            </a:r>
            <a:r>
              <a:rPr lang="en-US" dirty="0">
                <a:cs typeface="Times New Roman" panose="02020603050405020304" pitchFamily="18" charset="0"/>
              </a:rPr>
              <a:t> 9999 </a:t>
            </a:r>
            <a:r>
              <a:rPr lang="en-US" dirty="0" err="1">
                <a:cs typeface="Times New Roman" panose="02020603050405020304" pitchFamily="18" charset="0"/>
              </a:rPr>
              <a:t>itu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sendiri</a:t>
            </a:r>
            <a:r>
              <a:rPr lang="en-US" dirty="0">
                <a:cs typeface="Times New Roman" panose="02020603050405020304" pitchFamily="18" charset="0"/>
              </a:rPr>
              <a:t>) yang 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(a) </a:t>
            </a:r>
            <a:r>
              <a:rPr lang="en-US" dirty="0" err="1">
                <a:cs typeface="Times New Roman" panose="02020603050405020304" pitchFamily="18" charset="0"/>
              </a:rPr>
              <a:t>semua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angkanya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berbeda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(b) </a:t>
            </a:r>
            <a:r>
              <a:rPr lang="en-US" dirty="0" err="1">
                <a:cs typeface="Times New Roman" panose="02020603050405020304" pitchFamily="18" charset="0"/>
              </a:rPr>
              <a:t>boleh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ada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berulang</a:t>
            </a:r>
            <a:r>
              <a:rPr lang="en-US" dirty="0"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en-US" u="sng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u="sng" dirty="0" err="1">
                <a:cs typeface="Times New Roman" panose="02020603050405020304" pitchFamily="18" charset="0"/>
              </a:rPr>
              <a:t>Penyelesaian</a:t>
            </a:r>
            <a:r>
              <a:rPr lang="en-US" dirty="0">
                <a:cs typeface="Times New Roman" panose="02020603050405020304" pitchFamily="18" charset="0"/>
              </a:rPr>
              <a:t>: </a:t>
            </a:r>
          </a:p>
          <a:p>
            <a:pPr algn="just">
              <a:buNone/>
            </a:pPr>
            <a:r>
              <a:rPr lang="en-AU" dirty="0">
                <a:cs typeface="Times New Roman" panose="02020603050405020304" pitchFamily="18" charset="0"/>
              </a:rPr>
              <a:t>(a) </a:t>
            </a:r>
            <a:r>
              <a:rPr lang="en-AU" dirty="0" err="1">
                <a:cs typeface="Times New Roman" panose="02020603050405020304" pitchFamily="18" charset="0"/>
              </a:rPr>
              <a:t>posisi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satuan</a:t>
            </a:r>
            <a:r>
              <a:rPr lang="en-AU" dirty="0">
                <a:cs typeface="Times New Roman" panose="02020603050405020304" pitchFamily="18" charset="0"/>
              </a:rPr>
              <a:t>:   5 </a:t>
            </a:r>
            <a:r>
              <a:rPr lang="en-AU" dirty="0" err="1">
                <a:cs typeface="Times New Roman" panose="02020603050405020304" pitchFamily="18" charset="0"/>
              </a:rPr>
              <a:t>kemungkinan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angka</a:t>
            </a:r>
            <a:r>
              <a:rPr lang="en-AU" dirty="0">
                <a:cs typeface="Times New Roman" panose="02020603050405020304" pitchFamily="18" charset="0"/>
              </a:rPr>
              <a:t> (1, 3, 5, 7, 9)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posisi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ribuan</a:t>
            </a:r>
            <a:r>
              <a:rPr lang="en-US" dirty="0">
                <a:cs typeface="Times New Roman" panose="02020603050405020304" pitchFamily="18" charset="0"/>
              </a:rPr>
              <a:t>:   8 </a:t>
            </a:r>
            <a:r>
              <a:rPr lang="en-US" dirty="0" err="1">
                <a:cs typeface="Times New Roman" panose="02020603050405020304" pitchFamily="18" charset="0"/>
              </a:rPr>
              <a:t>kemungkinan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</a:t>
            </a:r>
            <a:r>
              <a:rPr lang="en-US" dirty="0">
                <a:cs typeface="Times New Roman" panose="02020603050405020304" pitchFamily="18" charset="0"/>
              </a:rPr>
              <a:t> (1 </a:t>
            </a:r>
            <a:r>
              <a:rPr lang="en-US" dirty="0" err="1">
                <a:cs typeface="Times New Roman" panose="02020603050405020304" pitchFamily="18" charset="0"/>
              </a:rPr>
              <a:t>sampai</a:t>
            </a:r>
            <a:r>
              <a:rPr lang="en-US" dirty="0">
                <a:cs typeface="Times New Roman" panose="02020603050405020304" pitchFamily="18" charset="0"/>
              </a:rPr>
              <a:t> 9)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posisi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ratusan</a:t>
            </a:r>
            <a:r>
              <a:rPr lang="en-US" dirty="0">
                <a:cs typeface="Times New Roman" panose="02020603050405020304" pitchFamily="18" charset="0"/>
              </a:rPr>
              <a:t>:  8 </a:t>
            </a:r>
            <a:r>
              <a:rPr lang="en-US" dirty="0" err="1">
                <a:cs typeface="Times New Roman" panose="02020603050405020304" pitchFamily="18" charset="0"/>
              </a:rPr>
              <a:t>kemungkinan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</a:t>
            </a:r>
            <a:r>
              <a:rPr lang="en-US" dirty="0">
                <a:cs typeface="Times New Roman" panose="02020603050405020304" pitchFamily="18" charset="0"/>
              </a:rPr>
              <a:t> (0 </a:t>
            </a:r>
            <a:r>
              <a:rPr lang="en-US" dirty="0" err="1">
                <a:cs typeface="Times New Roman" panose="02020603050405020304" pitchFamily="18" charset="0"/>
              </a:rPr>
              <a:t>sampai</a:t>
            </a:r>
            <a:r>
              <a:rPr lang="en-US" dirty="0">
                <a:cs typeface="Times New Roman" panose="02020603050405020304" pitchFamily="18" charset="0"/>
              </a:rPr>
              <a:t> 9)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posisi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puluhan</a:t>
            </a:r>
            <a:r>
              <a:rPr lang="en-US" dirty="0">
                <a:cs typeface="Times New Roman" panose="02020603050405020304" pitchFamily="18" charset="0"/>
              </a:rPr>
              <a:t>: 7 </a:t>
            </a:r>
            <a:r>
              <a:rPr lang="en-US" dirty="0" err="1">
                <a:cs typeface="Times New Roman" panose="02020603050405020304" pitchFamily="18" charset="0"/>
              </a:rPr>
              <a:t>kemungkinan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sisa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telah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dipakai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pada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posisi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ribuan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ratusan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dan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satuan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Banyak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bilangan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ganjil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seluruhnya</a:t>
            </a:r>
            <a:r>
              <a:rPr lang="en-US" dirty="0">
                <a:cs typeface="Times New Roman" panose="02020603050405020304" pitchFamily="18" charset="0"/>
              </a:rPr>
              <a:t> = (5)(8)(8)(7) = 2240 </a:t>
            </a:r>
            <a:r>
              <a:rPr lang="en-US" dirty="0" err="1">
                <a:cs typeface="Times New Roman" panose="02020603050405020304" pitchFamily="18" charset="0"/>
              </a:rPr>
              <a:t>buah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 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dirty="0" smtClean="0">
                <a:cs typeface="Times New Roman" panose="02020603050405020304" pitchFamily="18" charset="0"/>
              </a:rPr>
              <a:t>b)</a:t>
            </a:r>
            <a:r>
              <a:rPr lang="id-ID" dirty="0" smtClean="0">
                <a:cs typeface="Times New Roman" panose="02020603050405020304" pitchFamily="18" charset="0"/>
              </a:rPr>
              <a:t> </a:t>
            </a:r>
            <a:r>
              <a:rPr lang="en-AU" dirty="0" err="1" smtClean="0">
                <a:cs typeface="Times New Roman" panose="02020603050405020304" pitchFamily="18" charset="0"/>
              </a:rPr>
              <a:t>posisi</a:t>
            </a:r>
            <a:r>
              <a:rPr lang="en-AU" dirty="0" smtClean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satuan</a:t>
            </a:r>
            <a:r>
              <a:rPr lang="en-AU" dirty="0">
                <a:cs typeface="Times New Roman" panose="02020603050405020304" pitchFamily="18" charset="0"/>
              </a:rPr>
              <a:t>:   5 </a:t>
            </a:r>
            <a:r>
              <a:rPr lang="en-AU" dirty="0" err="1">
                <a:cs typeface="Times New Roman" panose="02020603050405020304" pitchFamily="18" charset="0"/>
              </a:rPr>
              <a:t>kemungkinan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angka</a:t>
            </a:r>
            <a:r>
              <a:rPr lang="en-AU" dirty="0">
                <a:cs typeface="Times New Roman" panose="02020603050405020304" pitchFamily="18" charset="0"/>
              </a:rPr>
              <a:t> (</a:t>
            </a:r>
            <a:r>
              <a:rPr lang="en-AU" dirty="0" err="1">
                <a:cs typeface="Times New Roman" panose="02020603050405020304" pitchFamily="18" charset="0"/>
              </a:rPr>
              <a:t>yaitu</a:t>
            </a:r>
            <a:r>
              <a:rPr lang="en-AU" dirty="0">
                <a:cs typeface="Times New Roman" panose="02020603050405020304" pitchFamily="18" charset="0"/>
              </a:rPr>
              <a:t> 1, 3, 5, 7 </a:t>
            </a:r>
            <a:r>
              <a:rPr lang="en-AU" dirty="0" err="1">
                <a:cs typeface="Times New Roman" panose="02020603050405020304" pitchFamily="18" charset="0"/>
              </a:rPr>
              <a:t>dan</a:t>
            </a:r>
            <a:r>
              <a:rPr lang="en-AU" dirty="0">
                <a:cs typeface="Times New Roman" panose="02020603050405020304" pitchFamily="18" charset="0"/>
              </a:rPr>
              <a:t> 9);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posisi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ribuan</a:t>
            </a:r>
            <a:r>
              <a:rPr lang="en-US" dirty="0">
                <a:cs typeface="Times New Roman" panose="02020603050405020304" pitchFamily="18" charset="0"/>
              </a:rPr>
              <a:t>:   9 </a:t>
            </a:r>
            <a:r>
              <a:rPr lang="en-US" dirty="0" err="1">
                <a:cs typeface="Times New Roman" panose="02020603050405020304" pitchFamily="18" charset="0"/>
              </a:rPr>
              <a:t>kemungkinan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</a:t>
            </a:r>
            <a:r>
              <a:rPr lang="en-US" dirty="0">
                <a:cs typeface="Times New Roman" panose="02020603050405020304" pitchFamily="18" charset="0"/>
              </a:rPr>
              <a:t> (1 </a:t>
            </a:r>
            <a:r>
              <a:rPr lang="en-US" dirty="0" err="1">
                <a:cs typeface="Times New Roman" panose="02020603050405020304" pitchFamily="18" charset="0"/>
              </a:rPr>
              <a:t>sampai</a:t>
            </a:r>
            <a:r>
              <a:rPr lang="en-US" dirty="0">
                <a:cs typeface="Times New Roman" panose="02020603050405020304" pitchFamily="18" charset="0"/>
              </a:rPr>
              <a:t> 9)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posisi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ratusan</a:t>
            </a:r>
            <a:r>
              <a:rPr lang="en-US" dirty="0">
                <a:cs typeface="Times New Roman" panose="02020603050405020304" pitchFamily="18" charset="0"/>
              </a:rPr>
              <a:t>:  10 </a:t>
            </a:r>
            <a:r>
              <a:rPr lang="en-US" dirty="0" err="1">
                <a:cs typeface="Times New Roman" panose="02020603050405020304" pitchFamily="18" charset="0"/>
              </a:rPr>
              <a:t>kemungkinan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</a:t>
            </a:r>
            <a:r>
              <a:rPr lang="en-US" dirty="0">
                <a:cs typeface="Times New Roman" panose="02020603050405020304" pitchFamily="18" charset="0"/>
              </a:rPr>
              <a:t> (0 </a:t>
            </a:r>
            <a:r>
              <a:rPr lang="en-US" dirty="0" err="1">
                <a:cs typeface="Times New Roman" panose="02020603050405020304" pitchFamily="18" charset="0"/>
              </a:rPr>
              <a:t>sampai</a:t>
            </a:r>
            <a:r>
              <a:rPr lang="en-US" dirty="0">
                <a:cs typeface="Times New Roman" panose="02020603050405020304" pitchFamily="18" charset="0"/>
              </a:rPr>
              <a:t> 9)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posisi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puluhan</a:t>
            </a:r>
            <a:r>
              <a:rPr lang="en-US" dirty="0">
                <a:cs typeface="Times New Roman" panose="02020603050405020304" pitchFamily="18" charset="0"/>
              </a:rPr>
              <a:t>: 10 </a:t>
            </a:r>
            <a:r>
              <a:rPr lang="en-US" dirty="0" err="1">
                <a:cs typeface="Times New Roman" panose="02020603050405020304" pitchFamily="18" charset="0"/>
              </a:rPr>
              <a:t>kemungkinan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</a:t>
            </a:r>
            <a:r>
              <a:rPr lang="en-US" dirty="0">
                <a:cs typeface="Times New Roman" panose="02020603050405020304" pitchFamily="18" charset="0"/>
              </a:rPr>
              <a:t> (0 </a:t>
            </a:r>
            <a:r>
              <a:rPr lang="en-US" dirty="0" err="1">
                <a:cs typeface="Times New Roman" panose="02020603050405020304" pitchFamily="18" charset="0"/>
              </a:rPr>
              <a:t>sampai</a:t>
            </a:r>
            <a:r>
              <a:rPr lang="en-US" dirty="0">
                <a:cs typeface="Times New Roman" panose="02020603050405020304" pitchFamily="18" charset="0"/>
              </a:rPr>
              <a:t> 9)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 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Banyak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bilangan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ganjil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seluruhnya</a:t>
            </a:r>
            <a:r>
              <a:rPr lang="en-US" dirty="0">
                <a:cs typeface="Times New Roman" panose="02020603050405020304" pitchFamily="18" charset="0"/>
              </a:rPr>
              <a:t> = (5)(9)(10)(10) = 4500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8567"/>
          </a:xfrm>
        </p:spPr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CONTOH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0954"/>
            <a:ext cx="10515600" cy="567396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Sandi-</a:t>
            </a:r>
            <a:r>
              <a:rPr lang="en-US" dirty="0" err="1">
                <a:cs typeface="Times New Roman" panose="02020603050405020304" pitchFamily="18" charset="0"/>
              </a:rPr>
              <a:t>lewat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i="1" dirty="0">
                <a:cs typeface="Times New Roman" panose="02020603050405020304" pitchFamily="18" charset="0"/>
              </a:rPr>
              <a:t>password</a:t>
            </a:r>
            <a:r>
              <a:rPr lang="en-US" dirty="0">
                <a:cs typeface="Times New Roman" panose="02020603050405020304" pitchFamily="18" charset="0"/>
              </a:rPr>
              <a:t>) </a:t>
            </a:r>
            <a:r>
              <a:rPr lang="en-US" dirty="0" err="1">
                <a:cs typeface="Times New Roman" panose="02020603050405020304" pitchFamily="18" charset="0"/>
              </a:rPr>
              <a:t>sistem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komputer</a:t>
            </a:r>
            <a:r>
              <a:rPr lang="en-US" dirty="0">
                <a:cs typeface="Times New Roman" panose="02020603050405020304" pitchFamily="18" charset="0"/>
              </a:rPr>
              <a:t>  </a:t>
            </a:r>
            <a:r>
              <a:rPr lang="en-US" dirty="0" err="1">
                <a:cs typeface="Times New Roman" panose="02020603050405020304" pitchFamily="18" charset="0"/>
              </a:rPr>
              <a:t>panjangnya</a:t>
            </a:r>
            <a:r>
              <a:rPr lang="en-US" dirty="0">
                <a:cs typeface="Times New Roman" panose="02020603050405020304" pitchFamily="18" charset="0"/>
              </a:rPr>
              <a:t> 6 </a:t>
            </a:r>
            <a:r>
              <a:rPr lang="en-US" dirty="0" err="1">
                <a:cs typeface="Times New Roman" panose="02020603050405020304" pitchFamily="18" charset="0"/>
              </a:rPr>
              <a:t>sampai</a:t>
            </a:r>
            <a:r>
              <a:rPr lang="en-US" dirty="0">
                <a:cs typeface="Times New Roman" panose="02020603050405020304" pitchFamily="18" charset="0"/>
              </a:rPr>
              <a:t> 8 </a:t>
            </a:r>
            <a:r>
              <a:rPr lang="en-US" dirty="0" err="1">
                <a:cs typeface="Times New Roman" panose="02020603050405020304" pitchFamily="18" charset="0"/>
              </a:rPr>
              <a:t>karakter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en-US" dirty="0" err="1">
                <a:cs typeface="Times New Roman" panose="02020603050405020304" pitchFamily="18" charset="0"/>
              </a:rPr>
              <a:t>Tiap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karakter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boleh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berupa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huruf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atau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</a:t>
            </a:r>
            <a:r>
              <a:rPr lang="en-US" dirty="0">
                <a:cs typeface="Times New Roman" panose="02020603050405020304" pitchFamily="18" charset="0"/>
              </a:rPr>
              <a:t>; </a:t>
            </a:r>
            <a:r>
              <a:rPr lang="en-US" dirty="0" err="1">
                <a:cs typeface="Times New Roman" panose="02020603050405020304" pitchFamily="18" charset="0"/>
              </a:rPr>
              <a:t>huruf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besar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huruf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kecil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tidak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dibedakan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en-US" dirty="0" err="1">
                <a:cs typeface="Times New Roman" panose="02020603050405020304" pitchFamily="18" charset="0"/>
              </a:rPr>
              <a:t>Berapa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banyak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sandi-lewat</a:t>
            </a:r>
            <a:r>
              <a:rPr lang="en-US" dirty="0">
                <a:cs typeface="Times New Roman" panose="02020603050405020304" pitchFamily="18" charset="0"/>
              </a:rPr>
              <a:t>  yang </a:t>
            </a:r>
            <a:r>
              <a:rPr lang="en-US" dirty="0" err="1">
                <a:cs typeface="Times New Roman" panose="02020603050405020304" pitchFamily="18" charset="0"/>
              </a:rPr>
              <a:t>dapat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dibuat</a:t>
            </a:r>
            <a:r>
              <a:rPr lang="en-US" dirty="0">
                <a:cs typeface="Times New Roman" panose="02020603050405020304" pitchFamily="18" charset="0"/>
              </a:rPr>
              <a:t>? </a:t>
            </a:r>
          </a:p>
          <a:p>
            <a:pPr>
              <a:buNone/>
            </a:pPr>
            <a:r>
              <a:rPr lang="en-US" u="sng" dirty="0" err="1">
                <a:cs typeface="Times New Roman" panose="02020603050405020304" pitchFamily="18" charset="0"/>
              </a:rPr>
              <a:t>Penyelesaian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Jumlah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karakter</a:t>
            </a:r>
            <a:r>
              <a:rPr lang="en-US" dirty="0">
                <a:cs typeface="Times New Roman" panose="02020603050405020304" pitchFamily="18" charset="0"/>
              </a:rPr>
              <a:t> password = 26 (A-Z) + 10 (0-9) = 36 </a:t>
            </a:r>
            <a:r>
              <a:rPr lang="en-US" dirty="0" err="1">
                <a:cs typeface="Times New Roman" panose="02020603050405020304" pitchFamily="18" charset="0"/>
              </a:rPr>
              <a:t>karakter</a:t>
            </a:r>
            <a:r>
              <a:rPr lang="en-US" dirty="0">
                <a:cs typeface="Times New Roman" panose="02020603050405020304" pitchFamily="18" charset="0"/>
              </a:rPr>
              <a:t>. </a:t>
            </a:r>
          </a:p>
          <a:p>
            <a:pPr algn="just">
              <a:buNone/>
            </a:pPr>
            <a:r>
              <a:rPr lang="en-US" dirty="0">
                <a:cs typeface="Times New Roman" panose="02020603050405020304" pitchFamily="18" charset="0"/>
              </a:rPr>
              <a:t> </a:t>
            </a:r>
          </a:p>
          <a:p>
            <a:pPr algn="just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Jumlah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kemungkinan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sandi-lewat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dengan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panjang</a:t>
            </a:r>
            <a:r>
              <a:rPr lang="en-US" dirty="0">
                <a:cs typeface="Times New Roman" panose="02020603050405020304" pitchFamily="18" charset="0"/>
              </a:rPr>
              <a:t> 6 </a:t>
            </a:r>
            <a:r>
              <a:rPr lang="en-US" dirty="0" err="1">
                <a:cs typeface="Times New Roman" panose="02020603050405020304" pitchFamily="18" charset="0"/>
              </a:rPr>
              <a:t>karakter</a:t>
            </a:r>
            <a:r>
              <a:rPr lang="en-US" dirty="0">
                <a:cs typeface="Times New Roman" panose="02020603050405020304" pitchFamily="18" charset="0"/>
              </a:rPr>
              <a:t>: 	(36)(36)(36)(36)(36)(36) = 36</a:t>
            </a:r>
            <a:r>
              <a:rPr lang="en-US" baseline="30000" dirty="0">
                <a:cs typeface="Times New Roman" panose="02020603050405020304" pitchFamily="18" charset="0"/>
              </a:rPr>
              <a:t>6 </a:t>
            </a:r>
            <a:r>
              <a:rPr lang="en-US" dirty="0">
                <a:cs typeface="Times New Roman" panose="02020603050405020304" pitchFamily="18" charset="0"/>
              </a:rPr>
              <a:t> = 2.176.782.336</a:t>
            </a:r>
          </a:p>
          <a:p>
            <a:pPr algn="just">
              <a:buNone/>
            </a:pPr>
            <a:r>
              <a:rPr lang="en-US" dirty="0"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Jumlah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kemungkinan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sandi-lewat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dengan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panjang</a:t>
            </a:r>
            <a:r>
              <a:rPr lang="en-US" dirty="0">
                <a:cs typeface="Times New Roman" panose="02020603050405020304" pitchFamily="18" charset="0"/>
              </a:rPr>
              <a:t> 7 </a:t>
            </a:r>
            <a:r>
              <a:rPr lang="en-US" dirty="0" err="1">
                <a:cs typeface="Times New Roman" panose="02020603050405020304" pitchFamily="18" charset="0"/>
              </a:rPr>
              <a:t>karakter</a:t>
            </a:r>
            <a:r>
              <a:rPr lang="en-US" dirty="0">
                <a:cs typeface="Times New Roman" panose="02020603050405020304" pitchFamily="18" charset="0"/>
              </a:rPr>
              <a:t>: 	(36)(36)(36)(36)(36)(36)(36) = 36</a:t>
            </a:r>
            <a:r>
              <a:rPr lang="en-US" baseline="30000" dirty="0">
                <a:cs typeface="Times New Roman" panose="02020603050405020304" pitchFamily="18" charset="0"/>
              </a:rPr>
              <a:t>7  </a:t>
            </a:r>
            <a:r>
              <a:rPr lang="en-US" dirty="0">
                <a:cs typeface="Times New Roman" panose="02020603050405020304" pitchFamily="18" charset="0"/>
              </a:rPr>
              <a:t>= 78.364.164.096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umlah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kemungkinan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sandi-lewat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dengan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panjang</a:t>
            </a:r>
            <a:r>
              <a:rPr lang="en-US" dirty="0">
                <a:cs typeface="Times New Roman" panose="02020603050405020304" pitchFamily="18" charset="0"/>
              </a:rPr>
              <a:t> 8 </a:t>
            </a:r>
            <a:r>
              <a:rPr lang="en-US" dirty="0" err="1">
                <a:cs typeface="Times New Roman" panose="02020603050405020304" pitchFamily="18" charset="0"/>
              </a:rPr>
              <a:t>karakter</a:t>
            </a:r>
            <a:r>
              <a:rPr lang="en-US" dirty="0">
                <a:cs typeface="Times New Roman" panose="02020603050405020304" pitchFamily="18" charset="0"/>
              </a:rPr>
              <a:t>: 	(36)(36)(36)(36)(36)(36)(36)(36) = 36</a:t>
            </a:r>
            <a:r>
              <a:rPr lang="en-US" baseline="30000" dirty="0">
                <a:cs typeface="Times New Roman" panose="02020603050405020304" pitchFamily="18" charset="0"/>
              </a:rPr>
              <a:t>8 </a:t>
            </a:r>
            <a:r>
              <a:rPr lang="en-US" dirty="0">
                <a:cs typeface="Times New Roman" panose="02020603050405020304" pitchFamily="18" charset="0"/>
              </a:rPr>
              <a:t>= 2.821.109.907.456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 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err="1">
                <a:cs typeface="Times New Roman" panose="02020603050405020304" pitchFamily="18" charset="0"/>
              </a:rPr>
              <a:t>Jumlah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seluruh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sandi-lewat</a:t>
            </a:r>
            <a:r>
              <a:rPr lang="en-US" dirty="0">
                <a:cs typeface="Times New Roman" panose="02020603050405020304" pitchFamily="18" charset="0"/>
              </a:rPr>
              <a:t>  (</a:t>
            </a:r>
            <a:r>
              <a:rPr lang="en-US" dirty="0" err="1">
                <a:cs typeface="Times New Roman" panose="02020603050405020304" pitchFamily="18" charset="0"/>
              </a:rPr>
              <a:t>kaidah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penjumlahan</a:t>
            </a:r>
            <a:r>
              <a:rPr lang="en-US" dirty="0">
                <a:cs typeface="Times New Roman" panose="02020603050405020304" pitchFamily="18" charset="0"/>
              </a:rPr>
              <a:t>) </a:t>
            </a:r>
            <a:r>
              <a:rPr lang="en-US" dirty="0" err="1">
                <a:cs typeface="Times New Roman" panose="02020603050405020304" pitchFamily="18" charset="0"/>
              </a:rPr>
              <a:t>adalah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 		2.176.782.336 + 78.364.164.096 +  2.821.109.907.456 = 		2.901.650.833.888 </a:t>
            </a:r>
            <a:r>
              <a:rPr lang="en-US" dirty="0" err="1">
                <a:cs typeface="Times New Roman" panose="02020603050405020304" pitchFamily="18" charset="0"/>
              </a:rPr>
              <a:t>buah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r>
              <a:rPr lang="en-GB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004888"/>
          </a:xfrm>
        </p:spPr>
        <p:txBody>
          <a:bodyPr/>
          <a:lstStyle/>
          <a:p>
            <a:pPr algn="r"/>
            <a:r>
              <a:rPr lang="en-US" b="1" dirty="0" smtClean="0">
                <a:latin typeface="Adobe Caslon Pro Bold" panose="0205070206050A020403" pitchFamily="18" charset="0"/>
              </a:rPr>
              <a:t>PERMUTASI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sz="2400" b="1" dirty="0" err="1" smtClean="0">
                <a:cs typeface="Times New Roman" panose="02020603050405020304" pitchFamily="18" charset="0"/>
              </a:rPr>
              <a:t>Definisi</a:t>
            </a:r>
            <a:r>
              <a:rPr lang="en-US" sz="2400" dirty="0" smtClean="0"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cs typeface="Times New Roman" panose="02020603050405020304" pitchFamily="18" charset="0"/>
              </a:rPr>
              <a:t>Permutasi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jumlah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urutan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berbeda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pengaturan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objek-objek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AU" sz="2400" dirty="0" err="1" smtClean="0">
                <a:cs typeface="Times New Roman" panose="02020603050405020304" pitchFamily="18" charset="0"/>
              </a:rPr>
              <a:t>Permutasi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merupakan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bentuk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khusus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aplikasi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kaidah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perkalian</a:t>
            </a:r>
            <a:r>
              <a:rPr lang="en-AU" sz="2400" dirty="0" smtClean="0">
                <a:cs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AU" sz="2400" dirty="0" err="1" smtClean="0">
                <a:cs typeface="Times New Roman" panose="02020603050405020304" pitchFamily="18" charset="0"/>
              </a:rPr>
              <a:t>Misalkan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jumlah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objek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adalah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i="1" dirty="0" smtClean="0">
                <a:cs typeface="Times New Roman" panose="02020603050405020304" pitchFamily="18" charset="0"/>
              </a:rPr>
              <a:t>n</a:t>
            </a:r>
            <a:r>
              <a:rPr lang="en-AU" sz="2400" dirty="0" smtClean="0">
                <a:cs typeface="Times New Roman" panose="02020603050405020304" pitchFamily="18" charset="0"/>
              </a:rPr>
              <a:t>, </a:t>
            </a:r>
            <a:r>
              <a:rPr lang="en-AU" sz="2400" dirty="0" err="1" smtClean="0">
                <a:cs typeface="Times New Roman" panose="02020603050405020304" pitchFamily="18" charset="0"/>
              </a:rPr>
              <a:t>maka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AU" sz="2400" dirty="0" smtClean="0">
                <a:cs typeface="Times New Roman" panose="02020603050405020304" pitchFamily="18" charset="0"/>
              </a:rPr>
              <a:t> </a:t>
            </a:r>
            <a:r>
              <a:rPr lang="en-AU" sz="2400" dirty="0" err="1" smtClean="0">
                <a:cs typeface="Times New Roman" panose="02020603050405020304" pitchFamily="18" charset="0"/>
              </a:rPr>
              <a:t>urutan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pertama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dipilih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dari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i="1" dirty="0" smtClean="0">
                <a:cs typeface="Times New Roman" panose="02020603050405020304" pitchFamily="18" charset="0"/>
              </a:rPr>
              <a:t>n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objek</a:t>
            </a:r>
            <a:r>
              <a:rPr lang="en-AU" sz="2400" dirty="0" smtClean="0"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urutan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kedua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dipilih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dari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i="1" dirty="0" smtClean="0">
                <a:cs typeface="Times New Roman" panose="02020603050405020304" pitchFamily="18" charset="0"/>
              </a:rPr>
              <a:t>n</a:t>
            </a:r>
            <a:r>
              <a:rPr lang="en-AU" sz="2400" dirty="0" smtClean="0">
                <a:cs typeface="Times New Roman" panose="02020603050405020304" pitchFamily="18" charset="0"/>
              </a:rPr>
              <a:t> – 1 </a:t>
            </a:r>
            <a:r>
              <a:rPr lang="en-AU" sz="2400" dirty="0" err="1" smtClean="0">
                <a:cs typeface="Times New Roman" panose="02020603050405020304" pitchFamily="18" charset="0"/>
              </a:rPr>
              <a:t>objek</a:t>
            </a:r>
            <a:r>
              <a:rPr lang="en-AU" sz="2400" dirty="0" smtClean="0"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urutan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ketiga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dipilih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dari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i="1" dirty="0" smtClean="0">
                <a:cs typeface="Times New Roman" panose="02020603050405020304" pitchFamily="18" charset="0"/>
              </a:rPr>
              <a:t>n</a:t>
            </a:r>
            <a:r>
              <a:rPr lang="en-AU" sz="2400" dirty="0" smtClean="0">
                <a:cs typeface="Times New Roman" panose="02020603050405020304" pitchFamily="18" charset="0"/>
              </a:rPr>
              <a:t> – 2 </a:t>
            </a:r>
            <a:r>
              <a:rPr lang="en-AU" sz="2400" dirty="0" err="1" smtClean="0">
                <a:cs typeface="Times New Roman" panose="02020603050405020304" pitchFamily="18" charset="0"/>
              </a:rPr>
              <a:t>objek</a:t>
            </a:r>
            <a:r>
              <a:rPr lang="en-AU" sz="2400" dirty="0" smtClean="0"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AU" sz="2400" dirty="0" smtClean="0">
                <a:cs typeface="Times New Roman" panose="02020603050405020304" pitchFamily="18" charset="0"/>
              </a:rPr>
              <a:t>…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AU" sz="2400" dirty="0" err="1" smtClean="0">
                <a:cs typeface="Times New Roman" panose="02020603050405020304" pitchFamily="18" charset="0"/>
              </a:rPr>
              <a:t>urutan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terakhir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dipilih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dari</a:t>
            </a:r>
            <a:r>
              <a:rPr lang="en-AU" sz="2400" dirty="0" smtClean="0">
                <a:cs typeface="Times New Roman" panose="02020603050405020304" pitchFamily="18" charset="0"/>
              </a:rPr>
              <a:t> 1 </a:t>
            </a:r>
            <a:r>
              <a:rPr lang="en-AU" sz="2400" dirty="0" err="1" smtClean="0">
                <a:cs typeface="Times New Roman" panose="02020603050405020304" pitchFamily="18" charset="0"/>
              </a:rPr>
              <a:t>objek</a:t>
            </a:r>
            <a:r>
              <a:rPr lang="en-AU" sz="2400" dirty="0" smtClean="0">
                <a:cs typeface="Times New Roman" panose="02020603050405020304" pitchFamily="18" charset="0"/>
              </a:rPr>
              <a:t> yang </a:t>
            </a:r>
            <a:r>
              <a:rPr lang="en-AU" sz="2400" dirty="0" err="1" smtClean="0">
                <a:cs typeface="Times New Roman" panose="02020603050405020304" pitchFamily="18" charset="0"/>
              </a:rPr>
              <a:t>tersisa</a:t>
            </a:r>
            <a:r>
              <a:rPr lang="en-AU" sz="2400" dirty="0" smtClean="0"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AU" sz="2400" dirty="0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AU" sz="2400" dirty="0" smtClean="0">
                <a:cs typeface="Times New Roman" panose="02020603050405020304" pitchFamily="18" charset="0"/>
              </a:rPr>
              <a:t>	</a:t>
            </a:r>
            <a:r>
              <a:rPr lang="en-AU" sz="2400" dirty="0" err="1" smtClean="0">
                <a:cs typeface="Times New Roman" panose="02020603050405020304" pitchFamily="18" charset="0"/>
              </a:rPr>
              <a:t>Menurut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kaidah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perkalian</a:t>
            </a:r>
            <a:r>
              <a:rPr lang="en-AU" sz="2400" dirty="0" smtClean="0">
                <a:cs typeface="Times New Roman" panose="02020603050405020304" pitchFamily="18" charset="0"/>
              </a:rPr>
              <a:t>, </a:t>
            </a:r>
            <a:r>
              <a:rPr lang="en-AU" sz="2400" dirty="0" err="1" smtClean="0">
                <a:cs typeface="Times New Roman" panose="02020603050405020304" pitchFamily="18" charset="0"/>
              </a:rPr>
              <a:t>permutasi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dari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i="1" dirty="0" smtClean="0">
                <a:cs typeface="Times New Roman" panose="02020603050405020304" pitchFamily="18" charset="0"/>
              </a:rPr>
              <a:t>n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objek</a:t>
            </a:r>
            <a:r>
              <a:rPr lang="en-AU" sz="2400" dirty="0" smtClean="0">
                <a:cs typeface="Times New Roman" panose="02020603050405020304" pitchFamily="18" charset="0"/>
              </a:rPr>
              <a:t> </a:t>
            </a:r>
            <a:r>
              <a:rPr lang="en-AU" sz="2400" dirty="0" err="1" smtClean="0">
                <a:cs typeface="Times New Roman" panose="02020603050405020304" pitchFamily="18" charset="0"/>
              </a:rPr>
              <a:t>adalah</a:t>
            </a:r>
            <a:endParaRPr lang="en-AU" sz="2400" dirty="0" smtClean="0"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AU" sz="2400" dirty="0" smtClean="0"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cs typeface="Times New Roman" panose="02020603050405020304" pitchFamily="18" charset="0"/>
              </a:rPr>
              <a:t>		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– 1) (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– 2) … (2)(1) = 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!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7266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CONTOH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cs typeface="Times New Roman" panose="02020603050405020304" pitchFamily="18" charset="0"/>
              </a:rPr>
              <a:t>Berapa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banyak</a:t>
            </a:r>
            <a:r>
              <a:rPr lang="en-US" sz="2800" dirty="0" smtClean="0">
                <a:cs typeface="Times New Roman" panose="02020603050405020304" pitchFamily="18" charset="0"/>
              </a:rPr>
              <a:t> “kata” yang </a:t>
            </a:r>
            <a:r>
              <a:rPr lang="en-US" sz="2800" dirty="0" err="1" smtClean="0">
                <a:cs typeface="Times New Roman" panose="02020603050405020304" pitchFamily="18" charset="0"/>
              </a:rPr>
              <a:t>terbentuk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dari</a:t>
            </a:r>
            <a:r>
              <a:rPr lang="en-US" sz="2800" dirty="0" smtClean="0">
                <a:cs typeface="Times New Roman" panose="02020603050405020304" pitchFamily="18" charset="0"/>
              </a:rPr>
              <a:t> kata “HAPUS”?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	</a:t>
            </a:r>
            <a:r>
              <a:rPr lang="en-US" sz="2800" u="sng" dirty="0" err="1" smtClean="0">
                <a:cs typeface="Times New Roman" panose="02020603050405020304" pitchFamily="18" charset="0"/>
              </a:rPr>
              <a:t>Penyelesaian</a:t>
            </a:r>
            <a:r>
              <a:rPr lang="en-US" sz="2800" dirty="0" smtClean="0"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	Cara 1: (5)(4)(3)(2)(1) = 120 </a:t>
            </a:r>
            <a:r>
              <a:rPr lang="en-US" sz="2800" dirty="0" err="1" smtClean="0">
                <a:cs typeface="Times New Roman" panose="02020603050405020304" pitchFamily="18" charset="0"/>
              </a:rPr>
              <a:t>buah</a:t>
            </a:r>
            <a:r>
              <a:rPr lang="en-US" sz="2800" dirty="0" smtClean="0">
                <a:cs typeface="Times New Roman" panose="02020603050405020304" pitchFamily="18" charset="0"/>
              </a:rPr>
              <a:t> kata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	Cara 2: </a:t>
            </a:r>
            <a:r>
              <a:rPr lang="en-US" sz="2800" i="1" dirty="0" smtClean="0"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cs typeface="Times New Roman" panose="02020603050405020304" pitchFamily="18" charset="0"/>
              </a:rPr>
              <a:t>(5, 5) = 5! = 120 </a:t>
            </a:r>
            <a:r>
              <a:rPr lang="en-US" sz="2800" dirty="0" err="1" smtClean="0">
                <a:cs typeface="Times New Roman" panose="02020603050405020304" pitchFamily="18" charset="0"/>
              </a:rPr>
              <a:t>buah</a:t>
            </a:r>
            <a:r>
              <a:rPr lang="en-US" sz="2800" dirty="0" smtClean="0">
                <a:cs typeface="Times New Roman" panose="02020603050405020304" pitchFamily="18" charset="0"/>
              </a:rPr>
              <a:t> kata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dirty="0" err="1" smtClean="0">
                <a:cs typeface="Times New Roman" panose="02020603050405020304" pitchFamily="18" charset="0"/>
              </a:rPr>
              <a:t>Berapa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banyak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cara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mengurutkan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nama</a:t>
            </a:r>
            <a:r>
              <a:rPr lang="en-US" sz="2800" dirty="0" smtClean="0">
                <a:cs typeface="Times New Roman" panose="02020603050405020304" pitchFamily="18" charset="0"/>
              </a:rPr>
              <a:t> 25 orang </a:t>
            </a:r>
            <a:r>
              <a:rPr lang="en-US" sz="2800" dirty="0" err="1" smtClean="0">
                <a:cs typeface="Times New Roman" panose="02020603050405020304" pitchFamily="18" charset="0"/>
              </a:rPr>
              <a:t>mahasiswa</a:t>
            </a:r>
            <a:r>
              <a:rPr lang="en-US" sz="2800" dirty="0" smtClean="0"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	</a:t>
            </a:r>
            <a:r>
              <a:rPr lang="en-US" sz="2800" u="sng" dirty="0" err="1" smtClean="0">
                <a:cs typeface="Times New Roman" panose="02020603050405020304" pitchFamily="18" charset="0"/>
              </a:rPr>
              <a:t>Penyelesaian</a:t>
            </a:r>
            <a:r>
              <a:rPr lang="en-US" sz="2800" dirty="0" smtClean="0">
                <a:cs typeface="Times New Roman" panose="02020603050405020304" pitchFamily="18" charset="0"/>
              </a:rPr>
              <a:t>: </a:t>
            </a:r>
            <a:r>
              <a:rPr lang="en-US" sz="2800" i="1" dirty="0" smtClean="0"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cs typeface="Times New Roman" panose="02020603050405020304" pitchFamily="18" charset="0"/>
              </a:rPr>
              <a:t>(25, 25) = 25!		</a:t>
            </a:r>
            <a:r>
              <a:rPr lang="en-GB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cs typeface="Times New Roman" panose="02020603050405020304" pitchFamily="18" charset="0"/>
              </a:rPr>
              <a:t>	</a:t>
            </a:r>
            <a:r>
              <a:rPr lang="en-GB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35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PERMUTASI </a:t>
            </a:r>
            <a:r>
              <a:rPr lang="en-US" i="1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 DARI </a:t>
            </a:r>
            <a:r>
              <a:rPr lang="en-US" i="1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Adobe Caslon Pro Bold" panose="0205070206050A020403" pitchFamily="18" charset="0"/>
                <a:cs typeface="Times New Roman" panose="02020603050405020304" pitchFamily="18" charset="0"/>
              </a:rPr>
              <a:t> ELEMEN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753534"/>
              </p:ext>
            </p:extLst>
          </p:nvPr>
        </p:nvGraphicFramePr>
        <p:xfrm>
          <a:off x="838200" y="1690688"/>
          <a:ext cx="10605713" cy="271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5486400" imgH="1402560" progId="Word.Document.8">
                  <p:embed/>
                </p:oleObj>
              </mc:Choice>
              <mc:Fallback>
                <p:oleObj name="Document" r:id="rId3" imgW="5486400" imgH="1402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90688"/>
                        <a:ext cx="10605713" cy="271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9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Caslon Pro Bold" panose="0205070206050A020403" pitchFamily="18" charset="0"/>
              </a:rPr>
              <a:t>CONTOH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196788"/>
            <a:ext cx="10515600" cy="5271247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Ada </a:t>
            </a:r>
            <a:r>
              <a:rPr lang="en-US" sz="1800" dirty="0" err="1" smtClean="0">
                <a:cs typeface="Times New Roman" panose="02020603050405020304" pitchFamily="18" charset="0"/>
              </a:rPr>
              <a:t>enam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buah</a:t>
            </a:r>
            <a:r>
              <a:rPr lang="en-US" sz="1800" dirty="0" smtClean="0">
                <a:cs typeface="Times New Roman" panose="02020603050405020304" pitchFamily="18" charset="0"/>
              </a:rPr>
              <a:t> bola yang </a:t>
            </a:r>
            <a:r>
              <a:rPr lang="en-US" sz="1800" dirty="0" err="1" smtClean="0">
                <a:cs typeface="Times New Roman" panose="02020603050405020304" pitchFamily="18" charset="0"/>
              </a:rPr>
              <a:t>berbeda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warnanya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cs typeface="Times New Roman" panose="02020603050405020304" pitchFamily="18" charset="0"/>
              </a:rPr>
              <a:t> 3 </a:t>
            </a:r>
            <a:r>
              <a:rPr lang="en-US" sz="1800" dirty="0" err="1" smtClean="0">
                <a:cs typeface="Times New Roman" panose="02020603050405020304" pitchFamily="18" charset="0"/>
              </a:rPr>
              <a:t>buah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kotak</a:t>
            </a:r>
            <a:r>
              <a:rPr lang="en-US" sz="1800" dirty="0" smtClean="0">
                <a:cs typeface="Times New Roman" panose="02020603050405020304" pitchFamily="18" charset="0"/>
              </a:rPr>
              <a:t>.  </a:t>
            </a:r>
            <a:r>
              <a:rPr lang="en-US" sz="1800" dirty="0" err="1" smtClean="0">
                <a:cs typeface="Times New Roman" panose="02020603050405020304" pitchFamily="18" charset="0"/>
              </a:rPr>
              <a:t>Masing-masing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kotak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hanya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boleh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diisi</a:t>
            </a:r>
            <a:r>
              <a:rPr lang="en-US" sz="1800" dirty="0" smtClean="0">
                <a:cs typeface="Times New Roman" panose="02020603050405020304" pitchFamily="18" charset="0"/>
              </a:rPr>
              <a:t> 1 </a:t>
            </a:r>
            <a:r>
              <a:rPr lang="en-US" sz="1800" dirty="0" err="1" smtClean="0">
                <a:cs typeface="Times New Roman" panose="02020603050405020304" pitchFamily="18" charset="0"/>
              </a:rPr>
              <a:t>buah</a:t>
            </a:r>
            <a:r>
              <a:rPr lang="en-US" sz="1800" dirty="0" smtClean="0">
                <a:cs typeface="Times New Roman" panose="02020603050405020304" pitchFamily="18" charset="0"/>
              </a:rPr>
              <a:t> bola. </a:t>
            </a:r>
            <a:r>
              <a:rPr lang="en-US" sz="1800" dirty="0" err="1" smtClean="0">
                <a:cs typeface="Times New Roman" panose="02020603050405020304" pitchFamily="18" charset="0"/>
              </a:rPr>
              <a:t>Berapa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jumlah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urutan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berbeda</a:t>
            </a:r>
            <a:r>
              <a:rPr lang="en-US" sz="1800" dirty="0" smtClean="0"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cs typeface="Times New Roman" panose="02020603050405020304" pitchFamily="18" charset="0"/>
              </a:rPr>
              <a:t>mungkin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dibuat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dari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penempatan</a:t>
            </a:r>
            <a:r>
              <a:rPr lang="en-US" sz="1800" dirty="0" smtClean="0">
                <a:cs typeface="Times New Roman" panose="02020603050405020304" pitchFamily="18" charset="0"/>
              </a:rPr>
              <a:t> bola </a:t>
            </a:r>
            <a:r>
              <a:rPr lang="en-US" sz="1800" dirty="0" err="1" smtClean="0">
                <a:cs typeface="Times New Roman" panose="02020603050405020304" pitchFamily="18" charset="0"/>
              </a:rPr>
              <a:t>ke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dalam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kotak-kotak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tersebut</a:t>
            </a:r>
            <a:r>
              <a:rPr lang="en-US" sz="1800" dirty="0" smtClean="0">
                <a:cs typeface="Times New Roman" panose="02020603050405020304" pitchFamily="18" charset="0"/>
              </a:rPr>
              <a:t>?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sz="1800" u="sng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sz="1800" u="sng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sz="1800" u="sng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sz="1800" u="sng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sz="1800" u="sng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sz="1800" u="sng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sz="1800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kotak</a:t>
            </a:r>
            <a:r>
              <a:rPr lang="en-US" sz="1800" dirty="0" smtClean="0">
                <a:cs typeface="Times New Roman" panose="02020603050405020304" pitchFamily="18" charset="0"/>
              </a:rPr>
              <a:t> 1 </a:t>
            </a:r>
            <a:r>
              <a:rPr lang="en-US" sz="1800" dirty="0" err="1" smtClean="0">
                <a:cs typeface="Times New Roman" panose="02020603050405020304" pitchFamily="18" charset="0"/>
              </a:rPr>
              <a:t>dapat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diisi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oleh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salah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satu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cs typeface="Times New Roman" panose="02020603050405020304" pitchFamily="18" charset="0"/>
              </a:rPr>
              <a:t>dari</a:t>
            </a:r>
            <a:r>
              <a:rPr lang="en-US" sz="1800" dirty="0" smtClean="0">
                <a:cs typeface="Times New Roman" panose="02020603050405020304" pitchFamily="18" charset="0"/>
              </a:rPr>
              <a:t> 6 bola  (</a:t>
            </a:r>
            <a:r>
              <a:rPr lang="en-US" sz="1800" dirty="0" err="1" smtClean="0">
                <a:cs typeface="Times New Roman" panose="02020603050405020304" pitchFamily="18" charset="0"/>
              </a:rPr>
              <a:t>ada</a:t>
            </a:r>
            <a:r>
              <a:rPr lang="en-US" sz="1800" dirty="0" smtClean="0">
                <a:cs typeface="Times New Roman" panose="02020603050405020304" pitchFamily="18" charset="0"/>
              </a:rPr>
              <a:t> 6 </a:t>
            </a:r>
            <a:r>
              <a:rPr lang="en-US" sz="1800" dirty="0" err="1" smtClean="0">
                <a:cs typeface="Times New Roman" panose="02020603050405020304" pitchFamily="18" charset="0"/>
              </a:rPr>
              <a:t>pilihan</a:t>
            </a:r>
            <a:r>
              <a:rPr lang="en-US" sz="1800" dirty="0" smtClean="0">
                <a:cs typeface="Times New Roman" panose="02020603050405020304" pitchFamily="18" charset="0"/>
              </a:rPr>
              <a:t>);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1800" dirty="0" smtClean="0">
                <a:cs typeface="Times New Roman" panose="02020603050405020304" pitchFamily="18" charset="0"/>
              </a:rPr>
              <a:t>   </a:t>
            </a:r>
            <a:r>
              <a:rPr lang="en-AU" sz="1800" dirty="0" err="1" smtClean="0">
                <a:cs typeface="Times New Roman" panose="02020603050405020304" pitchFamily="18" charset="0"/>
              </a:rPr>
              <a:t>kotak</a:t>
            </a:r>
            <a:r>
              <a:rPr lang="en-AU" sz="1800" dirty="0" smtClean="0">
                <a:cs typeface="Times New Roman" panose="02020603050405020304" pitchFamily="18" charset="0"/>
              </a:rPr>
              <a:t> 2 </a:t>
            </a:r>
            <a:r>
              <a:rPr lang="en-AU" sz="1800" dirty="0" err="1" smtClean="0">
                <a:cs typeface="Times New Roman" panose="02020603050405020304" pitchFamily="18" charset="0"/>
              </a:rPr>
              <a:t>dapat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diisi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oleh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salah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satu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dari</a:t>
            </a:r>
            <a:r>
              <a:rPr lang="en-AU" sz="1800" dirty="0" smtClean="0">
                <a:cs typeface="Times New Roman" panose="02020603050405020304" pitchFamily="18" charset="0"/>
              </a:rPr>
              <a:t> 5 bola  (</a:t>
            </a:r>
            <a:r>
              <a:rPr lang="en-AU" sz="1800" dirty="0" err="1" smtClean="0">
                <a:cs typeface="Times New Roman" panose="02020603050405020304" pitchFamily="18" charset="0"/>
              </a:rPr>
              <a:t>ada</a:t>
            </a:r>
            <a:r>
              <a:rPr lang="en-AU" sz="1800" dirty="0" smtClean="0">
                <a:cs typeface="Times New Roman" panose="02020603050405020304" pitchFamily="18" charset="0"/>
              </a:rPr>
              <a:t> 5 </a:t>
            </a:r>
            <a:r>
              <a:rPr lang="en-AU" sz="1800" dirty="0" err="1" smtClean="0">
                <a:cs typeface="Times New Roman" panose="02020603050405020304" pitchFamily="18" charset="0"/>
              </a:rPr>
              <a:t>pilihan</a:t>
            </a:r>
            <a:r>
              <a:rPr lang="en-AU" sz="1800" dirty="0" smtClean="0">
                <a:cs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1800" dirty="0" smtClean="0">
                <a:cs typeface="Times New Roman" panose="02020603050405020304" pitchFamily="18" charset="0"/>
              </a:rPr>
              <a:t>   </a:t>
            </a:r>
            <a:r>
              <a:rPr lang="en-AU" sz="1800" dirty="0" err="1" smtClean="0">
                <a:cs typeface="Times New Roman" panose="02020603050405020304" pitchFamily="18" charset="0"/>
              </a:rPr>
              <a:t>kotak</a:t>
            </a:r>
            <a:r>
              <a:rPr lang="en-AU" sz="1800" dirty="0" smtClean="0">
                <a:cs typeface="Times New Roman" panose="02020603050405020304" pitchFamily="18" charset="0"/>
              </a:rPr>
              <a:t> 3 </a:t>
            </a:r>
            <a:r>
              <a:rPr lang="en-AU" sz="1800" dirty="0" err="1" smtClean="0">
                <a:cs typeface="Times New Roman" panose="02020603050405020304" pitchFamily="18" charset="0"/>
              </a:rPr>
              <a:t>dapat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diisi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oleh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salah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satu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dari</a:t>
            </a:r>
            <a:r>
              <a:rPr lang="en-AU" sz="1800" dirty="0" smtClean="0">
                <a:cs typeface="Times New Roman" panose="02020603050405020304" pitchFamily="18" charset="0"/>
              </a:rPr>
              <a:t> 4 bola  (</a:t>
            </a:r>
            <a:r>
              <a:rPr lang="en-AU" sz="1800" dirty="0" err="1" smtClean="0">
                <a:cs typeface="Times New Roman" panose="02020603050405020304" pitchFamily="18" charset="0"/>
              </a:rPr>
              <a:t>ada</a:t>
            </a:r>
            <a:r>
              <a:rPr lang="en-AU" sz="1800" dirty="0" smtClean="0">
                <a:cs typeface="Times New Roman" panose="02020603050405020304" pitchFamily="18" charset="0"/>
              </a:rPr>
              <a:t> 4 </a:t>
            </a:r>
            <a:r>
              <a:rPr lang="en-AU" sz="1800" dirty="0" err="1" smtClean="0">
                <a:cs typeface="Times New Roman" panose="02020603050405020304" pitchFamily="18" charset="0"/>
              </a:rPr>
              <a:t>pilihan</a:t>
            </a:r>
            <a:r>
              <a:rPr lang="en-AU" sz="1800" dirty="0" smtClean="0"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1800" dirty="0" smtClean="0">
                <a:cs typeface="Times New Roman" panose="02020603050405020304" pitchFamily="18" charset="0"/>
              </a:rPr>
              <a:t>   </a:t>
            </a:r>
            <a:r>
              <a:rPr lang="en-AU" sz="1800" dirty="0" err="1" smtClean="0">
                <a:cs typeface="Times New Roman" panose="02020603050405020304" pitchFamily="18" charset="0"/>
              </a:rPr>
              <a:t>Jumlah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urutan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berbeda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dari</a:t>
            </a:r>
            <a:r>
              <a:rPr lang="en-AU" sz="1800" dirty="0" smtClean="0">
                <a:cs typeface="Times New Roman" panose="02020603050405020304" pitchFamily="18" charset="0"/>
              </a:rPr>
              <a:t> </a:t>
            </a:r>
            <a:r>
              <a:rPr lang="en-AU" sz="1800" dirty="0" err="1" smtClean="0">
                <a:cs typeface="Times New Roman" panose="02020603050405020304" pitchFamily="18" charset="0"/>
              </a:rPr>
              <a:t>penempatan</a:t>
            </a:r>
            <a:r>
              <a:rPr lang="en-AU" sz="1800" dirty="0" smtClean="0">
                <a:cs typeface="Times New Roman" panose="02020603050405020304" pitchFamily="18" charset="0"/>
              </a:rPr>
              <a:t> bola = (6)(5)(4) = 120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8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sz="1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73798"/>
              </p:ext>
            </p:extLst>
          </p:nvPr>
        </p:nvGraphicFramePr>
        <p:xfrm>
          <a:off x="4323137" y="2353236"/>
          <a:ext cx="4471239" cy="205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5491805" imgH="2258360" progId="Word.Document.8">
                  <p:embed/>
                </p:oleObj>
              </mc:Choice>
              <mc:Fallback>
                <p:oleObj name="Document" r:id="rId3" imgW="5491805" imgH="2258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137" y="2353236"/>
                        <a:ext cx="4471239" cy="2057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8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PERAMPATAN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Ada 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buah</a:t>
            </a:r>
            <a:r>
              <a:rPr lang="en-US" sz="2400" dirty="0" smtClean="0">
                <a:cs typeface="Times New Roman" panose="02020603050405020304" pitchFamily="18" charset="0"/>
              </a:rPr>
              <a:t> bola yang </a:t>
            </a:r>
            <a:r>
              <a:rPr lang="en-US" sz="2400" dirty="0" err="1" smtClean="0">
                <a:cs typeface="Times New Roman" panose="02020603050405020304" pitchFamily="18" charset="0"/>
              </a:rPr>
              <a:t>berbeda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warnanya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buah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kotak</a:t>
            </a:r>
            <a:r>
              <a:rPr lang="en-US" sz="2400" dirty="0" smtClean="0">
                <a:cs typeface="Times New Roman" panose="02020603050405020304" pitchFamily="18" charset="0"/>
              </a:rPr>
              <a:t> (</a:t>
            </a:r>
            <a:r>
              <a:rPr lang="en-US" sz="2400" i="1" dirty="0" smtClean="0"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), </a:t>
            </a:r>
            <a:r>
              <a:rPr lang="en-US" sz="2400" dirty="0" err="1" smtClean="0">
                <a:cs typeface="Times New Roman" panose="02020603050405020304" pitchFamily="18" charset="0"/>
              </a:rPr>
              <a:t>maka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cs typeface="Times New Roman" panose="02020603050405020304" pitchFamily="18" charset="0"/>
              </a:rPr>
              <a:t>kotak</a:t>
            </a:r>
            <a:r>
              <a:rPr lang="en-US" sz="2400" dirty="0" smtClean="0">
                <a:cs typeface="Times New Roman" panose="02020603050405020304" pitchFamily="18" charset="0"/>
              </a:rPr>
              <a:t> ke-1 </a:t>
            </a:r>
            <a:r>
              <a:rPr lang="en-US" sz="2400" dirty="0" err="1" smtClean="0"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diisi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satu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bola   	          		</a:t>
            </a:r>
            <a:r>
              <a:rPr 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cs typeface="Times New Roman" panose="02020603050405020304" pitchFamily="18" charset="0"/>
              </a:rPr>
              <a:t>ada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pilihan</a:t>
            </a:r>
            <a:r>
              <a:rPr lang="en-US" sz="2400" dirty="0" smtClean="0">
                <a:cs typeface="Times New Roman" panose="02020603050405020304" pitchFamily="18" charset="0"/>
              </a:rPr>
              <a:t>) 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cs typeface="Times New Roman" panose="02020603050405020304" pitchFamily="18" charset="0"/>
              </a:rPr>
              <a:t>kotak</a:t>
            </a:r>
            <a:r>
              <a:rPr lang="en-US" sz="2400" dirty="0" smtClean="0">
                <a:cs typeface="Times New Roman" panose="02020603050405020304" pitchFamily="18" charset="0"/>
              </a:rPr>
              <a:t> ke-2 </a:t>
            </a:r>
            <a:r>
              <a:rPr lang="en-US" sz="2400" dirty="0" err="1" smtClean="0"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diisi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satu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cs typeface="Times New Roman" panose="02020603050405020304" pitchFamily="18" charset="0"/>
              </a:rPr>
              <a:t> (</a:t>
            </a:r>
            <a:r>
              <a:rPr lang="en-US" sz="2400" i="1" dirty="0" smtClean="0"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cs typeface="Times New Roman" panose="02020603050405020304" pitchFamily="18" charset="0"/>
              </a:rPr>
              <a:t>– 1) bola 	</a:t>
            </a:r>
            <a:r>
              <a:rPr 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cs typeface="Times New Roman" panose="02020603050405020304" pitchFamily="18" charset="0"/>
              </a:rPr>
              <a:t>ada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– 1 </a:t>
            </a:r>
            <a:r>
              <a:rPr lang="en-US" sz="2400" dirty="0" err="1" smtClean="0">
                <a:cs typeface="Times New Roman" panose="02020603050405020304" pitchFamily="18" charset="0"/>
              </a:rPr>
              <a:t>pilihan</a:t>
            </a:r>
            <a:r>
              <a:rPr lang="en-US" sz="2400" dirty="0" smtClean="0">
                <a:cs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cs typeface="Times New Roman" panose="02020603050405020304" pitchFamily="18" charset="0"/>
              </a:rPr>
              <a:t>kotak</a:t>
            </a:r>
            <a:r>
              <a:rPr lang="en-US" sz="2400" dirty="0" smtClean="0">
                <a:cs typeface="Times New Roman" panose="02020603050405020304" pitchFamily="18" charset="0"/>
              </a:rPr>
              <a:t> ke-3 </a:t>
            </a:r>
            <a:r>
              <a:rPr lang="en-US" sz="2400" dirty="0" err="1" smtClean="0"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diisi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satu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cs typeface="Times New Roman" panose="02020603050405020304" pitchFamily="18" charset="0"/>
              </a:rPr>
              <a:t> (</a:t>
            </a:r>
            <a:r>
              <a:rPr lang="en-US" sz="2400" i="1" dirty="0" smtClean="0"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cs typeface="Times New Roman" panose="02020603050405020304" pitchFamily="18" charset="0"/>
              </a:rPr>
              <a:t>– 2) bola 	</a:t>
            </a:r>
            <a:r>
              <a:rPr 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cs typeface="Times New Roman" panose="02020603050405020304" pitchFamily="18" charset="0"/>
              </a:rPr>
              <a:t>ada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– 2) </a:t>
            </a:r>
            <a:r>
              <a:rPr lang="en-US" sz="2400" dirty="0" err="1" smtClean="0">
                <a:cs typeface="Times New Roman" panose="02020603050405020304" pitchFamily="18" charset="0"/>
              </a:rPr>
              <a:t>pilihan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…         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cs typeface="Times New Roman" panose="02020603050405020304" pitchFamily="18" charset="0"/>
              </a:rPr>
              <a:t>kotak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cs typeface="Times New Roman" panose="02020603050405020304" pitchFamily="18" charset="0"/>
              </a:rPr>
              <a:t>-</a:t>
            </a:r>
            <a:r>
              <a:rPr lang="en-US" sz="2400" i="1" dirty="0" smtClean="0"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diisi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satu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cs typeface="Times New Roman" panose="02020603050405020304" pitchFamily="18" charset="0"/>
              </a:rPr>
              <a:t> (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– (</a:t>
            </a:r>
            <a:r>
              <a:rPr lang="en-US" sz="2400" i="1" dirty="0" smtClean="0"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cs typeface="Times New Roman" panose="02020603050405020304" pitchFamily="18" charset="0"/>
              </a:rPr>
              <a:t> – 1) bola 	</a:t>
            </a:r>
            <a:r>
              <a:rPr lang="en-US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cs typeface="Times New Roman" panose="02020603050405020304" pitchFamily="18" charset="0"/>
              </a:rPr>
              <a:t>ada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– </a:t>
            </a:r>
            <a:r>
              <a:rPr lang="en-US" sz="2400" i="1" dirty="0" smtClean="0"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cs typeface="Times New Roman" panose="02020603050405020304" pitchFamily="18" charset="0"/>
              </a:rPr>
              <a:t> + 1 </a:t>
            </a:r>
            <a:r>
              <a:rPr lang="en-US" sz="2400" dirty="0" err="1" smtClean="0">
                <a:cs typeface="Times New Roman" panose="02020603050405020304" pitchFamily="18" charset="0"/>
              </a:rPr>
              <a:t>pilihan</a:t>
            </a:r>
            <a:r>
              <a:rPr lang="en-US" sz="2400" dirty="0" smtClean="0"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cs typeface="Times New Roman" panose="02020603050405020304" pitchFamily="18" charset="0"/>
              </a:rPr>
              <a:t>Jumlah</a:t>
            </a:r>
            <a:r>
              <a:rPr lang="en-US" sz="2400" dirty="0" smtClean="0"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cs typeface="Times New Roman" panose="02020603050405020304" pitchFamily="18" charset="0"/>
              </a:rPr>
              <a:t>urutan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berbeda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penempatan</a:t>
            </a:r>
            <a:r>
              <a:rPr lang="en-US" sz="2400" dirty="0" smtClean="0">
                <a:cs typeface="Times New Roman" panose="02020603050405020304" pitchFamily="18" charset="0"/>
              </a:rPr>
              <a:t> bola </a:t>
            </a:r>
            <a:r>
              <a:rPr lang="en-US" sz="2400" dirty="0" err="1" smtClean="0"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cs typeface="Times New Roman" panose="02020603050405020304" pitchFamily="18" charset="0"/>
              </a:rPr>
              <a:t>: 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– 1)(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– 2)…(</a:t>
            </a:r>
            <a:r>
              <a:rPr 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– (</a:t>
            </a:r>
            <a:r>
              <a:rPr lang="en-US" sz="2400" i="1" dirty="0" smtClean="0"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cs typeface="Times New Roman" panose="02020603050405020304" pitchFamily="18" charset="0"/>
              </a:rPr>
              <a:t> – 1))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782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CONTOH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03485"/>
              </p:ext>
            </p:extLst>
          </p:nvPr>
        </p:nvGraphicFramePr>
        <p:xfrm>
          <a:off x="1039835" y="1393192"/>
          <a:ext cx="8039771" cy="437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5491805" imgH="3601695" progId="Word.Document.8">
                  <p:embed/>
                </p:oleObj>
              </mc:Choice>
              <mc:Fallback>
                <p:oleObj name="Document" r:id="rId3" imgW="5491805" imgH="36016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35" y="1393192"/>
                        <a:ext cx="8039771" cy="4370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5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3" y="1220909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KOMBINATORIAL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168" y="2731477"/>
            <a:ext cx="5404339" cy="344548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cs typeface="Times New Roman" panose="02020603050405020304" pitchFamily="18" charset="0"/>
              </a:rPr>
              <a:t>Kombinatorial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adalah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cabang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matematika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untuk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menghitung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jumlah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penyusunan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objek-objek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tanpa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harus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mengenumerasi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semua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kemungkinan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susunannya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31" y="6582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KEGUNAAN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r>
              <a:rPr lang="en-US" dirty="0" smtClean="0"/>
              <a:t>Plat </a:t>
            </a:r>
            <a:r>
              <a:rPr lang="en-US" dirty="0" err="1" smtClean="0"/>
              <a:t>nomor</a:t>
            </a:r>
            <a:r>
              <a:rPr lang="en-US" dirty="0" smtClean="0"/>
              <a:t> motor di Indonesia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4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0 </a:t>
            </a:r>
            <a:r>
              <a:rPr lang="en-US" dirty="0" err="1" smtClean="0"/>
              <a:t>serta</a:t>
            </a:r>
            <a:r>
              <a:rPr lang="en-US" dirty="0" smtClean="0"/>
              <a:t> 3 </a:t>
            </a:r>
            <a:r>
              <a:rPr lang="en-US" dirty="0" err="1" smtClean="0"/>
              <a:t>huruf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dirty="0" err="1" smtClean="0"/>
              <a:t>Berapa</a:t>
            </a:r>
            <a:r>
              <a:rPr lang="en-US" dirty="0" smtClean="0"/>
              <a:t> plat </a:t>
            </a:r>
            <a:r>
              <a:rPr lang="en-US" dirty="0" err="1" smtClean="0"/>
              <a:t>nomor</a:t>
            </a:r>
            <a:r>
              <a:rPr lang="en-US" dirty="0" smtClean="0"/>
              <a:t> motor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daerahnya</a:t>
            </a:r>
            <a:r>
              <a:rPr lang="en-US" dirty="0" smtClean="0"/>
              <a:t>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Mengenumerasi</a:t>
            </a:r>
            <a:r>
              <a:rPr lang="en-US" dirty="0" smtClean="0"/>
              <a:t> ???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Kombinatorial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877" y="95127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EKSPERIMENT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4886"/>
            <a:ext cx="10515600" cy="29456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Kombinatorial</a:t>
            </a:r>
            <a:r>
              <a:rPr lang="en-US" sz="2400" dirty="0"/>
              <a:t> </a:t>
            </a:r>
            <a:r>
              <a:rPr lang="en-US" sz="2400" dirty="0" err="1"/>
              <a:t>didasarkan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percobaan</a:t>
            </a:r>
            <a:r>
              <a:rPr lang="en-US" sz="2400" dirty="0"/>
              <a:t> (</a:t>
            </a:r>
            <a:r>
              <a:rPr lang="en-US" sz="2400" dirty="0" err="1"/>
              <a:t>eksperiment</a:t>
            </a:r>
            <a:r>
              <a:rPr lang="en-US" sz="2400" dirty="0"/>
              <a:t>). </a:t>
            </a:r>
            <a:r>
              <a:rPr lang="en-US" sz="2400" dirty="0" err="1"/>
              <a:t>Percobaan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proses </a:t>
            </a:r>
            <a:r>
              <a:rPr lang="en-US" sz="2400" dirty="0" err="1"/>
              <a:t>fisik</a:t>
            </a:r>
            <a:r>
              <a:rPr lang="en-US" sz="2400" dirty="0"/>
              <a:t> yang </a:t>
            </a: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diamati</a:t>
            </a:r>
            <a:r>
              <a:rPr lang="en-US" sz="2400" dirty="0"/>
              <a:t>.</a:t>
            </a:r>
          </a:p>
          <a:p>
            <a:pPr lvl="1"/>
            <a:r>
              <a:rPr lang="en-US" dirty="0" err="1"/>
              <a:t>Melempar</a:t>
            </a:r>
            <a:r>
              <a:rPr lang="en-US" dirty="0"/>
              <a:t> </a:t>
            </a:r>
            <a:r>
              <a:rPr lang="en-US" dirty="0" err="1"/>
              <a:t>dadu</a:t>
            </a:r>
            <a:endParaRPr lang="en-US" dirty="0"/>
          </a:p>
          <a:p>
            <a:pPr lvl="1"/>
            <a:r>
              <a:rPr lang="en-US" dirty="0" err="1"/>
              <a:t>Melempar</a:t>
            </a:r>
            <a:r>
              <a:rPr lang="en-US" dirty="0"/>
              <a:t> </a:t>
            </a:r>
            <a:r>
              <a:rPr lang="en-US" dirty="0" err="1"/>
              <a:t>koin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. 100</a:t>
            </a:r>
          </a:p>
          <a:p>
            <a:pPr lvl="1"/>
            <a:r>
              <a:rPr lang="en-US" dirty="0" err="1"/>
              <a:t>Memilih</a:t>
            </a:r>
            <a:r>
              <a:rPr lang="en-US" dirty="0"/>
              <a:t> lima orang </a:t>
            </a:r>
            <a:r>
              <a:rPr lang="en-US" dirty="0" err="1"/>
              <a:t>wakil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100 orang </a:t>
            </a:r>
            <a:r>
              <a:rPr lang="en-US" dirty="0" err="1"/>
              <a:t>mahasiswa</a:t>
            </a:r>
            <a:endParaRPr lang="en-US" dirty="0"/>
          </a:p>
          <a:p>
            <a:pPr lvl="1"/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kata yang </a:t>
            </a:r>
            <a:r>
              <a:rPr lang="en-US" dirty="0" err="1"/>
              <a:t>panjangnya</a:t>
            </a:r>
            <a:r>
              <a:rPr lang="en-US" dirty="0"/>
              <a:t> 5 </a:t>
            </a:r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vokal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berulang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kata.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07" y="845771"/>
            <a:ext cx="10515600" cy="1325563"/>
          </a:xfrm>
        </p:spPr>
        <p:txBody>
          <a:bodyPr/>
          <a:lstStyle/>
          <a:p>
            <a:pPr algn="r"/>
            <a:r>
              <a:rPr lang="en-US" b="1" dirty="0" smtClean="0">
                <a:latin typeface="Adobe Caslon Pro Bold" panose="0205070206050A020403" pitchFamily="18" charset="0"/>
              </a:rPr>
              <a:t>KAIDAH DASAR HITUNG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707" y="2411779"/>
            <a:ext cx="6090139" cy="30980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kombinatorial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kombinatorial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dobe Caslon Pro Bold" panose="0205070206050A020403" pitchFamily="18" charset="0"/>
              </a:rPr>
              <a:t>KAIDAH PERKALIAN (</a:t>
            </a:r>
            <a:r>
              <a:rPr lang="en-US" sz="3600" b="1" i="1" dirty="0" smtClean="0">
                <a:latin typeface="Adobe Caslon Pro Bold" panose="0205070206050A020403" pitchFamily="18" charset="0"/>
              </a:rPr>
              <a:t>RULE OF PRODUCT</a:t>
            </a:r>
            <a:r>
              <a:rPr lang="en-US" sz="3600" b="1" dirty="0" smtClean="0">
                <a:latin typeface="Adobe Caslon Pro Bold" panose="0205070206050A020403" pitchFamily="18" charset="0"/>
              </a:rPr>
              <a:t>)</a:t>
            </a:r>
            <a:endParaRPr lang="en-US" sz="3600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AU" dirty="0" err="1">
                <a:cs typeface="Times New Roman" panose="02020603050405020304" pitchFamily="18" charset="0"/>
              </a:rPr>
              <a:t>Percobaan</a:t>
            </a:r>
            <a:r>
              <a:rPr lang="en-AU" dirty="0">
                <a:cs typeface="Times New Roman" panose="02020603050405020304" pitchFamily="18" charset="0"/>
              </a:rPr>
              <a:t> 1: </a:t>
            </a:r>
            <a:r>
              <a:rPr lang="en-AU" i="1" dirty="0">
                <a:cs typeface="Times New Roman" panose="02020603050405020304" pitchFamily="18" charset="0"/>
              </a:rPr>
              <a:t>p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hasil</a:t>
            </a:r>
            <a:r>
              <a:rPr lang="en-AU" dirty="0"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AU" dirty="0">
                <a:cs typeface="Times New Roman" panose="02020603050405020304" pitchFamily="18" charset="0"/>
              </a:rPr>
              <a:t>		</a:t>
            </a:r>
            <a:r>
              <a:rPr lang="en-AU" dirty="0" err="1">
                <a:cs typeface="Times New Roman" panose="02020603050405020304" pitchFamily="18" charset="0"/>
              </a:rPr>
              <a:t>Percobaan</a:t>
            </a:r>
            <a:r>
              <a:rPr lang="en-AU" dirty="0">
                <a:cs typeface="Times New Roman" panose="02020603050405020304" pitchFamily="18" charset="0"/>
              </a:rPr>
              <a:t> 2: </a:t>
            </a:r>
            <a:r>
              <a:rPr lang="en-AU" i="1" dirty="0">
                <a:cs typeface="Times New Roman" panose="02020603050405020304" pitchFamily="18" charset="0"/>
              </a:rPr>
              <a:t>q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hasil</a:t>
            </a:r>
            <a:r>
              <a:rPr lang="en-AU" dirty="0"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AU" dirty="0">
                <a:cs typeface="Times New Roman" panose="02020603050405020304" pitchFamily="18" charset="0"/>
              </a:rPr>
              <a:t> 		</a:t>
            </a:r>
            <a:r>
              <a:rPr lang="en-AU" dirty="0" err="1">
                <a:cs typeface="Times New Roman" panose="02020603050405020304" pitchFamily="18" charset="0"/>
              </a:rPr>
              <a:t>Percobaan</a:t>
            </a:r>
            <a:r>
              <a:rPr lang="en-AU" dirty="0">
                <a:cs typeface="Times New Roman" panose="02020603050405020304" pitchFamily="18" charset="0"/>
              </a:rPr>
              <a:t> 1 </a:t>
            </a:r>
            <a:r>
              <a:rPr lang="en-AU" b="1" dirty="0" err="1">
                <a:cs typeface="Times New Roman" panose="02020603050405020304" pitchFamily="18" charset="0"/>
              </a:rPr>
              <a:t>dan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percobaan</a:t>
            </a:r>
            <a:r>
              <a:rPr lang="en-AU" dirty="0">
                <a:cs typeface="Times New Roman" panose="02020603050405020304" pitchFamily="18" charset="0"/>
              </a:rPr>
              <a:t> 2: </a:t>
            </a:r>
            <a:r>
              <a:rPr lang="en-AU" i="1" dirty="0">
                <a:cs typeface="Times New Roman" panose="02020603050405020304" pitchFamily="18" charset="0"/>
              </a:rPr>
              <a:t>p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i="1" dirty="0">
                <a:cs typeface="Times New Roman" panose="02020603050405020304" pitchFamily="18" charset="0"/>
              </a:rPr>
              <a:t>q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hasil</a:t>
            </a:r>
            <a:r>
              <a:rPr lang="en-AU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Mahasiswa</a:t>
            </a:r>
            <a:r>
              <a:rPr lang="en-US" dirty="0"/>
              <a:t> TI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65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15 </a:t>
            </a:r>
            <a:r>
              <a:rPr lang="en-US" dirty="0" err="1"/>
              <a:t>perempuan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cs typeface="Times New Roman" panose="02020603050405020304" pitchFamily="18" charset="0"/>
              </a:rPr>
              <a:t>Dua</a:t>
            </a:r>
            <a:r>
              <a:rPr lang="en-US" dirty="0">
                <a:cs typeface="Times New Roman" panose="02020603050405020304" pitchFamily="18" charset="0"/>
              </a:rPr>
              <a:t> orang </a:t>
            </a:r>
            <a:r>
              <a:rPr lang="en-US" dirty="0" err="1">
                <a:cs typeface="Times New Roman" panose="02020603050405020304" pitchFamily="18" charset="0"/>
              </a:rPr>
              <a:t>perwakilan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mahasiswa</a:t>
            </a:r>
            <a:r>
              <a:rPr lang="en-US" dirty="0">
                <a:cs typeface="Times New Roman" panose="02020603050405020304" pitchFamily="18" charset="0"/>
              </a:rPr>
              <a:t> TI </a:t>
            </a:r>
            <a:r>
              <a:rPr lang="en-US" dirty="0" err="1">
                <a:cs typeface="Times New Roman" panose="02020603050405020304" pitchFamily="18" charset="0"/>
              </a:rPr>
              <a:t>akan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mendatangai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Ibu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Dosen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untuk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protes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nilai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ujian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en-US" dirty="0" err="1">
                <a:cs typeface="Times New Roman" panose="02020603050405020304" pitchFamily="18" charset="0"/>
              </a:rPr>
              <a:t>Wakil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dipilih</a:t>
            </a:r>
            <a:r>
              <a:rPr lang="en-US" dirty="0">
                <a:cs typeface="Times New Roman" panose="02020603050405020304" pitchFamily="18" charset="0"/>
              </a:rPr>
              <a:t> 1 orang </a:t>
            </a:r>
            <a:r>
              <a:rPr lang="en-US" dirty="0" err="1">
                <a:cs typeface="Times New Roman" panose="02020603050405020304" pitchFamily="18" charset="0"/>
              </a:rPr>
              <a:t>pria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</a:t>
            </a:r>
            <a:r>
              <a:rPr lang="en-US" dirty="0">
                <a:cs typeface="Times New Roman" panose="02020603050405020304" pitchFamily="18" charset="0"/>
              </a:rPr>
              <a:t> 1 orang </a:t>
            </a:r>
            <a:r>
              <a:rPr lang="en-US" dirty="0" err="1">
                <a:cs typeface="Times New Roman" panose="02020603050405020304" pitchFamily="18" charset="0"/>
              </a:rPr>
              <a:t>wanita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en-US" dirty="0" err="1">
                <a:cs typeface="Times New Roman" panose="02020603050405020304" pitchFamily="18" charset="0"/>
              </a:rPr>
              <a:t>Berapa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banyak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cara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memilih</a:t>
            </a:r>
            <a:r>
              <a:rPr lang="en-US" dirty="0">
                <a:cs typeface="Times New Roman" panose="02020603050405020304" pitchFamily="18" charset="0"/>
              </a:rPr>
              <a:t> 2 orang </a:t>
            </a:r>
            <a:r>
              <a:rPr lang="en-US" dirty="0" err="1">
                <a:cs typeface="Times New Roman" panose="02020603050405020304" pitchFamily="18" charset="0"/>
              </a:rPr>
              <a:t>wakil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tesebut</a:t>
            </a:r>
            <a:r>
              <a:rPr lang="en-US" dirty="0"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u="sng" dirty="0" err="1">
                <a:cs typeface="Times New Roman" panose="02020603050405020304" pitchFamily="18" charset="0"/>
              </a:rPr>
              <a:t>Penyelesaian</a:t>
            </a:r>
            <a:r>
              <a:rPr lang="en-US" dirty="0">
                <a:cs typeface="Times New Roman" panose="02020603050405020304" pitchFamily="18" charset="0"/>
              </a:rPr>
              <a:t>: 65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dirty="0">
                <a:cs typeface="Times New Roman" panose="02020603050405020304" pitchFamily="18" charset="0"/>
              </a:rPr>
              <a:t> 15 =  975 </a:t>
            </a:r>
            <a:r>
              <a:rPr lang="en-US" dirty="0" err="1">
                <a:cs typeface="Times New Roman" panose="02020603050405020304" pitchFamily="18" charset="0"/>
              </a:rPr>
              <a:t>cara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dobe Caslon Pro Bold" panose="0205070206050A020403" pitchFamily="18" charset="0"/>
              </a:rPr>
              <a:t>KAIDAH PENJUMLAHAN (</a:t>
            </a:r>
            <a:r>
              <a:rPr lang="en-US" sz="3600" b="1" i="1" dirty="0" smtClean="0">
                <a:latin typeface="Adobe Caslon Pro Bold" panose="0205070206050A020403" pitchFamily="18" charset="0"/>
              </a:rPr>
              <a:t>RULE OF SUM</a:t>
            </a:r>
            <a:r>
              <a:rPr lang="en-US" sz="3600" b="1" dirty="0" smtClean="0">
                <a:latin typeface="Adobe Caslon Pro Bold" panose="0205070206050A020403" pitchFamily="18" charset="0"/>
              </a:rPr>
              <a:t>)</a:t>
            </a:r>
            <a:endParaRPr lang="en-US" sz="3600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dirty="0" err="1">
                <a:cs typeface="Times New Roman" panose="02020603050405020304" pitchFamily="18" charset="0"/>
              </a:rPr>
              <a:t>Kaidah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penjumlahan</a:t>
            </a:r>
            <a:r>
              <a:rPr lang="en-AU" dirty="0">
                <a:cs typeface="Times New Roman" panose="02020603050405020304" pitchFamily="18" charset="0"/>
              </a:rPr>
              <a:t> (</a:t>
            </a:r>
            <a:r>
              <a:rPr lang="en-AU" i="1" dirty="0">
                <a:cs typeface="Times New Roman" panose="02020603050405020304" pitchFamily="18" charset="0"/>
              </a:rPr>
              <a:t>rule of sum</a:t>
            </a:r>
            <a:r>
              <a:rPr lang="en-AU" dirty="0">
                <a:cs typeface="Times New Roman" panose="02020603050405020304" pitchFamily="18" charset="0"/>
              </a:rPr>
              <a:t>) </a:t>
            </a:r>
          </a:p>
          <a:p>
            <a:pPr algn="just">
              <a:buNone/>
            </a:pPr>
            <a:r>
              <a:rPr lang="en-AU" dirty="0">
                <a:cs typeface="Times New Roman" panose="02020603050405020304" pitchFamily="18" charset="0"/>
              </a:rPr>
              <a:t>		</a:t>
            </a:r>
            <a:r>
              <a:rPr lang="en-AU" dirty="0" err="1">
                <a:cs typeface="Times New Roman" panose="02020603050405020304" pitchFamily="18" charset="0"/>
              </a:rPr>
              <a:t>Percobaan</a:t>
            </a:r>
            <a:r>
              <a:rPr lang="en-AU" dirty="0">
                <a:cs typeface="Times New Roman" panose="02020603050405020304" pitchFamily="18" charset="0"/>
              </a:rPr>
              <a:t> 1: </a:t>
            </a:r>
            <a:r>
              <a:rPr lang="en-AU" i="1" dirty="0">
                <a:cs typeface="Times New Roman" panose="02020603050405020304" pitchFamily="18" charset="0"/>
              </a:rPr>
              <a:t>p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hasil</a:t>
            </a:r>
            <a:r>
              <a:rPr lang="en-AU" dirty="0"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AU" dirty="0">
                <a:cs typeface="Times New Roman" panose="02020603050405020304" pitchFamily="18" charset="0"/>
              </a:rPr>
              <a:t>		</a:t>
            </a:r>
            <a:r>
              <a:rPr lang="en-AU" dirty="0" err="1">
                <a:cs typeface="Times New Roman" panose="02020603050405020304" pitchFamily="18" charset="0"/>
              </a:rPr>
              <a:t>Percobaan</a:t>
            </a:r>
            <a:r>
              <a:rPr lang="en-AU" dirty="0">
                <a:cs typeface="Times New Roman" panose="02020603050405020304" pitchFamily="18" charset="0"/>
              </a:rPr>
              <a:t> 2: </a:t>
            </a:r>
            <a:r>
              <a:rPr lang="en-AU" i="1" dirty="0">
                <a:cs typeface="Times New Roman" panose="02020603050405020304" pitchFamily="18" charset="0"/>
              </a:rPr>
              <a:t>q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hasil</a:t>
            </a:r>
            <a:r>
              <a:rPr lang="en-AU" dirty="0"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AU" dirty="0">
                <a:cs typeface="Times New Roman" panose="02020603050405020304" pitchFamily="18" charset="0"/>
              </a:rPr>
              <a:t> 		</a:t>
            </a:r>
            <a:r>
              <a:rPr lang="en-AU" dirty="0" err="1">
                <a:cs typeface="Times New Roman" panose="02020603050405020304" pitchFamily="18" charset="0"/>
              </a:rPr>
              <a:t>Percobaan</a:t>
            </a:r>
            <a:r>
              <a:rPr lang="en-AU" dirty="0">
                <a:cs typeface="Times New Roman" panose="02020603050405020304" pitchFamily="18" charset="0"/>
              </a:rPr>
              <a:t> 1 </a:t>
            </a:r>
            <a:r>
              <a:rPr lang="en-AU" b="1" dirty="0" err="1">
                <a:cs typeface="Times New Roman" panose="02020603050405020304" pitchFamily="18" charset="0"/>
              </a:rPr>
              <a:t>atau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percobaan</a:t>
            </a:r>
            <a:r>
              <a:rPr lang="en-AU" dirty="0">
                <a:cs typeface="Times New Roman" panose="02020603050405020304" pitchFamily="18" charset="0"/>
              </a:rPr>
              <a:t> 2: </a:t>
            </a:r>
            <a:r>
              <a:rPr lang="en-AU" i="1" dirty="0">
                <a:cs typeface="Times New Roman" panose="02020603050405020304" pitchFamily="18" charset="0"/>
              </a:rPr>
              <a:t>p</a:t>
            </a:r>
            <a:r>
              <a:rPr lang="en-AU" dirty="0">
                <a:cs typeface="Times New Roman" panose="02020603050405020304" pitchFamily="18" charset="0"/>
              </a:rPr>
              <a:t> + </a:t>
            </a:r>
            <a:r>
              <a:rPr lang="en-AU" i="1" dirty="0">
                <a:cs typeface="Times New Roman" panose="02020603050405020304" pitchFamily="18" charset="0"/>
              </a:rPr>
              <a:t>q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hasil</a:t>
            </a:r>
            <a:endParaRPr lang="en-AU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 smtClean="0"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 smtClean="0">
                <a:cs typeface="Times New Roman" panose="02020603050405020304" pitchFamily="18" charset="0"/>
              </a:rPr>
              <a:t>Ketua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angkatan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jurusan</a:t>
            </a:r>
            <a:r>
              <a:rPr lang="en-US" dirty="0">
                <a:cs typeface="Times New Roman" panose="02020603050405020304" pitchFamily="18" charset="0"/>
              </a:rPr>
              <a:t> TI </a:t>
            </a:r>
            <a:r>
              <a:rPr lang="en-US" dirty="0" err="1">
                <a:cs typeface="Times New Roman" panose="02020603050405020304" pitchFamily="18" charset="0"/>
              </a:rPr>
              <a:t>hanya</a:t>
            </a:r>
            <a:r>
              <a:rPr lang="en-US" dirty="0">
                <a:cs typeface="Times New Roman" panose="02020603050405020304" pitchFamily="18" charset="0"/>
              </a:rPr>
              <a:t> 1 orang (</a:t>
            </a:r>
            <a:r>
              <a:rPr lang="en-US" dirty="0" err="1">
                <a:cs typeface="Times New Roman" panose="02020603050405020304" pitchFamily="18" charset="0"/>
              </a:rPr>
              <a:t>pria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atau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wanita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tidak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mempermasalahakan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gender). </a:t>
            </a:r>
            <a:r>
              <a:rPr lang="en-US" dirty="0" err="1" smtClean="0">
                <a:cs typeface="Times New Roman" panose="02020603050405020304" pitchFamily="18" charset="0"/>
              </a:rPr>
              <a:t>Berapa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banyak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cara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memilih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ketua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angkatan</a:t>
            </a:r>
            <a:r>
              <a:rPr lang="en-US" dirty="0" smtClean="0">
                <a:cs typeface="Times New Roman" panose="02020603050405020304" pitchFamily="18" charset="0"/>
              </a:rPr>
              <a:t>?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u="sng" dirty="0" err="1">
                <a:cs typeface="Times New Roman" panose="02020603050405020304" pitchFamily="18" charset="0"/>
              </a:rPr>
              <a:t>Penyelesaian</a:t>
            </a:r>
            <a:r>
              <a:rPr lang="en-US" dirty="0">
                <a:cs typeface="Times New Roman" panose="02020603050405020304" pitchFamily="18" charset="0"/>
              </a:rPr>
              <a:t>: 65 + 15 = 80 </a:t>
            </a:r>
            <a:r>
              <a:rPr lang="en-US" dirty="0" err="1">
                <a:cs typeface="Times New Roman" panose="02020603050405020304" pitchFamily="18" charset="0"/>
              </a:rPr>
              <a:t>cara</a:t>
            </a:r>
            <a:r>
              <a:rPr lang="en-US" dirty="0">
                <a:cs typeface="Times New Roman" panose="02020603050405020304" pitchFamily="18" charset="0"/>
              </a:rPr>
              <a:t>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831" y="1103679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Adobe Caslon Pro Bold" panose="0205070206050A020403" pitchFamily="18" charset="0"/>
              </a:rPr>
              <a:t>Perluasan</a:t>
            </a:r>
            <a:r>
              <a:rPr lang="en-US" b="1" dirty="0" smtClean="0">
                <a:latin typeface="Adobe Caslon Pro Bold" panose="0205070206050A020403" pitchFamily="18" charset="0"/>
              </a:rPr>
              <a:t> </a:t>
            </a:r>
            <a:r>
              <a:rPr lang="en-US" b="1" dirty="0" err="1" smtClean="0">
                <a:latin typeface="Adobe Caslon Pro Bold" panose="0205070206050A020403" pitchFamily="18" charset="0"/>
              </a:rPr>
              <a:t>Kaidah</a:t>
            </a:r>
            <a:r>
              <a:rPr lang="en-US" b="1" dirty="0" smtClean="0">
                <a:latin typeface="Adobe Caslon Pro Bold" panose="0205070206050A020403" pitchFamily="18" charset="0"/>
              </a:rPr>
              <a:t> </a:t>
            </a:r>
            <a:r>
              <a:rPr lang="en-US" b="1" dirty="0" err="1" smtClean="0">
                <a:latin typeface="Adobe Caslon Pro Bold" panose="0205070206050A020403" pitchFamily="18" charset="0"/>
              </a:rPr>
              <a:t>Dasar</a:t>
            </a:r>
            <a:r>
              <a:rPr lang="en-US" b="1" dirty="0" smtClean="0">
                <a:latin typeface="Adobe Caslon Pro Bold" panose="0205070206050A020403" pitchFamily="18" charset="0"/>
              </a:rPr>
              <a:t> </a:t>
            </a:r>
            <a:r>
              <a:rPr lang="en-US" b="1" dirty="0" err="1" smtClean="0">
                <a:latin typeface="Adobe Caslon Pro Bold" panose="0205070206050A020403" pitchFamily="18" charset="0"/>
              </a:rPr>
              <a:t>Hitung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5969"/>
            <a:ext cx="7836877" cy="3550994"/>
          </a:xfrm>
        </p:spPr>
        <p:txBody>
          <a:bodyPr/>
          <a:lstStyle/>
          <a:p>
            <a:pPr algn="just">
              <a:buNone/>
            </a:pPr>
            <a:r>
              <a:rPr lang="en-AU" dirty="0" err="1">
                <a:cs typeface="Times New Roman" panose="02020603050405020304" pitchFamily="18" charset="0"/>
              </a:rPr>
              <a:t>Misalkan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ada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i="1" dirty="0">
                <a:cs typeface="Times New Roman" panose="02020603050405020304" pitchFamily="18" charset="0"/>
              </a:rPr>
              <a:t>n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percobaan</a:t>
            </a:r>
            <a:r>
              <a:rPr lang="en-AU" dirty="0">
                <a:cs typeface="Times New Roman" panose="02020603050405020304" pitchFamily="18" charset="0"/>
              </a:rPr>
              <a:t>, </a:t>
            </a:r>
            <a:r>
              <a:rPr lang="en-AU" dirty="0" err="1">
                <a:cs typeface="Times New Roman" panose="02020603050405020304" pitchFamily="18" charset="0"/>
              </a:rPr>
              <a:t>masing-masing</a:t>
            </a:r>
            <a:r>
              <a:rPr lang="en-AU" dirty="0">
                <a:cs typeface="Times New Roman" panose="02020603050405020304" pitchFamily="18" charset="0"/>
              </a:rPr>
              <a:t> dg </a:t>
            </a:r>
            <a:r>
              <a:rPr lang="en-AU" i="1" dirty="0">
                <a:cs typeface="Times New Roman" panose="02020603050405020304" pitchFamily="18" charset="0"/>
              </a:rPr>
              <a:t>p</a:t>
            </a:r>
            <a:r>
              <a:rPr lang="en-AU" i="1" baseline="-30000" dirty="0">
                <a:cs typeface="Times New Roman" panose="02020603050405020304" pitchFamily="18" charset="0"/>
              </a:rPr>
              <a:t>i</a:t>
            </a:r>
            <a:r>
              <a:rPr lang="en-AU" i="1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hasil</a:t>
            </a:r>
            <a:endParaRPr lang="en-AU" dirty="0"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AU" dirty="0">
                <a:cs typeface="Times New Roman" panose="02020603050405020304" pitchFamily="18" charset="0"/>
              </a:rPr>
              <a:t>	1. </a:t>
            </a:r>
            <a:r>
              <a:rPr lang="en-AU" dirty="0" err="1">
                <a:cs typeface="Times New Roman" panose="02020603050405020304" pitchFamily="18" charset="0"/>
              </a:rPr>
              <a:t>Kaidah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perkalian</a:t>
            </a:r>
            <a:r>
              <a:rPr lang="en-AU" dirty="0">
                <a:cs typeface="Times New Roman" panose="02020603050405020304" pitchFamily="18" charset="0"/>
              </a:rPr>
              <a:t> (</a:t>
            </a:r>
            <a:r>
              <a:rPr lang="en-AU" i="1" dirty="0">
                <a:cs typeface="Times New Roman" panose="02020603050405020304" pitchFamily="18" charset="0"/>
              </a:rPr>
              <a:t>rule of product</a:t>
            </a:r>
            <a:r>
              <a:rPr lang="en-AU" dirty="0">
                <a:cs typeface="Times New Roman" panose="02020603050405020304" pitchFamily="18" charset="0"/>
              </a:rPr>
              <a:t>)</a:t>
            </a:r>
          </a:p>
          <a:p>
            <a:pPr algn="just">
              <a:buNone/>
            </a:pPr>
            <a:r>
              <a:rPr lang="en-AU" i="1" dirty="0">
                <a:cs typeface="Times New Roman" panose="02020603050405020304" pitchFamily="18" charset="0"/>
              </a:rPr>
              <a:t>		p</a:t>
            </a:r>
            <a:r>
              <a:rPr lang="en-AU" baseline="-30000" dirty="0">
                <a:cs typeface="Times New Roman" panose="02020603050405020304" pitchFamily="18" charset="0"/>
              </a:rPr>
              <a:t>1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i="1" dirty="0">
                <a:cs typeface="Times New Roman" panose="02020603050405020304" pitchFamily="18" charset="0"/>
              </a:rPr>
              <a:t>p</a:t>
            </a:r>
            <a:r>
              <a:rPr lang="en-AU" baseline="-30000" dirty="0">
                <a:cs typeface="Times New Roman" panose="02020603050405020304" pitchFamily="18" charset="0"/>
              </a:rPr>
              <a:t>2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AU" dirty="0">
                <a:cs typeface="Times New Roman" panose="02020603050405020304" pitchFamily="18" charset="0"/>
              </a:rPr>
              <a:t> …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i="1" dirty="0" err="1">
                <a:cs typeface="Times New Roman" panose="02020603050405020304" pitchFamily="18" charset="0"/>
              </a:rPr>
              <a:t>p</a:t>
            </a:r>
            <a:r>
              <a:rPr lang="en-AU" i="1" baseline="-30000" dirty="0" err="1">
                <a:cs typeface="Times New Roman" panose="02020603050405020304" pitchFamily="18" charset="0"/>
              </a:rPr>
              <a:t>n</a:t>
            </a:r>
            <a:r>
              <a:rPr lang="en-AU" dirty="0">
                <a:cs typeface="Times New Roman" panose="02020603050405020304" pitchFamily="18" charset="0"/>
              </a:rPr>
              <a:t>  </a:t>
            </a:r>
            <a:r>
              <a:rPr lang="en-AU" dirty="0" err="1">
                <a:cs typeface="Times New Roman" panose="02020603050405020304" pitchFamily="18" charset="0"/>
              </a:rPr>
              <a:t>hasil</a:t>
            </a:r>
            <a:r>
              <a:rPr lang="en-AU" dirty="0"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AU" dirty="0">
                <a:cs typeface="Times New Roman" panose="02020603050405020304" pitchFamily="18" charset="0"/>
              </a:rPr>
              <a:t> </a:t>
            </a:r>
          </a:p>
          <a:p>
            <a:pPr algn="just">
              <a:buNone/>
            </a:pPr>
            <a:r>
              <a:rPr lang="en-AU" dirty="0">
                <a:cs typeface="Times New Roman" panose="02020603050405020304" pitchFamily="18" charset="0"/>
              </a:rPr>
              <a:t>	2. </a:t>
            </a:r>
            <a:r>
              <a:rPr lang="en-AU" dirty="0" err="1">
                <a:cs typeface="Times New Roman" panose="02020603050405020304" pitchFamily="18" charset="0"/>
              </a:rPr>
              <a:t>Kaidah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r>
              <a:rPr lang="en-AU" dirty="0" err="1">
                <a:cs typeface="Times New Roman" panose="02020603050405020304" pitchFamily="18" charset="0"/>
              </a:rPr>
              <a:t>penjumlahan</a:t>
            </a:r>
            <a:r>
              <a:rPr lang="en-AU" dirty="0">
                <a:cs typeface="Times New Roman" panose="02020603050405020304" pitchFamily="18" charset="0"/>
              </a:rPr>
              <a:t> (</a:t>
            </a:r>
            <a:r>
              <a:rPr lang="en-AU" i="1" dirty="0">
                <a:cs typeface="Times New Roman" panose="02020603050405020304" pitchFamily="18" charset="0"/>
              </a:rPr>
              <a:t>rule of sum</a:t>
            </a:r>
            <a:r>
              <a:rPr lang="en-AU" dirty="0">
                <a:cs typeface="Times New Roman" panose="02020603050405020304" pitchFamily="18" charset="0"/>
              </a:rPr>
              <a:t>) </a:t>
            </a:r>
          </a:p>
          <a:p>
            <a:pPr algn="just">
              <a:buNone/>
            </a:pPr>
            <a:r>
              <a:rPr lang="en-AU" i="1" dirty="0">
                <a:cs typeface="Times New Roman" panose="02020603050405020304" pitchFamily="18" charset="0"/>
              </a:rPr>
              <a:t>		p</a:t>
            </a:r>
            <a:r>
              <a:rPr lang="en-AU" baseline="-30000" dirty="0">
                <a:cs typeface="Times New Roman" panose="02020603050405020304" pitchFamily="18" charset="0"/>
              </a:rPr>
              <a:t>1</a:t>
            </a:r>
            <a:r>
              <a:rPr lang="en-AU" dirty="0">
                <a:cs typeface="Times New Roman" panose="02020603050405020304" pitchFamily="18" charset="0"/>
              </a:rPr>
              <a:t> + </a:t>
            </a:r>
            <a:r>
              <a:rPr lang="en-AU" i="1" dirty="0">
                <a:cs typeface="Times New Roman" panose="02020603050405020304" pitchFamily="18" charset="0"/>
              </a:rPr>
              <a:t>p</a:t>
            </a:r>
            <a:r>
              <a:rPr lang="en-AU" baseline="-30000" dirty="0">
                <a:cs typeface="Times New Roman" panose="02020603050405020304" pitchFamily="18" charset="0"/>
              </a:rPr>
              <a:t>2</a:t>
            </a:r>
            <a:r>
              <a:rPr lang="en-AU" dirty="0">
                <a:cs typeface="Times New Roman" panose="02020603050405020304" pitchFamily="18" charset="0"/>
              </a:rPr>
              <a:t> + … + </a:t>
            </a:r>
            <a:r>
              <a:rPr lang="en-AU" i="1" dirty="0" err="1">
                <a:cs typeface="Times New Roman" panose="02020603050405020304" pitchFamily="18" charset="0"/>
              </a:rPr>
              <a:t>p</a:t>
            </a:r>
            <a:r>
              <a:rPr lang="en-AU" i="1" baseline="-30000" dirty="0" err="1">
                <a:cs typeface="Times New Roman" panose="02020603050405020304" pitchFamily="18" charset="0"/>
              </a:rPr>
              <a:t>n</a:t>
            </a:r>
            <a:r>
              <a:rPr lang="en-AU" dirty="0">
                <a:cs typeface="Times New Roman" panose="02020603050405020304" pitchFamily="18" charset="0"/>
              </a:rPr>
              <a:t>  </a:t>
            </a:r>
            <a:r>
              <a:rPr lang="en-AU" dirty="0" err="1">
                <a:cs typeface="Times New Roman" panose="02020603050405020304" pitchFamily="18" charset="0"/>
              </a:rPr>
              <a:t>hasil</a:t>
            </a:r>
            <a:r>
              <a:rPr lang="en-AU" dirty="0">
                <a:cs typeface="Times New Roman" panose="02020603050405020304" pitchFamily="18" charset="0"/>
              </a:rPr>
              <a:t> 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877" y="1654663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CONTOH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868979"/>
            <a:ext cx="69342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lima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: </a:t>
            </a:r>
            <a:r>
              <a:rPr lang="en-US" dirty="0" err="1"/>
              <a:t>nasi</a:t>
            </a:r>
            <a:r>
              <a:rPr lang="en-US" dirty="0"/>
              <a:t> </a:t>
            </a:r>
            <a:r>
              <a:rPr lang="en-US" dirty="0" err="1"/>
              <a:t>goreng</a:t>
            </a:r>
            <a:r>
              <a:rPr lang="en-US" dirty="0"/>
              <a:t>, roti, </a:t>
            </a:r>
            <a:r>
              <a:rPr lang="en-US" dirty="0" err="1"/>
              <a:t>soto</a:t>
            </a:r>
            <a:r>
              <a:rPr lang="en-US" dirty="0"/>
              <a:t> </a:t>
            </a:r>
            <a:r>
              <a:rPr lang="en-US" dirty="0" err="1"/>
              <a:t>ayam</a:t>
            </a:r>
            <a:r>
              <a:rPr lang="en-US" dirty="0"/>
              <a:t>, sate </a:t>
            </a:r>
            <a:r>
              <a:rPr lang="en-US" dirty="0" err="1"/>
              <a:t>dan</a:t>
            </a:r>
            <a:r>
              <a:rPr lang="en-US" dirty="0"/>
              <a:t> sop. Serta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: </a:t>
            </a:r>
            <a:r>
              <a:rPr lang="en-US" dirty="0" err="1"/>
              <a:t>susu</a:t>
            </a:r>
            <a:r>
              <a:rPr lang="en-US" dirty="0"/>
              <a:t>, kopi,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teh</a:t>
            </a:r>
            <a:r>
              <a:rPr lang="en-US" dirty="0"/>
              <a:t>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501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Adobe Caslon Pro Bold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Document</vt:lpstr>
      <vt:lpstr>KOMBINATORIAL 1</vt:lpstr>
      <vt:lpstr>KOMBINATORIAL</vt:lpstr>
      <vt:lpstr>KEGUNAAN</vt:lpstr>
      <vt:lpstr>EKSPERIMENT</vt:lpstr>
      <vt:lpstr>KAIDAH DASAR HITUNG</vt:lpstr>
      <vt:lpstr>KAIDAH PERKALIAN (RULE OF PRODUCT)</vt:lpstr>
      <vt:lpstr>KAIDAH PENJUMLAHAN (RULE OF SUM)</vt:lpstr>
      <vt:lpstr>Perluasan Kaidah Dasar Hitung</vt:lpstr>
      <vt:lpstr>CONTOH</vt:lpstr>
      <vt:lpstr>PENYELESAIAN DENGAN DIAGRAM POHON</vt:lpstr>
      <vt:lpstr>CONTOH</vt:lpstr>
      <vt:lpstr>CONTOH</vt:lpstr>
      <vt:lpstr>PERMUTASI</vt:lpstr>
      <vt:lpstr>CONTOH</vt:lpstr>
      <vt:lpstr>PERMUTASI r DARI n ELEMEN</vt:lpstr>
      <vt:lpstr>CONTOH</vt:lpstr>
      <vt:lpstr>PERAMPATAN</vt:lpstr>
      <vt:lpstr>CONTOH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Eaeoo</dc:creator>
  <cp:lastModifiedBy>Windows User</cp:lastModifiedBy>
  <cp:revision>48</cp:revision>
  <dcterms:created xsi:type="dcterms:W3CDTF">2018-09-25T05:22:25Z</dcterms:created>
  <dcterms:modified xsi:type="dcterms:W3CDTF">2020-01-05T12:00:56Z</dcterms:modified>
</cp:coreProperties>
</file>