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0" r:id="rId10"/>
    <p:sldId id="281" r:id="rId11"/>
    <p:sldId id="282" r:id="rId12"/>
    <p:sldId id="285" r:id="rId13"/>
    <p:sldId id="286" r:id="rId14"/>
    <p:sldId id="287" r:id="rId15"/>
    <p:sldId id="278" r:id="rId16"/>
    <p:sldId id="279" r:id="rId17"/>
    <p:sldId id="283" r:id="rId18"/>
    <p:sldId id="284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69CA4-3AFB-4745-9590-D06EC131B68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A5731-A290-46F7-9E0A-2FA0B782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0EB97-A153-4616-B61B-C5436E1FEEBE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0918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02443-3A70-44A6-A238-05D4575126C1}" type="slidenum">
              <a:rPr lang="en-GB" smtClean="0"/>
              <a:pPr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9100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8F3F2-F3A7-4FAE-983F-87D609D36B8A}" type="slidenum">
              <a:rPr lang="en-GB" smtClean="0"/>
              <a:pPr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76630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09617-2319-47BE-91AF-194166CAADE8}" type="slidenum">
              <a:rPr lang="en-GB" smtClean="0"/>
              <a:pPr/>
              <a:t>13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63235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405BC-291D-42B4-B058-1C55931D1A32}" type="slidenum">
              <a:rPr lang="en-GB" smtClean="0"/>
              <a:pPr/>
              <a:t>14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04934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00216-77B3-4AD6-BD85-3CE74DD08F45}" type="slidenum">
              <a:rPr lang="en-GB" smtClean="0"/>
              <a:pPr/>
              <a:t>15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96506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3FCFB-9C6A-48AD-8A21-5BABD0C13742}" type="slidenum">
              <a:rPr lang="en-GB" smtClean="0"/>
              <a:pPr/>
              <a:t>16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53984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2D666-DB5E-400F-B4DF-D4BD79F52CDA}" type="slidenum">
              <a:rPr lang="en-GB" smtClean="0"/>
              <a:pPr/>
              <a:t>17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75310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4E830-BCF7-4CB5-A2DA-2EB7A3058662}" type="slidenum">
              <a:rPr lang="en-GB" smtClean="0"/>
              <a:pPr/>
              <a:t>18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85759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4C9FF-7E96-4A38-A802-485BAD88F08A}" type="slidenum">
              <a:rPr lang="en-GB" smtClean="0"/>
              <a:pPr/>
              <a:t>19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9672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522DE8-A0C5-4A53-912C-0A6275EEDEBB}" type="slidenum">
              <a:rPr lang="en-GB" smtClean="0"/>
              <a:pPr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4033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04195-8D8E-47F2-A6BE-3FD2984F46CE}" type="slidenum">
              <a:rPr lang="en-GB" smtClean="0"/>
              <a:pPr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1500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1ED6B-80D6-4AB9-B0C2-2CCEE5981447}" type="slidenum">
              <a:rPr lang="en-GB" smtClean="0"/>
              <a:pPr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70890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17E61-14CC-4689-B0A0-3DFC0FA90AD0}" type="slidenum">
              <a:rPr lang="en-GB" smtClean="0"/>
              <a:pPr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7283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50CF85-E9B2-430A-8949-A45A33FA8DB8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4392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C37CF-4673-4FBD-9258-59CCC417174F}" type="slidenum">
              <a:rPr lang="en-GB" smtClean="0"/>
              <a:pPr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9623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332A2-368F-48B1-95C5-7E322D12A7CA}" type="slidenum">
              <a:rPr lang="en-GB" smtClean="0"/>
              <a:pPr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14983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EB2E9-BC87-4DAD-BC5B-78121DE6378B}" type="slidenum">
              <a:rPr lang="en-GB" smtClean="0"/>
              <a:pPr/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7851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6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4540-27BF-4DF6-AC22-4541B6F21794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F2F2-5204-4296-9EF4-79E265B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9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10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11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1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13.doc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wmf"/><Relationship Id="rId4" Type="http://schemas.openxmlformats.org/officeDocument/2006/relationships/oleObject" Target="../embeddings/Microsoft_Word_97_-_2003_Document14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Microsoft_Word_97_-_2003_Document1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Document2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3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Microsoft_Word_97_-_2003_Document4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5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6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7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94" y="277214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KOMBINATORIAL 3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8FE275-7546-458D-84E9-7879FA88C236}" type="slidenum">
              <a:rPr lang="en-GB" smtClean="0"/>
              <a:pPr/>
              <a:t>10</a:t>
            </a:fld>
            <a:endParaRPr lang="en-GB" smtClean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648362"/>
              </p:ext>
            </p:extLst>
          </p:nvPr>
        </p:nvGraphicFramePr>
        <p:xfrm>
          <a:off x="1828800" y="300038"/>
          <a:ext cx="8434388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Document" r:id="rId4" imgW="5485703" imgH="3555754" progId="Word.Document.8">
                  <p:embed/>
                </p:oleObj>
              </mc:Choice>
              <mc:Fallback>
                <p:oleObj name="Document" r:id="rId4" imgW="5485703" imgH="35557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0038"/>
                        <a:ext cx="8434388" cy="545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AC58CD-341E-4730-B579-78330620176E}" type="slidenum">
              <a:rPr lang="en-GB" smtClean="0"/>
              <a:pPr/>
              <a:t>11</a:t>
            </a:fld>
            <a:endParaRPr lang="en-GB" smtClean="0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664012"/>
              </p:ext>
            </p:extLst>
          </p:nvPr>
        </p:nvGraphicFramePr>
        <p:xfrm>
          <a:off x="1765300" y="725488"/>
          <a:ext cx="8434388" cy="46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Document" r:id="rId4" imgW="5485703" imgH="3058093" progId="Word.Document.8">
                  <p:embed/>
                </p:oleObj>
              </mc:Choice>
              <mc:Fallback>
                <p:oleObj name="Document" r:id="rId4" imgW="5485703" imgH="30580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725488"/>
                        <a:ext cx="8434388" cy="469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Koefisien Binomial</a:t>
            </a:r>
            <a:endParaRPr lang="en-GB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78FF46-D0BB-4AE8-A35A-6BB5ED258893}" type="slidenum">
              <a:rPr lang="en-GB" smtClean="0"/>
              <a:pPr/>
              <a:t>12</a:t>
            </a:fld>
            <a:endParaRPr lang="en-GB" smtClean="0"/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1828800" y="1676401"/>
          <a:ext cx="8534400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Document" r:id="rId4" imgW="5491805" imgH="2785725" progId="Word.Document.8">
                  <p:embed/>
                </p:oleObj>
              </mc:Choice>
              <mc:Fallback>
                <p:oleObj name="Document" r:id="rId4" imgW="5491805" imgH="2785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1"/>
                        <a:ext cx="8534400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1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C7B57F-4299-4EEB-A84A-D14AA255E143}" type="slidenum">
              <a:rPr lang="en-GB" smtClean="0"/>
              <a:pPr/>
              <a:t>13</a:t>
            </a:fld>
            <a:endParaRPr lang="en-GB" smtClean="0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55197"/>
              </p:ext>
            </p:extLst>
          </p:nvPr>
        </p:nvGraphicFramePr>
        <p:xfrm>
          <a:off x="1876425" y="1639888"/>
          <a:ext cx="8339138" cy="296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Document" r:id="rId4" imgW="5485703" imgH="1952780" progId="Word.Document.8">
                  <p:embed/>
                </p:oleObj>
              </mc:Choice>
              <mc:Fallback>
                <p:oleObj name="Document" r:id="rId4" imgW="5485703" imgH="19527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1639888"/>
                        <a:ext cx="8339138" cy="296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2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A645B-F0C1-476A-B35D-4F61D0894680}" type="slidenum">
              <a:rPr lang="en-GB" smtClean="0"/>
              <a:pPr/>
              <a:t>14</a:t>
            </a:fld>
            <a:endParaRPr lang="en-GB" smtClean="0"/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869650"/>
              </p:ext>
            </p:extLst>
          </p:nvPr>
        </p:nvGraphicFramePr>
        <p:xfrm>
          <a:off x="1809190" y="941387"/>
          <a:ext cx="8339138" cy="559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Document" r:id="rId4" imgW="5485703" imgH="3686300" progId="Word.Document.8">
                  <p:embed/>
                </p:oleObj>
              </mc:Choice>
              <mc:Fallback>
                <p:oleObj name="Document" r:id="rId4" imgW="5485703" imgH="3686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190" y="941387"/>
                        <a:ext cx="8339138" cy="559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9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EC9857-2B90-416F-86F1-D69EAD5C9EBD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1905000" y="1559858"/>
            <a:ext cx="7772400" cy="4840941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 err="1" smtClean="0"/>
              <a:t>Latihan</a:t>
            </a:r>
            <a:r>
              <a:rPr lang="en-US" dirty="0" smtClean="0"/>
              <a:t>: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dirty="0" smtClean="0">
                <a:cs typeface="Times New Roman" pitchFamily="18" charset="0"/>
              </a:rPr>
              <a:t>100 orang </a:t>
            </a:r>
            <a:r>
              <a:rPr lang="en-US" dirty="0" err="1" smtClean="0">
                <a:cs typeface="Times New Roman" pitchFamily="18" charset="0"/>
              </a:rPr>
              <a:t>mahasiswa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dikirim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ke</a:t>
            </a:r>
            <a:r>
              <a:rPr lang="en-US" dirty="0" smtClean="0">
                <a:cs typeface="Times New Roman" pitchFamily="18" charset="0"/>
              </a:rPr>
              <a:t> 5 </a:t>
            </a:r>
            <a:r>
              <a:rPr lang="en-US" dirty="0" err="1" smtClean="0">
                <a:cs typeface="Times New Roman" pitchFamily="18" charset="0"/>
              </a:rPr>
              <a:t>negara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masing-masing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negara</a:t>
            </a:r>
            <a:r>
              <a:rPr lang="en-US" dirty="0" smtClean="0">
                <a:cs typeface="Times New Roman" pitchFamily="18" charset="0"/>
              </a:rPr>
              <a:t> 20 orang </a:t>
            </a:r>
            <a:r>
              <a:rPr lang="en-US" dirty="0" err="1" smtClean="0">
                <a:cs typeface="Times New Roman" pitchFamily="18" charset="0"/>
              </a:rPr>
              <a:t>mahasiswa</a:t>
            </a:r>
            <a:r>
              <a:rPr lang="en-US" dirty="0" smtClean="0">
                <a:cs typeface="Times New Roman" pitchFamily="18" charset="0"/>
              </a:rPr>
              <a:t>. </a:t>
            </a:r>
            <a:r>
              <a:rPr lang="en-US" dirty="0" err="1" smtClean="0">
                <a:cs typeface="Times New Roman" pitchFamily="18" charset="0"/>
              </a:rPr>
              <a:t>Berapa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banyak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cara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pengiriman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mahasiswa</a:t>
            </a:r>
            <a:r>
              <a:rPr lang="en-US" dirty="0" smtClean="0">
                <a:cs typeface="Times New Roman" pitchFamily="18" charset="0"/>
              </a:rPr>
              <a:t>?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endParaRPr lang="en-US" dirty="0" smtClean="0">
              <a:cs typeface="Times New Roman" pitchFamily="18" charset="0"/>
            </a:endParaRP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dirty="0" err="1" smtClean="0">
                <a:cs typeface="Times New Roman" pitchFamily="18" charset="0"/>
              </a:rPr>
              <a:t>Berapa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banyak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dirty="0" smtClean="0">
                <a:cs typeface="Times New Roman" pitchFamily="18" charset="0"/>
              </a:rPr>
              <a:t>string</a:t>
            </a:r>
            <a:r>
              <a:rPr lang="en-US" dirty="0" smtClean="0">
                <a:cs typeface="Times New Roman" pitchFamily="18" charset="0"/>
              </a:rPr>
              <a:t> yang </a:t>
            </a:r>
            <a:r>
              <a:rPr lang="en-US" dirty="0" err="1" smtClean="0">
                <a:cs typeface="Times New Roman" pitchFamily="18" charset="0"/>
              </a:rPr>
              <a:t>dapat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dibentuk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dari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huruf-huruf</a:t>
            </a:r>
            <a:r>
              <a:rPr lang="en-US" dirty="0" smtClean="0">
                <a:cs typeface="Times New Roman" pitchFamily="18" charset="0"/>
              </a:rPr>
              <a:t> kata “CONGRESS” </a:t>
            </a:r>
            <a:r>
              <a:rPr lang="en-US" dirty="0" err="1" smtClean="0">
                <a:cs typeface="Times New Roman" pitchFamily="18" charset="0"/>
              </a:rPr>
              <a:t>sedemikian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sehingga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dua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buah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huruf</a:t>
            </a:r>
            <a:r>
              <a:rPr lang="en-US" dirty="0" smtClean="0">
                <a:cs typeface="Times New Roman" pitchFamily="18" charset="0"/>
              </a:rPr>
              <a:t> “S” </a:t>
            </a:r>
            <a:r>
              <a:rPr lang="en-US" dirty="0" err="1" smtClean="0">
                <a:cs typeface="Times New Roman" pitchFamily="18" charset="0"/>
              </a:rPr>
              <a:t>tidak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terletak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berdampingan</a:t>
            </a:r>
            <a:r>
              <a:rPr lang="en-US" dirty="0" smtClean="0">
                <a:cs typeface="Times New Roman" pitchFamily="18" charset="0"/>
              </a:rPr>
              <a:t>?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858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4B873B-88CC-4B42-BA08-9944906800BC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522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algn="just">
              <a:buNone/>
            </a:pPr>
            <a:r>
              <a:rPr lang="en-US">
                <a:cs typeface="Times New Roman" pitchFamily="18" charset="0"/>
              </a:rPr>
              <a:t>	3. Tentukan banyaknya cara agar 4 buku matematika, 3 buku sejarah, 3 buku kimia, dan 2 buku sosiologi dapat disusun dalam satu baris sedemikian sehingga (untuk masing-masing soal)</a:t>
            </a:r>
          </a:p>
          <a:p>
            <a:pPr marL="609600" indent="-609600">
              <a:buNone/>
            </a:pPr>
            <a:r>
              <a:rPr lang="en-US">
                <a:cs typeface="Times New Roman" pitchFamily="18" charset="0"/>
              </a:rPr>
              <a:t>	(a) semua buku yang topiknya sama letaknya bersebelahan,</a:t>
            </a:r>
          </a:p>
          <a:p>
            <a:pPr marL="609600" indent="-609600">
              <a:buNone/>
            </a:pPr>
            <a:r>
              <a:rPr lang="en-US">
                <a:cs typeface="Times New Roman" pitchFamily="18" charset="0"/>
              </a:rPr>
              <a:t>	(b) urutan buku dalam susunan bebas.</a:t>
            </a:r>
          </a:p>
          <a:p>
            <a:pPr marL="609600" indent="-60960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7EB9EF-FB1E-4993-827A-78B48662286F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1828800" y="228600"/>
            <a:ext cx="8534400" cy="59436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dirty="0" err="1"/>
              <a:t>Latihan</a:t>
            </a:r>
            <a:r>
              <a:rPr lang="en-US" sz="2400" dirty="0"/>
              <a:t>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dirty="0">
                <a:cs typeface="Times New Roman" pitchFamily="18" charset="0"/>
              </a:rPr>
              <a:t>Ada 10 </a:t>
            </a:r>
            <a:r>
              <a:rPr lang="en-US" sz="2400" dirty="0" err="1">
                <a:cs typeface="Times New Roman" pitchFamily="18" charset="0"/>
              </a:rPr>
              <a:t>soal</a:t>
            </a:r>
            <a:r>
              <a:rPr lang="en-US" sz="2400" dirty="0">
                <a:cs typeface="Times New Roman" pitchFamily="18" charset="0"/>
              </a:rPr>
              <a:t> di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ujian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akhir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 err="1">
                <a:cs typeface="Times New Roman" pitchFamily="18" charset="0"/>
              </a:rPr>
              <a:t>Matematika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i="1" dirty="0" err="1">
                <a:cs typeface="Times New Roman" pitchFamily="18" charset="0"/>
              </a:rPr>
              <a:t>Diskrit</a:t>
            </a:r>
            <a:r>
              <a:rPr lang="en-US" sz="2400" dirty="0">
                <a:cs typeface="Times New Roman" pitchFamily="18" charset="0"/>
              </a:rPr>
              <a:t>. </a:t>
            </a:r>
            <a:r>
              <a:rPr lang="en-US" sz="2400" dirty="0" err="1">
                <a:cs typeface="Times New Roman" pitchFamily="18" charset="0"/>
              </a:rPr>
              <a:t>Berapa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banyak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cara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pemberian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nilai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bulat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pada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setiap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soal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jika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jumlah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nilai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keseluruhan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soal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100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setiap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soal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mempunyai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nilai</a:t>
            </a:r>
            <a:r>
              <a:rPr lang="en-US" sz="2400" dirty="0">
                <a:cs typeface="Times New Roman" pitchFamily="18" charset="0"/>
              </a:rPr>
              <a:t> paling </a:t>
            </a:r>
            <a:r>
              <a:rPr lang="en-US" sz="2400" dirty="0" err="1">
                <a:cs typeface="Times New Roman" pitchFamily="18" charset="0"/>
              </a:rPr>
              <a:t>sedikit</a:t>
            </a:r>
            <a:r>
              <a:rPr lang="en-US" sz="2400" dirty="0">
                <a:cs typeface="Times New Roman" pitchFamily="18" charset="0"/>
              </a:rPr>
              <a:t> 5. (</a:t>
            </a:r>
            <a:r>
              <a:rPr lang="en-US" sz="2400" dirty="0" err="1">
                <a:cs typeface="Times New Roman" pitchFamily="18" charset="0"/>
              </a:rPr>
              <a:t>Khusus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untuk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soal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ini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nyatakan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jawaban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akhir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anda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saja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tidak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perlu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dihitung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nilainya</a:t>
            </a:r>
            <a:r>
              <a:rPr lang="en-US" sz="2400" dirty="0">
                <a:cs typeface="Times New Roman" pitchFamily="18" charset="0"/>
              </a:rPr>
              <a:t>) 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400" dirty="0">
                <a:cs typeface="Times New Roman" pitchFamily="18" charset="0"/>
              </a:rPr>
              <a:t>Di </a:t>
            </a:r>
            <a:r>
              <a:rPr lang="en-US" sz="2400" dirty="0" err="1">
                <a:cs typeface="Times New Roman" pitchFamily="18" charset="0"/>
              </a:rPr>
              <a:t>perpustakaan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Teknik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Informatika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terdapat</a:t>
            </a:r>
            <a:r>
              <a:rPr lang="en-US" sz="2400" dirty="0">
                <a:cs typeface="Times New Roman" pitchFamily="18" charset="0"/>
              </a:rPr>
              <a:t> 3 </a:t>
            </a:r>
            <a:r>
              <a:rPr lang="en-US" sz="2400" dirty="0" err="1">
                <a:cs typeface="Times New Roman" pitchFamily="18" charset="0"/>
              </a:rPr>
              <a:t>jenis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buku</a:t>
            </a:r>
            <a:r>
              <a:rPr lang="en-US" sz="2400" dirty="0">
                <a:cs typeface="Times New Roman" pitchFamily="18" charset="0"/>
              </a:rPr>
              <a:t>: </a:t>
            </a:r>
            <a:r>
              <a:rPr lang="en-US" sz="2400" dirty="0" err="1">
                <a:cs typeface="Times New Roman" pitchFamily="18" charset="0"/>
              </a:rPr>
              <a:t>buku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Algoritma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Pemrograman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buku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Matematika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Diskrit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buku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Basisdata</a:t>
            </a:r>
            <a:r>
              <a:rPr lang="en-US" sz="2400" dirty="0">
                <a:cs typeface="Times New Roman" pitchFamily="18" charset="0"/>
              </a:rPr>
              <a:t>. </a:t>
            </a:r>
            <a:r>
              <a:rPr lang="en-US" sz="2400" dirty="0" err="1">
                <a:cs typeface="Times New Roman" pitchFamily="18" charset="0"/>
              </a:rPr>
              <a:t>Perpustakaan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memiliki</a:t>
            </a:r>
            <a:r>
              <a:rPr lang="en-US" sz="2400" dirty="0">
                <a:cs typeface="Times New Roman" pitchFamily="18" charset="0"/>
              </a:rPr>
              <a:t> paling </a:t>
            </a:r>
            <a:r>
              <a:rPr lang="en-US" sz="2400" dirty="0" err="1">
                <a:cs typeface="Times New Roman" pitchFamily="18" charset="0"/>
              </a:rPr>
              <a:t>sedikit</a:t>
            </a:r>
            <a:r>
              <a:rPr lang="en-US" sz="2400" dirty="0">
                <a:cs typeface="Times New Roman" pitchFamily="18" charset="0"/>
              </a:rPr>
              <a:t> 10 </a:t>
            </a:r>
            <a:r>
              <a:rPr lang="en-US" sz="2400" dirty="0" err="1">
                <a:cs typeface="Times New Roman" pitchFamily="18" charset="0"/>
              </a:rPr>
              <a:t>buah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buku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untuk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masing-masing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jenis</a:t>
            </a:r>
            <a:r>
              <a:rPr lang="en-US" sz="2400" dirty="0">
                <a:cs typeface="Times New Roman" pitchFamily="18" charset="0"/>
              </a:rPr>
              <a:t>. </a:t>
            </a:r>
            <a:r>
              <a:rPr lang="en-US" sz="2400" dirty="0" err="1">
                <a:cs typeface="Times New Roman" pitchFamily="18" charset="0"/>
              </a:rPr>
              <a:t>Berapa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banyak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cara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memilih</a:t>
            </a:r>
            <a:r>
              <a:rPr lang="en-US" sz="2400" dirty="0">
                <a:cs typeface="Times New Roman" pitchFamily="18" charset="0"/>
              </a:rPr>
              <a:t> 10 </a:t>
            </a:r>
            <a:r>
              <a:rPr lang="en-US" sz="2400" dirty="0" err="1">
                <a:cs typeface="Times New Roman" pitchFamily="18" charset="0"/>
              </a:rPr>
              <a:t>buah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buku</a:t>
            </a:r>
            <a:r>
              <a:rPr lang="en-US" sz="2400" dirty="0">
                <a:cs typeface="Times New Roman" pitchFamily="18" charset="0"/>
              </a:rPr>
              <a:t>?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en-US" sz="2400" dirty="0">
                <a:cs typeface="Times New Roman" pitchFamily="18" charset="0"/>
              </a:rPr>
              <a:t>Dari </a:t>
            </a:r>
            <a:r>
              <a:rPr lang="en-US" sz="2400" dirty="0" err="1">
                <a:cs typeface="Times New Roman" pitchFamily="18" charset="0"/>
              </a:rPr>
              <a:t>sejumlah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besar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koin</a:t>
            </a:r>
            <a:r>
              <a:rPr lang="en-US" sz="2400" dirty="0">
                <a:cs typeface="Times New Roman" pitchFamily="18" charset="0"/>
              </a:rPr>
              <a:t> 25-an, 50-an, 100-an,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500-an, </a:t>
            </a:r>
            <a:r>
              <a:rPr lang="en-US" sz="2400" dirty="0" err="1">
                <a:cs typeface="Times New Roman" pitchFamily="18" charset="0"/>
              </a:rPr>
              <a:t>berapa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banyak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cara</a:t>
            </a:r>
            <a:r>
              <a:rPr lang="en-US" sz="2400" dirty="0">
                <a:cs typeface="Times New Roman" pitchFamily="18" charset="0"/>
              </a:rPr>
              <a:t> lima </a:t>
            </a:r>
            <a:r>
              <a:rPr lang="en-US" sz="2400" dirty="0" err="1">
                <a:cs typeface="Times New Roman" pitchFamily="18" charset="0"/>
              </a:rPr>
              <a:t>koin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dapat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diambil</a:t>
            </a:r>
            <a:r>
              <a:rPr lang="en-US" sz="2400" dirty="0">
                <a:cs typeface="Times New Roman" pitchFamily="18" charset="0"/>
              </a:rPr>
              <a:t>?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GB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958EFC-A473-4294-9BF7-F9AB00966796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54274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2362200" y="1694329"/>
            <a:ext cx="7772400" cy="432547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4. </a:t>
            </a:r>
            <a:r>
              <a:rPr lang="en-US" dirty="0" err="1"/>
              <a:t>Toko</a:t>
            </a:r>
            <a:r>
              <a:rPr lang="en-US" dirty="0"/>
              <a:t> roti “</a:t>
            </a:r>
            <a:r>
              <a:rPr lang="en-US" dirty="0" err="1"/>
              <a:t>Enak</a:t>
            </a:r>
            <a:r>
              <a:rPr lang="en-US" dirty="0"/>
              <a:t>” </a:t>
            </a:r>
            <a:r>
              <a:rPr lang="en-US" dirty="0" err="1"/>
              <a:t>menjual</a:t>
            </a:r>
            <a:r>
              <a:rPr lang="en-US" dirty="0"/>
              <a:t> 8 </a:t>
            </a:r>
            <a:r>
              <a:rPr lang="en-US" dirty="0" err="1"/>
              <a:t>jenis</a:t>
            </a:r>
            <a:r>
              <a:rPr lang="en-US" dirty="0"/>
              <a:t> roti.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1 </a:t>
            </a:r>
            <a:r>
              <a:rPr lang="en-US" dirty="0" err="1"/>
              <a:t>lusin</a:t>
            </a:r>
            <a:r>
              <a:rPr lang="en-US" dirty="0"/>
              <a:t> roti?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5. </a:t>
            </a:r>
            <a:r>
              <a:rPr lang="en-US" dirty="0" err="1"/>
              <a:t>Andaikan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bola yang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, </a:t>
            </a:r>
            <a:r>
              <a:rPr lang="en-US" dirty="0" err="1"/>
              <a:t>biru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. </a:t>
            </a:r>
            <a:r>
              <a:rPr lang="en-US" dirty="0" err="1"/>
              <a:t>Jumlah</a:t>
            </a:r>
            <a:r>
              <a:rPr lang="en-US" dirty="0"/>
              <a:t> bola </a:t>
            </a:r>
            <a:r>
              <a:rPr lang="en-US" dirty="0" err="1"/>
              <a:t>dari</a:t>
            </a:r>
            <a:r>
              <a:rPr lang="en-US" dirty="0"/>
              <a:t> masing2 </a:t>
            </a:r>
            <a:r>
              <a:rPr lang="en-US" dirty="0" err="1"/>
              <a:t>warna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 8.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a.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8 </a:t>
            </a:r>
            <a:r>
              <a:rPr lang="en-US" dirty="0" err="1"/>
              <a:t>buah</a:t>
            </a:r>
            <a:r>
              <a:rPr lang="en-US" dirty="0"/>
              <a:t> bola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?)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b.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8 </a:t>
            </a:r>
            <a:r>
              <a:rPr lang="en-US" dirty="0" err="1"/>
              <a:t>buah</a:t>
            </a:r>
            <a:r>
              <a:rPr lang="en-US" dirty="0"/>
              <a:t> bola </a:t>
            </a:r>
            <a:r>
              <a:rPr lang="en-US" dirty="0" err="1"/>
              <a:t>jika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1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msing-masing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terwakili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76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29846"/>
            <a:ext cx="2743200" cy="365125"/>
          </a:xfrm>
          <a:noFill/>
        </p:spPr>
        <p:txBody>
          <a:bodyPr>
            <a:normAutofit/>
          </a:bodyPr>
          <a:lstStyle/>
          <a:p>
            <a:fld id="{A51A9797-5AE0-4809-8713-FEAD525D074B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Latihan: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2438400" y="2590800"/>
          <a:ext cx="144780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Document" r:id="rId4" imgW="5486400" imgH="301680" progId="Word.Document.8">
                  <p:embed/>
                </p:oleObj>
              </mc:Choice>
              <mc:Fallback>
                <p:oleObj name="Document" r:id="rId4" imgW="5486400" imgH="301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144780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0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>
                <a:latin typeface="Times New Roman" pitchFamily="18" charset="0"/>
                <a:cs typeface="Times New Roman" pitchFamily="18" charset="0"/>
              </a:rPr>
              <a:t>Permutasi dan Kombinasi </a:t>
            </a:r>
            <a:br>
              <a:rPr lang="en-US" sz="4000" b="1">
                <a:latin typeface="Times New Roman" pitchFamily="18" charset="0"/>
                <a:cs typeface="Times New Roman" pitchFamily="18" charset="0"/>
              </a:rPr>
            </a:br>
            <a:r>
              <a:rPr lang="en-US" sz="4000" b="1">
                <a:latin typeface="Times New Roman" pitchFamily="18" charset="0"/>
                <a:cs typeface="Times New Roman" pitchFamily="18" charset="0"/>
              </a:rPr>
              <a:t>Bentuk Umum</a:t>
            </a:r>
            <a:endParaRPr lang="en-GB" sz="4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C5F50F-F119-4D2C-A1C8-CB61C2BB6683}" type="slidenum">
              <a:rPr lang="en-GB" smtClean="0"/>
              <a:pPr/>
              <a:t>2</a:t>
            </a:fld>
            <a:endParaRPr lang="en-GB" smtClean="0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133600" y="1524001"/>
          <a:ext cx="8305800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Document" r:id="rId4" imgW="5486400" imgH="2804040" progId="Word.Document.8">
                  <p:embed/>
                </p:oleObj>
              </mc:Choice>
              <mc:Fallback>
                <p:oleObj name="Document" r:id="rId4" imgW="5486400" imgH="280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1"/>
                        <a:ext cx="8305800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0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294E54-CEF7-4105-AB51-462D6C744410}" type="slidenum">
              <a:rPr lang="en-GB" smtClean="0"/>
              <a:pPr/>
              <a:t>3</a:t>
            </a:fld>
            <a:endParaRPr lang="en-GB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828800" y="304801"/>
          <a:ext cx="8534400" cy="595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Document" r:id="rId4" imgW="5486400" imgH="3830040" progId="Word.Document.8">
                  <p:embed/>
                </p:oleObj>
              </mc:Choice>
              <mc:Fallback>
                <p:oleObj name="Document" r:id="rId4" imgW="5486400" imgH="3830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1"/>
                        <a:ext cx="8534400" cy="595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ECAB07-54C5-48C6-8F76-F2D6E9651BA6}" type="slidenum">
              <a:rPr lang="en-GB" smtClean="0"/>
              <a:pPr/>
              <a:t>4</a:t>
            </a:fld>
            <a:endParaRPr lang="en-GB" smtClean="0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1676400" y="914401"/>
          <a:ext cx="8610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Document" r:id="rId4" imgW="5486400" imgH="3053160" progId="Word.Document.8">
                  <p:embed/>
                </p:oleObj>
              </mc:Choice>
              <mc:Fallback>
                <p:oleObj name="Document" r:id="rId4" imgW="5486400" imgH="3053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14401"/>
                        <a:ext cx="8610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3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AE3BA-D529-4ABA-8679-9D761300A020}" type="slidenum">
              <a:rPr lang="en-GB" smtClean="0"/>
              <a:pPr/>
              <a:t>5</a:t>
            </a:fld>
            <a:endParaRPr lang="en-GB" smtClean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133600" y="2209801"/>
          <a:ext cx="944880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Document" r:id="rId4" imgW="5486400" imgH="839520" progId="Word.Document.8">
                  <p:embed/>
                </p:oleObj>
              </mc:Choice>
              <mc:Fallback>
                <p:oleObj name="Document" r:id="rId4" imgW="5486400" imgH="839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1"/>
                        <a:ext cx="9448800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B82C68-AF6E-498A-9B8D-41143E4956E9}" type="slidenum">
              <a:rPr lang="en-GB" smtClean="0"/>
              <a:pPr/>
              <a:t>6</a:t>
            </a:fld>
            <a:endParaRPr lang="en-GB" smtClean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50122"/>
              </p:ext>
            </p:extLst>
          </p:nvPr>
        </p:nvGraphicFramePr>
        <p:xfrm>
          <a:off x="1981199" y="317680"/>
          <a:ext cx="7606553" cy="640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Document" r:id="rId4" imgW="5485703" imgH="4916029" progId="Word.Document.8">
                  <p:embed/>
                </p:oleObj>
              </mc:Choice>
              <mc:Fallback>
                <p:oleObj name="Document" r:id="rId4" imgW="5485703" imgH="49160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317680"/>
                        <a:ext cx="7606553" cy="640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6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7A3685-AC9D-4FAD-806F-55C50E8E8DB3}" type="slidenum">
              <a:rPr lang="en-GB" smtClean="0"/>
              <a:pPr/>
              <a:t>7</a:t>
            </a:fld>
            <a:endParaRPr lang="en-GB" smtClean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193779"/>
              </p:ext>
            </p:extLst>
          </p:nvPr>
        </p:nvGraphicFramePr>
        <p:xfrm>
          <a:off x="1828800" y="1071563"/>
          <a:ext cx="8434388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Document" r:id="rId4" imgW="5485703" imgH="2418706" progId="Word.Document.8">
                  <p:embed/>
                </p:oleObj>
              </mc:Choice>
              <mc:Fallback>
                <p:oleObj name="Document" r:id="rId4" imgW="5485703" imgH="24187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71563"/>
                        <a:ext cx="8434388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5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91E4E3-AAAD-4896-BC01-BFD46993A80A}" type="slidenum">
              <a:rPr lang="en-GB" smtClean="0"/>
              <a:pPr/>
              <a:t>8</a:t>
            </a:fld>
            <a:endParaRPr lang="en-GB" smtClean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937305"/>
              </p:ext>
            </p:extLst>
          </p:nvPr>
        </p:nvGraphicFramePr>
        <p:xfrm>
          <a:off x="1752600" y="1371601"/>
          <a:ext cx="8534400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Document" r:id="rId4" imgW="5485703" imgH="2198365" progId="Word.Document.8">
                  <p:embed/>
                </p:oleObj>
              </mc:Choice>
              <mc:Fallback>
                <p:oleObj name="Document" r:id="rId4" imgW="5485703" imgH="2198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1"/>
                        <a:ext cx="8534400" cy="341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9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>
                <a:latin typeface="Times New Roman" pitchFamily="18" charset="0"/>
                <a:cs typeface="Times New Roman" pitchFamily="18" charset="0"/>
              </a:rPr>
              <a:t>Kombinasi Dengan Pengulangan</a:t>
            </a:r>
            <a:endParaRPr lang="en-GB" sz="4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C555A-CC85-4EBB-AA31-789B8F18E08B}" type="slidenum">
              <a:rPr lang="en-GB" smtClean="0"/>
              <a:pPr/>
              <a:t>9</a:t>
            </a:fld>
            <a:endParaRPr lang="en-GB" smtClean="0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975122"/>
              </p:ext>
            </p:extLst>
          </p:nvPr>
        </p:nvGraphicFramePr>
        <p:xfrm>
          <a:off x="1828800" y="1214439"/>
          <a:ext cx="8434388" cy="514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Document" r:id="rId4" imgW="5485703" imgH="3747967" progId="Word.Document.8">
                  <p:embed/>
                </p:oleObj>
              </mc:Choice>
              <mc:Fallback>
                <p:oleObj name="Document" r:id="rId4" imgW="5485703" imgH="3747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4439"/>
                        <a:ext cx="8434388" cy="514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8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296</Words>
  <Application>Microsoft Office PowerPoint</Application>
  <PresentationFormat>Widescreen</PresentationFormat>
  <Paragraphs>56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Caslon Pro Bold</vt:lpstr>
      <vt:lpstr>Arial</vt:lpstr>
      <vt:lpstr>Calibri</vt:lpstr>
      <vt:lpstr>Calibri Light</vt:lpstr>
      <vt:lpstr>Times New Roman</vt:lpstr>
      <vt:lpstr>Wingdings</vt:lpstr>
      <vt:lpstr>Office Theme</vt:lpstr>
      <vt:lpstr>Document</vt:lpstr>
      <vt:lpstr>KOMBINATORIAL 3</vt:lpstr>
      <vt:lpstr>Permutasi dan Kombinasi  Bentuk Umum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Kombinasi Dengan Pengulangan</vt:lpstr>
      <vt:lpstr>PowerPoint Presentation</vt:lpstr>
      <vt:lpstr>PowerPoint Presentation</vt:lpstr>
      <vt:lpstr>Koefisien Binomial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Eaeoo</dc:creator>
  <cp:lastModifiedBy>Windows User</cp:lastModifiedBy>
  <cp:revision>44</cp:revision>
  <dcterms:created xsi:type="dcterms:W3CDTF">2018-11-03T10:11:13Z</dcterms:created>
  <dcterms:modified xsi:type="dcterms:W3CDTF">2020-01-06T01:29:36Z</dcterms:modified>
</cp:coreProperties>
</file>