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79" r:id="rId4"/>
    <p:sldId id="288" r:id="rId5"/>
    <p:sldId id="272" r:id="rId6"/>
    <p:sldId id="289" r:id="rId7"/>
    <p:sldId id="290" r:id="rId8"/>
    <p:sldId id="291" r:id="rId9"/>
    <p:sldId id="292" r:id="rId10"/>
    <p:sldId id="278" r:id="rId1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8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5599" autoAdjust="0"/>
  </p:normalViewPr>
  <p:slideViewPr>
    <p:cSldViewPr>
      <p:cViewPr>
        <p:scale>
          <a:sx n="50" d="100"/>
          <a:sy n="50" d="100"/>
        </p:scale>
        <p:origin x="-102" y="-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71C5732-B6FA-4D13-B96D-687A0746D02E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6D61F89-7A23-4A42-AA7E-9BAA5FE32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4F17-4862-49E4-9FDD-85CC765073B1}" type="datetime1">
              <a:rPr lang="en-US" smtClean="0"/>
              <a:pPr/>
              <a:t>3/13/2018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6C72-6ACB-4DB9-91C8-B1A2A3323AC5}" type="datetime1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C71E-F4FD-453C-AD66-6154D32F4D6A}" type="datetime1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52B9-46CB-4BDA-9807-8794D88E83F4}" type="datetime1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CD9B-FCCC-487C-95EF-B4F2118730D1}" type="datetime1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69EF-1AA4-434C-93B8-7B08A30CF600}" type="datetime1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EBF6-C00F-4E55-8AD6-B87826272749}" type="datetime1">
              <a:rPr lang="en-US" smtClean="0"/>
              <a:pPr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1CC3-1058-4848-A499-AD8971BACEB7}" type="datetime1">
              <a:rPr lang="en-US" smtClean="0"/>
              <a:pPr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1D85-3CA9-45C0-9D19-D5C7B16B6E8C}" type="datetime1">
              <a:rPr lang="en-US" smtClean="0"/>
              <a:pPr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5DD4-8D8E-47D7-94C8-E1C566EDCAA9}" type="datetime1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045E-F0BD-4CC3-A8AB-4AACC7694C27}" type="datetime1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1319F8E-3CC1-459D-978A-9782B214D712}" type="datetime1">
              <a:rPr lang="en-US" smtClean="0"/>
              <a:pPr/>
              <a:t>3/13/2018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371600"/>
            <a:ext cx="7599262" cy="1828800"/>
          </a:xfrm>
        </p:spPr>
        <p:txBody>
          <a:bodyPr/>
          <a:lstStyle/>
          <a:p>
            <a:pPr algn="ctr"/>
            <a:r>
              <a:rPr lang="id-ID" dirty="0" smtClean="0"/>
              <a:t>Logika Informatika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3228536"/>
            <a:ext cx="7602310" cy="175260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 smtClean="0"/>
              <a:t>Teknik</a:t>
            </a:r>
            <a:r>
              <a:rPr lang="en-US" sz="5400" dirty="0" smtClean="0"/>
              <a:t> Parsing</a:t>
            </a:r>
            <a:endParaRPr lang="id-ID" sz="5400" dirty="0" smtClean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57158" y="5715016"/>
            <a:ext cx="8501122" cy="642942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id-ID" sz="2400" dirty="0" smtClean="0"/>
              <a:t>Tutik Khotimah, M.Kom</a:t>
            </a:r>
            <a:endParaRPr kumimoji="0" lang="id-ID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 smtClean="0"/>
              <a:t>Latihan</a:t>
            </a:r>
            <a:r>
              <a:rPr lang="en-US" sz="3200" b="1" dirty="0" smtClean="0"/>
              <a:t> Parse Tree</a:t>
            </a:r>
            <a:endParaRPr lang="en-US" sz="3200" b="1" dirty="0"/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38674"/>
          </a:xfrm>
        </p:spPr>
        <p:txBody>
          <a:bodyPr>
            <a:normAutofit fontScale="850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 err="1" smtClean="0"/>
              <a:t>Andi</a:t>
            </a:r>
            <a:r>
              <a:rPr lang="en-US" sz="2400" dirty="0" smtClean="0"/>
              <a:t> </a:t>
            </a:r>
            <a:r>
              <a:rPr lang="en-US" sz="2400" dirty="0" err="1" smtClean="0"/>
              <a:t>pergi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kampus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tidur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rumah</a:t>
            </a:r>
            <a:r>
              <a:rPr lang="id-ID" sz="2400" dirty="0" smtClean="0"/>
              <a:t>.</a:t>
            </a:r>
            <a:r>
              <a:rPr lang="en-US" sz="2400" dirty="0" smtClean="0"/>
              <a:t> </a:t>
            </a:r>
            <a:r>
              <a:rPr lang="en-US" sz="2400" dirty="0" err="1" smtClean="0"/>
              <a:t>Andi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tidur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rumah</a:t>
            </a:r>
            <a:r>
              <a:rPr lang="id-ID" sz="2400" dirty="0" smtClean="0"/>
              <a:t>.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demikan</a:t>
            </a:r>
            <a:r>
              <a:rPr lang="en-US" sz="2400" dirty="0" smtClean="0"/>
              <a:t>, </a:t>
            </a:r>
            <a:r>
              <a:rPr lang="en-US" sz="2400" dirty="0" err="1" smtClean="0"/>
              <a:t>Andi</a:t>
            </a:r>
            <a:r>
              <a:rPr lang="en-US" sz="2400" dirty="0" smtClean="0"/>
              <a:t> </a:t>
            </a:r>
            <a:r>
              <a:rPr lang="en-US" sz="2400" dirty="0" err="1" smtClean="0"/>
              <a:t>pergi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kampus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 algn="just">
              <a:buFont typeface="+mj-lt"/>
              <a:buAutoNum type="arabicPeriod" startAt="2"/>
            </a:pP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Didi</a:t>
            </a:r>
            <a:r>
              <a:rPr lang="en-US" sz="2400" dirty="0" smtClean="0"/>
              <a:t> </a:t>
            </a:r>
            <a:r>
              <a:rPr lang="en-US" sz="2400" dirty="0" err="1" smtClean="0"/>
              <a:t>ikut</a:t>
            </a:r>
            <a:r>
              <a:rPr lang="en-US" sz="2400" dirty="0" smtClean="0"/>
              <a:t> seminar, </a:t>
            </a:r>
            <a:r>
              <a:rPr lang="en-US" sz="2400" dirty="0" err="1" smtClean="0"/>
              <a:t>ia</a:t>
            </a:r>
            <a:r>
              <a:rPr lang="en-US" sz="2400" dirty="0" smtClean="0"/>
              <a:t> </a:t>
            </a:r>
            <a:r>
              <a:rPr lang="en-US" sz="2400" dirty="0" err="1" smtClean="0"/>
              <a:t>mendapatkan</a:t>
            </a:r>
            <a:r>
              <a:rPr lang="en-US" sz="2400" dirty="0" smtClean="0"/>
              <a:t> </a:t>
            </a:r>
            <a:r>
              <a:rPr lang="en-US" sz="2400" dirty="0" err="1" smtClean="0"/>
              <a:t>sertifikat</a:t>
            </a:r>
            <a:r>
              <a:rPr lang="id-ID" sz="2400" dirty="0" smtClean="0"/>
              <a:t>.</a:t>
            </a:r>
          </a:p>
          <a:p>
            <a:pPr marL="457200" indent="-457200" algn="just">
              <a:buNone/>
            </a:pPr>
            <a:r>
              <a:rPr lang="id-ID" sz="2400" dirty="0" smtClean="0"/>
              <a:t>	</a:t>
            </a:r>
            <a:r>
              <a:rPr lang="en-US" sz="2400" dirty="0" err="1" smtClean="0"/>
              <a:t>Didi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ikut</a:t>
            </a:r>
            <a:r>
              <a:rPr lang="en-US" sz="2400" dirty="0" smtClean="0"/>
              <a:t> seminar</a:t>
            </a:r>
            <a:r>
              <a:rPr lang="id-ID" sz="2400" dirty="0" smtClean="0"/>
              <a:t>.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demikian</a:t>
            </a:r>
            <a:r>
              <a:rPr lang="en-US" sz="2400" dirty="0" smtClean="0"/>
              <a:t>, </a:t>
            </a:r>
            <a:r>
              <a:rPr lang="en-US" sz="2400" dirty="0" err="1" smtClean="0"/>
              <a:t>Didi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mendapat</a:t>
            </a:r>
            <a:r>
              <a:rPr lang="en-US" sz="2400" dirty="0" smtClean="0"/>
              <a:t> </a:t>
            </a:r>
            <a:r>
              <a:rPr lang="en-US" sz="2400" smtClean="0"/>
              <a:t>sertifikat.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Ratri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mengumpulkan</a:t>
            </a:r>
            <a:r>
              <a:rPr lang="en-US" sz="2400" dirty="0" smtClean="0"/>
              <a:t> </a:t>
            </a:r>
            <a:r>
              <a:rPr lang="en-US" sz="2400" dirty="0" err="1" smtClean="0"/>
              <a:t>tugas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dia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diizinkan</a:t>
            </a:r>
            <a:r>
              <a:rPr lang="en-US" sz="2400" dirty="0" smtClean="0"/>
              <a:t> </a:t>
            </a:r>
            <a:r>
              <a:rPr lang="en-US" sz="2400" dirty="0" err="1" smtClean="0"/>
              <a:t>mengikuti</a:t>
            </a:r>
            <a:r>
              <a:rPr lang="en-US" sz="2400" dirty="0" smtClean="0"/>
              <a:t> </a:t>
            </a:r>
            <a:r>
              <a:rPr lang="en-US" sz="2400" dirty="0" err="1" smtClean="0"/>
              <a:t>ujian</a:t>
            </a:r>
            <a:r>
              <a:rPr lang="id-ID" sz="2400" dirty="0" smtClean="0"/>
              <a:t>.</a:t>
            </a:r>
            <a:r>
              <a:rPr lang="en-US" sz="2400" dirty="0" smtClean="0"/>
              <a:t> </a:t>
            </a:r>
            <a:r>
              <a:rPr lang="en-US" sz="2400" dirty="0" err="1" smtClean="0"/>
              <a:t>Ratri</a:t>
            </a:r>
            <a:r>
              <a:rPr lang="en-US" sz="2400" dirty="0" smtClean="0"/>
              <a:t> </a:t>
            </a:r>
            <a:r>
              <a:rPr lang="en-US" sz="2400" dirty="0" err="1" smtClean="0"/>
              <a:t>mengumpulkan</a:t>
            </a:r>
            <a:r>
              <a:rPr lang="en-US" sz="2400" dirty="0" smtClean="0"/>
              <a:t> </a:t>
            </a:r>
            <a:r>
              <a:rPr lang="en-US" sz="2400" dirty="0" err="1" smtClean="0"/>
              <a:t>tugas</a:t>
            </a:r>
            <a:r>
              <a:rPr lang="id-ID" sz="2400" dirty="0" smtClean="0"/>
              <a:t>.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demikian</a:t>
            </a:r>
            <a:r>
              <a:rPr lang="en-US" sz="2400" dirty="0" smtClean="0"/>
              <a:t>, </a:t>
            </a:r>
            <a:r>
              <a:rPr lang="en-US" sz="2400" dirty="0" err="1" smtClean="0"/>
              <a:t>Ratri</a:t>
            </a:r>
            <a:r>
              <a:rPr lang="en-US" sz="2400" dirty="0" smtClean="0"/>
              <a:t> </a:t>
            </a:r>
            <a:r>
              <a:rPr lang="en-US" sz="2400" dirty="0" err="1" smtClean="0"/>
              <a:t>diizinkan</a:t>
            </a:r>
            <a:r>
              <a:rPr lang="en-US" sz="2400" dirty="0" smtClean="0"/>
              <a:t> </a:t>
            </a:r>
            <a:r>
              <a:rPr lang="en-US" sz="2400" dirty="0" err="1" smtClean="0"/>
              <a:t>mengikuti</a:t>
            </a:r>
            <a:r>
              <a:rPr lang="en-US" sz="2400" dirty="0" smtClean="0"/>
              <a:t> </a:t>
            </a:r>
            <a:r>
              <a:rPr lang="en-US" sz="2400" dirty="0" err="1" smtClean="0"/>
              <a:t>ujian</a:t>
            </a:r>
            <a:r>
              <a:rPr lang="en-US" sz="2400" dirty="0" smtClean="0"/>
              <a:t>.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 algn="just">
              <a:buFont typeface="+mj-lt"/>
              <a:buAutoNum type="arabicPeriod" startAt="4"/>
            </a:pP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Ani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lulus </a:t>
            </a:r>
            <a:r>
              <a:rPr lang="en-US" sz="2400" dirty="0" err="1" smtClean="0"/>
              <a:t>skripsi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dia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mengikuti</a:t>
            </a:r>
            <a:r>
              <a:rPr lang="en-US" sz="2400" dirty="0" smtClean="0"/>
              <a:t> </a:t>
            </a:r>
            <a:r>
              <a:rPr lang="en-US" sz="2400" dirty="0" err="1" smtClean="0"/>
              <a:t>wisuda</a:t>
            </a:r>
            <a:r>
              <a:rPr lang="id-ID" sz="2400" dirty="0" smtClean="0"/>
              <a:t>.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Ani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mengikuti</a:t>
            </a:r>
            <a:r>
              <a:rPr lang="en-US" sz="2400" dirty="0" smtClean="0"/>
              <a:t> </a:t>
            </a:r>
            <a:r>
              <a:rPr lang="en-US" sz="2400" dirty="0" err="1" smtClean="0"/>
              <a:t>wisuda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dia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melamar</a:t>
            </a:r>
            <a:r>
              <a:rPr lang="en-US" sz="2400" dirty="0" smtClean="0"/>
              <a:t> </a:t>
            </a:r>
            <a:r>
              <a:rPr lang="en-US" sz="2400" dirty="0" err="1" smtClean="0"/>
              <a:t>pekerjaan</a:t>
            </a:r>
            <a:r>
              <a:rPr lang="id-ID" sz="2400" dirty="0" smtClean="0"/>
              <a:t>.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demikian</a:t>
            </a:r>
            <a:r>
              <a:rPr lang="en-US" sz="2400" dirty="0" smtClean="0"/>
              <a:t>,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Ani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mengikuti</a:t>
            </a:r>
            <a:r>
              <a:rPr lang="en-US" sz="2400" dirty="0" smtClean="0"/>
              <a:t> </a:t>
            </a:r>
            <a:r>
              <a:rPr lang="en-US" sz="2400" dirty="0" err="1" smtClean="0"/>
              <a:t>wisuda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dia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melamar</a:t>
            </a:r>
            <a:r>
              <a:rPr lang="en-US" sz="2400" dirty="0" smtClean="0"/>
              <a:t> </a:t>
            </a:r>
            <a:r>
              <a:rPr lang="en-US" sz="2400" dirty="0" err="1" smtClean="0"/>
              <a:t>pekerjaan</a:t>
            </a:r>
            <a:r>
              <a:rPr lang="id-ID" sz="2400" dirty="0" smtClean="0"/>
              <a:t>.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400" dirty="0" smtClean="0"/>
              <a:t>Dino </a:t>
            </a:r>
            <a:r>
              <a:rPr lang="en-US" sz="2400" dirty="0" err="1" smtClean="0"/>
              <a:t>berangkat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kampus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dia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mendapat</a:t>
            </a:r>
            <a:r>
              <a:rPr lang="en-US" sz="2400" dirty="0" smtClean="0"/>
              <a:t> </a:t>
            </a:r>
            <a:r>
              <a:rPr lang="en-US" sz="2400" dirty="0" err="1" smtClean="0"/>
              <a:t>uang</a:t>
            </a:r>
            <a:r>
              <a:rPr lang="en-US" sz="2400" dirty="0" smtClean="0"/>
              <a:t> </a:t>
            </a:r>
            <a:r>
              <a:rPr lang="en-US" sz="2400" dirty="0" err="1" smtClean="0"/>
              <a:t>saku</a:t>
            </a:r>
            <a:r>
              <a:rPr lang="id-ID" sz="2400" dirty="0" smtClean="0"/>
              <a:t>.</a:t>
            </a:r>
            <a:r>
              <a:rPr lang="en-US" sz="2400" dirty="0" smtClean="0"/>
              <a:t> Dino </a:t>
            </a:r>
            <a:r>
              <a:rPr lang="en-US" sz="2400" dirty="0" err="1" smtClean="0"/>
              <a:t>mendapat</a:t>
            </a:r>
            <a:r>
              <a:rPr lang="en-US" sz="2400" dirty="0" smtClean="0"/>
              <a:t> </a:t>
            </a:r>
            <a:r>
              <a:rPr lang="en-US" sz="2400" dirty="0" err="1" smtClean="0"/>
              <a:t>uang</a:t>
            </a:r>
            <a:r>
              <a:rPr lang="en-US" sz="2400" dirty="0" smtClean="0"/>
              <a:t> </a:t>
            </a:r>
            <a:r>
              <a:rPr lang="en-US" sz="2400" dirty="0" err="1" smtClean="0"/>
              <a:t>saku</a:t>
            </a:r>
            <a:r>
              <a:rPr lang="id-ID" sz="2400" dirty="0" smtClean="0"/>
              <a:t>.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demikian</a:t>
            </a:r>
            <a:r>
              <a:rPr lang="en-US" sz="2400" dirty="0" smtClean="0"/>
              <a:t>, Dino </a:t>
            </a:r>
            <a:r>
              <a:rPr lang="en-US" sz="2400" dirty="0" err="1" smtClean="0"/>
              <a:t>berangkat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kampus</a:t>
            </a:r>
            <a:r>
              <a:rPr lang="en-US" sz="2400" dirty="0" smtClean="0"/>
              <a:t> </a:t>
            </a:r>
            <a:endParaRPr lang="id-ID" sz="2400" dirty="0" smtClean="0">
              <a:solidFill>
                <a:schemeClr val="accent1"/>
              </a:solidFill>
            </a:endParaRPr>
          </a:p>
          <a:p>
            <a:pPr marL="457200" indent="-457200" algn="just">
              <a:buNone/>
            </a:pPr>
            <a:endParaRPr lang="id-ID" sz="2400" dirty="0" smtClean="0">
              <a:solidFill>
                <a:schemeClr val="accent1"/>
              </a:solidFill>
            </a:endParaRPr>
          </a:p>
          <a:p>
            <a:pPr marL="457200" indent="-457200" algn="just">
              <a:buNone/>
            </a:pPr>
            <a:endParaRPr lang="id-ID" sz="2400" dirty="0" smtClean="0">
              <a:solidFill>
                <a:schemeClr val="accent1"/>
              </a:solidFill>
            </a:endParaRPr>
          </a:p>
          <a:p>
            <a:pPr marL="457200" indent="-457200" algn="just">
              <a:buNone/>
            </a:pPr>
            <a:endParaRPr lang="id-ID" sz="2400" dirty="0" smtClean="0">
              <a:solidFill>
                <a:schemeClr val="accent1"/>
              </a:solidFill>
            </a:endParaRPr>
          </a:p>
          <a:p>
            <a:pPr marL="457200" indent="-457200" algn="just">
              <a:buNone/>
            </a:pPr>
            <a:endParaRPr lang="id-ID" sz="2400" dirty="0" smtClean="0">
              <a:solidFill>
                <a:schemeClr val="accent1"/>
              </a:solidFill>
            </a:endParaRPr>
          </a:p>
          <a:p>
            <a:pPr marL="457200" indent="-457200" algn="just">
              <a:buNone/>
            </a:pPr>
            <a:endParaRPr lang="id-ID" sz="2400" dirty="0" smtClean="0"/>
          </a:p>
        </p:txBody>
      </p:sp>
      <p:sp>
        <p:nvSpPr>
          <p:cNvPr id="4" name="Rectangular Callout 3"/>
          <p:cNvSpPr/>
          <p:nvPr/>
        </p:nvSpPr>
        <p:spPr>
          <a:xfrm>
            <a:off x="5929322" y="142852"/>
            <a:ext cx="2857520" cy="135732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Buatlah</a:t>
            </a:r>
            <a:r>
              <a:rPr lang="en-US" dirty="0" smtClean="0"/>
              <a:t> parse tree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kalimat-kalimat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Tujuan Instruksional</a:t>
            </a:r>
            <a:endParaRPr lang="en-US" sz="3200" b="1" dirty="0"/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gray">
          <a:xfrm>
            <a:off x="565150" y="2401888"/>
            <a:ext cx="2844800" cy="2867025"/>
          </a:xfrm>
          <a:prstGeom prst="ellipse">
            <a:avLst/>
          </a:prstGeom>
          <a:noFill/>
          <a:ln w="9525">
            <a:solidFill>
              <a:srgbClr val="B2B2B2">
                <a:alpha val="5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grpSp>
        <p:nvGrpSpPr>
          <p:cNvPr id="15" name="Group 26"/>
          <p:cNvGrpSpPr>
            <a:grpSpLocks/>
          </p:cNvGrpSpPr>
          <p:nvPr/>
        </p:nvGrpSpPr>
        <p:grpSpPr bwMode="auto">
          <a:xfrm>
            <a:off x="792163" y="2651125"/>
            <a:ext cx="2378075" cy="2425700"/>
            <a:chOff x="579" y="1589"/>
            <a:chExt cx="1358" cy="1358"/>
          </a:xfrm>
        </p:grpSpPr>
        <p:sp>
          <p:nvSpPr>
            <p:cNvPr id="17" name="Oval 27"/>
            <p:cNvSpPr>
              <a:spLocks noChangeArrowheads="1"/>
            </p:cNvSpPr>
            <p:nvPr/>
          </p:nvSpPr>
          <p:spPr bwMode="gray">
            <a:xfrm>
              <a:off x="579" y="1589"/>
              <a:ext cx="1358" cy="135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10980"/>
                    <a:invGamma/>
                  </a:schemeClr>
                </a:gs>
                <a:gs pos="100000">
                  <a:schemeClr val="tx2"/>
                </a:gs>
              </a:gsLst>
              <a:lin ang="2700000" scaled="1"/>
            </a:gradFill>
            <a:ln w="38100">
              <a:solidFill>
                <a:srgbClr val="F8F8F8"/>
              </a:solidFill>
              <a:round/>
              <a:headEnd/>
              <a:tailEnd/>
            </a:ln>
            <a:effectLst>
              <a:outerShdw dist="45791" dir="3378596" algn="ctr" rotWithShape="0">
                <a:srgbClr val="5F5F5F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8" name="Oval 28"/>
            <p:cNvSpPr>
              <a:spLocks noChangeArrowheads="1"/>
            </p:cNvSpPr>
            <p:nvPr/>
          </p:nvSpPr>
          <p:spPr bwMode="gray">
            <a:xfrm>
              <a:off x="635" y="1642"/>
              <a:ext cx="1245" cy="1246"/>
            </a:xfrm>
            <a:prstGeom prst="ellipse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5372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>
              <a:outerShdw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9" name="Oval 29"/>
            <p:cNvSpPr>
              <a:spLocks noChangeArrowheads="1"/>
            </p:cNvSpPr>
            <p:nvPr/>
          </p:nvSpPr>
          <p:spPr bwMode="gray">
            <a:xfrm>
              <a:off x="865" y="1880"/>
              <a:ext cx="797" cy="79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shade val="69804"/>
                    <a:invGamma/>
                  </a:schemeClr>
                </a:gs>
                <a:gs pos="100000">
                  <a:schemeClr val="tx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388938" y="2217738"/>
            <a:ext cx="3216275" cy="3246437"/>
          </a:xfrm>
          <a:prstGeom prst="ellipse">
            <a:avLst/>
          </a:prstGeom>
          <a:noFill/>
          <a:ln w="19050">
            <a:solidFill>
              <a:srgbClr val="B2B2B2">
                <a:alpha val="5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23" name="Line 31"/>
          <p:cNvSpPr>
            <a:spLocks noChangeShapeType="1"/>
          </p:cNvSpPr>
          <p:nvPr/>
        </p:nvSpPr>
        <p:spPr bwMode="gray">
          <a:xfrm>
            <a:off x="212725" y="3848100"/>
            <a:ext cx="3552825" cy="0"/>
          </a:xfrm>
          <a:prstGeom prst="line">
            <a:avLst/>
          </a:prstGeom>
          <a:noFill/>
          <a:ln w="12700">
            <a:solidFill>
              <a:srgbClr val="808080">
                <a:alpha val="5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25" name="Line 32"/>
          <p:cNvSpPr>
            <a:spLocks noChangeShapeType="1"/>
          </p:cNvSpPr>
          <p:nvPr/>
        </p:nvSpPr>
        <p:spPr bwMode="gray">
          <a:xfrm>
            <a:off x="1989138" y="1978025"/>
            <a:ext cx="0" cy="3736975"/>
          </a:xfrm>
          <a:prstGeom prst="line">
            <a:avLst/>
          </a:prstGeom>
          <a:noFill/>
          <a:ln w="12700">
            <a:solidFill>
              <a:srgbClr val="808080">
                <a:alpha val="5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  <p:grpSp>
        <p:nvGrpSpPr>
          <p:cNvPr id="28" name="Group 33"/>
          <p:cNvGrpSpPr>
            <a:grpSpLocks/>
          </p:cNvGrpSpPr>
          <p:nvPr/>
        </p:nvGrpSpPr>
        <p:grpSpPr bwMode="auto">
          <a:xfrm>
            <a:off x="2660639" y="2374895"/>
            <a:ext cx="339725" cy="339725"/>
            <a:chOff x="2928" y="2208"/>
            <a:chExt cx="262" cy="262"/>
          </a:xfrm>
        </p:grpSpPr>
        <p:sp>
          <p:nvSpPr>
            <p:cNvPr id="29" name="Oval 34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8627"/>
                    <a:invGamma/>
                  </a:schemeClr>
                </a:gs>
                <a:gs pos="100000">
                  <a:schemeClr val="tx2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0" name="Oval 35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63529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31" name="Rectangle 36"/>
          <p:cNvSpPr>
            <a:spLocks noChangeArrowheads="1"/>
          </p:cNvSpPr>
          <p:nvPr/>
        </p:nvSpPr>
        <p:spPr bwMode="black">
          <a:xfrm>
            <a:off x="2946401" y="2357430"/>
            <a:ext cx="519749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80808"/>
                </a:solidFill>
              </a:rPr>
              <a:t> </a:t>
            </a:r>
            <a:r>
              <a:rPr lang="en-US" b="1" i="0" dirty="0" err="1" smtClean="0">
                <a:solidFill>
                  <a:srgbClr val="080808"/>
                </a:solidFill>
              </a:rPr>
              <a:t>Teknik</a:t>
            </a:r>
            <a:r>
              <a:rPr lang="en-US" b="1" i="0" dirty="0" smtClean="0">
                <a:solidFill>
                  <a:srgbClr val="080808"/>
                </a:solidFill>
              </a:rPr>
              <a:t> Parsing</a:t>
            </a:r>
            <a:endParaRPr lang="en-US" b="1" dirty="0" smtClean="0">
              <a:solidFill>
                <a:srgbClr val="080808"/>
              </a:solidFill>
            </a:endParaRPr>
          </a:p>
        </p:txBody>
      </p:sp>
      <p:sp>
        <p:nvSpPr>
          <p:cNvPr id="34" name="Text Box 41"/>
          <p:cNvSpPr txBox="1">
            <a:spLocks noChangeArrowheads="1"/>
          </p:cNvSpPr>
          <p:nvPr/>
        </p:nvSpPr>
        <p:spPr bwMode="gray">
          <a:xfrm>
            <a:off x="1000100" y="3500438"/>
            <a:ext cx="19875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8398" dir="1593903" algn="ctr" rotWithShape="0">
              <a:srgbClr val="1C1C1C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0" dirty="0" err="1" smtClean="0">
                <a:solidFill>
                  <a:srgbClr val="F8F8F8"/>
                </a:solidFill>
                <a:latin typeface="Times New Roman" pitchFamily="18" charset="0"/>
              </a:rPr>
              <a:t>Teknik</a:t>
            </a:r>
            <a:r>
              <a:rPr lang="en-US" sz="2000" b="1" i="0" dirty="0" smtClean="0">
                <a:solidFill>
                  <a:srgbClr val="F8F8F8"/>
                </a:solidFill>
                <a:latin typeface="Times New Roman" pitchFamily="18" charset="0"/>
              </a:rPr>
              <a:t> Parsing</a:t>
            </a:r>
            <a:endParaRPr lang="en-US" sz="2000" b="1" i="0" dirty="0">
              <a:solidFill>
                <a:srgbClr val="F8F8F8"/>
              </a:solidFill>
              <a:latin typeface="Times New Roman" pitchFamily="18" charset="0"/>
            </a:endParaRPr>
          </a:p>
        </p:txBody>
      </p:sp>
      <p:grpSp>
        <p:nvGrpSpPr>
          <p:cNvPr id="38" name="Group 45"/>
          <p:cNvGrpSpPr>
            <a:grpSpLocks/>
          </p:cNvGrpSpPr>
          <p:nvPr/>
        </p:nvGrpSpPr>
        <p:grpSpPr bwMode="auto">
          <a:xfrm>
            <a:off x="3357554" y="3786190"/>
            <a:ext cx="339725" cy="339725"/>
            <a:chOff x="2928" y="2208"/>
            <a:chExt cx="262" cy="262"/>
          </a:xfrm>
        </p:grpSpPr>
        <p:sp>
          <p:nvSpPr>
            <p:cNvPr id="39" name="Oval 46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8627"/>
                    <a:invGamma/>
                  </a:schemeClr>
                </a:gs>
                <a:gs pos="100000">
                  <a:schemeClr val="tx2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0" name="Oval 47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63529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44" name="Group 51"/>
          <p:cNvGrpSpPr>
            <a:grpSpLocks/>
          </p:cNvGrpSpPr>
          <p:nvPr/>
        </p:nvGrpSpPr>
        <p:grpSpPr bwMode="auto">
          <a:xfrm>
            <a:off x="2635250" y="5111750"/>
            <a:ext cx="339725" cy="339725"/>
            <a:chOff x="2928" y="2208"/>
            <a:chExt cx="262" cy="262"/>
          </a:xfrm>
        </p:grpSpPr>
        <p:sp>
          <p:nvSpPr>
            <p:cNvPr id="45" name="Oval 52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8627"/>
                    <a:invGamma/>
                  </a:schemeClr>
                </a:gs>
                <a:gs pos="100000">
                  <a:schemeClr val="tx2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6" name="Oval 53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63529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47" name="Rectangle 36"/>
          <p:cNvSpPr>
            <a:spLocks noChangeArrowheads="1"/>
          </p:cNvSpPr>
          <p:nvPr/>
        </p:nvSpPr>
        <p:spPr bwMode="black">
          <a:xfrm>
            <a:off x="3786182" y="3786190"/>
            <a:ext cx="428628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80808"/>
                </a:solidFill>
              </a:rPr>
              <a:t>Aturan</a:t>
            </a:r>
            <a:r>
              <a:rPr lang="en-US" b="1" dirty="0" smtClean="0">
                <a:solidFill>
                  <a:srgbClr val="080808"/>
                </a:solidFill>
              </a:rPr>
              <a:t> </a:t>
            </a:r>
            <a:r>
              <a:rPr lang="en-US" b="1" dirty="0" err="1" smtClean="0">
                <a:solidFill>
                  <a:srgbClr val="080808"/>
                </a:solidFill>
              </a:rPr>
              <a:t>Pembentukan</a:t>
            </a:r>
            <a:r>
              <a:rPr lang="en-US" b="1" dirty="0" smtClean="0">
                <a:solidFill>
                  <a:srgbClr val="080808"/>
                </a:solidFill>
              </a:rPr>
              <a:t> </a:t>
            </a:r>
            <a:r>
              <a:rPr lang="en-US" b="1" dirty="0" err="1" smtClean="0">
                <a:solidFill>
                  <a:srgbClr val="080808"/>
                </a:solidFill>
              </a:rPr>
              <a:t>Kalimat</a:t>
            </a:r>
            <a:endParaRPr lang="en-US" b="1" dirty="0" smtClean="0">
              <a:solidFill>
                <a:srgbClr val="080808"/>
              </a:solidFill>
            </a:endParaRPr>
          </a:p>
        </p:txBody>
      </p:sp>
      <p:sp>
        <p:nvSpPr>
          <p:cNvPr id="48" name="Rectangle 36"/>
          <p:cNvSpPr>
            <a:spLocks noChangeArrowheads="1"/>
          </p:cNvSpPr>
          <p:nvPr/>
        </p:nvSpPr>
        <p:spPr bwMode="black">
          <a:xfrm>
            <a:off x="3286116" y="5072074"/>
            <a:ext cx="319723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b="1" i="0" dirty="0" smtClean="0">
                <a:solidFill>
                  <a:srgbClr val="080808"/>
                </a:solidFill>
              </a:rPr>
              <a:t>Parse Tree</a:t>
            </a:r>
            <a:endParaRPr lang="en-US" b="1" i="0" dirty="0">
              <a:solidFill>
                <a:srgbClr val="08080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/>
              <a:t>Teknik</a:t>
            </a:r>
            <a:r>
              <a:rPr lang="en-US" sz="3200" b="1" dirty="0" smtClean="0"/>
              <a:t> Parsing</a:t>
            </a:r>
            <a:endParaRPr lang="en-US" sz="3200" b="1" dirty="0"/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6500826" y="3000372"/>
            <a:ext cx="2286016" cy="1357322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 smtClean="0"/>
              <a:t>Parse Tree</a:t>
            </a:r>
            <a:endParaRPr lang="id-ID" sz="4000" dirty="0"/>
          </a:p>
        </p:txBody>
      </p:sp>
      <p:sp>
        <p:nvSpPr>
          <p:cNvPr id="7" name="Rectangle 6"/>
          <p:cNvSpPr/>
          <p:nvPr/>
        </p:nvSpPr>
        <p:spPr>
          <a:xfrm>
            <a:off x="571472" y="2928934"/>
            <a:ext cx="3429024" cy="18573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mengurai</a:t>
            </a:r>
            <a:r>
              <a:rPr lang="en-US" sz="2400" dirty="0" smtClean="0"/>
              <a:t> </a:t>
            </a:r>
            <a:r>
              <a:rPr lang="en-US" sz="2400" dirty="0" err="1" smtClean="0"/>
              <a:t>proposisi</a:t>
            </a:r>
            <a:r>
              <a:rPr lang="en-US" sz="2400" dirty="0" smtClean="0"/>
              <a:t> </a:t>
            </a:r>
            <a:r>
              <a:rPr lang="en-US" sz="2400" dirty="0" err="1" smtClean="0"/>
              <a:t>majemuk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proposisi</a:t>
            </a:r>
            <a:r>
              <a:rPr lang="en-US" sz="2400" dirty="0" smtClean="0"/>
              <a:t> </a:t>
            </a:r>
            <a:r>
              <a:rPr lang="en-US" sz="2400" dirty="0" err="1" smtClean="0"/>
              <a:t>tunggal</a:t>
            </a:r>
            <a:endParaRPr lang="id-ID" sz="2400" dirty="0"/>
          </a:p>
        </p:txBody>
      </p:sp>
      <p:sp>
        <p:nvSpPr>
          <p:cNvPr id="9" name="Notched Right Arrow 8"/>
          <p:cNvSpPr/>
          <p:nvPr/>
        </p:nvSpPr>
        <p:spPr>
          <a:xfrm>
            <a:off x="4286248" y="3000372"/>
            <a:ext cx="1857388" cy="1500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Aturan Pembentukan Kalimat</a:t>
            </a:r>
            <a:endParaRPr lang="en-US" sz="3200" b="1" dirty="0"/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681550"/>
          </a:xfrm>
        </p:spPr>
        <p:txBody>
          <a:bodyPr>
            <a:normAutofit fontScale="85000" lnSpcReduction="20000"/>
          </a:bodyPr>
          <a:lstStyle/>
          <a:p>
            <a:pPr lvl="0" algn="just">
              <a:buFont typeface="Wingdings" pitchFamily="2" charset="2"/>
              <a:buChar char="q"/>
            </a:pPr>
            <a:r>
              <a:rPr lang="id-ID" sz="2400" dirty="0" smtClean="0"/>
              <a:t>Setiap proposisi, yaitu simbol kebenaran atau simbol proposisi merupakan kalimat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algn="just">
              <a:buFont typeface="Wingdings" pitchFamily="2" charset="2"/>
              <a:buChar char="q"/>
            </a:pPr>
            <a:r>
              <a:rPr lang="id-ID" sz="2400" dirty="0" smtClean="0"/>
              <a:t>Apabila A adalah kalimat, demikian juga dengan negasinya (not A)</a:t>
            </a:r>
            <a:r>
              <a:rPr lang="en-US" sz="2400" dirty="0" smtClean="0"/>
              <a:t>.</a:t>
            </a:r>
          </a:p>
          <a:p>
            <a:pPr algn="just">
              <a:buFont typeface="Wingdings" pitchFamily="2" charset="2"/>
              <a:buChar char="q"/>
            </a:pPr>
            <a:r>
              <a:rPr lang="id-ID" sz="2400" dirty="0" smtClean="0"/>
              <a:t>Apabila A dan B adalah kalimat, demikian juga dengan konjungsinya (A and B).</a:t>
            </a:r>
          </a:p>
          <a:p>
            <a:pPr algn="just">
              <a:buFont typeface="Wingdings" pitchFamily="2" charset="2"/>
              <a:buChar char="q"/>
            </a:pPr>
            <a:r>
              <a:rPr lang="id-ID" sz="2400" dirty="0" smtClean="0"/>
              <a:t>Apabila A dan B adalah kalimat, demikian juga dengan disjungsinya (A or B).</a:t>
            </a:r>
          </a:p>
          <a:p>
            <a:pPr algn="just">
              <a:buFont typeface="Wingdings" pitchFamily="2" charset="2"/>
              <a:buChar char="q"/>
            </a:pPr>
            <a:r>
              <a:rPr lang="id-ID" sz="2400" dirty="0" smtClean="0"/>
              <a:t>Apabila A dan B adalah kalimat, demikian juga dengan implikasinya (if A then B). A disebut </a:t>
            </a:r>
            <a:r>
              <a:rPr lang="id-ID" sz="2400" i="1" dirty="0" smtClean="0"/>
              <a:t>antecedent</a:t>
            </a:r>
            <a:r>
              <a:rPr lang="id-ID" sz="2400" dirty="0" smtClean="0"/>
              <a:t> dan B disebut </a:t>
            </a:r>
            <a:r>
              <a:rPr lang="id-ID" sz="2400" i="1" dirty="0" smtClean="0"/>
              <a:t>consequent</a:t>
            </a:r>
            <a:r>
              <a:rPr lang="id-ID" sz="2400" dirty="0" smtClean="0"/>
              <a:t>.</a:t>
            </a:r>
          </a:p>
          <a:p>
            <a:pPr algn="just">
              <a:buFont typeface="Wingdings" pitchFamily="2" charset="2"/>
              <a:buChar char="q"/>
            </a:pPr>
            <a:r>
              <a:rPr lang="id-ID" sz="2400" dirty="0" smtClean="0"/>
              <a:t>Apabila A dan B adalah kalimat, demikian juga dengan ekuivalensinya (A if and only if B). A disebut </a:t>
            </a:r>
            <a:r>
              <a:rPr lang="id-ID" sz="2400" i="1" dirty="0" smtClean="0"/>
              <a:t>left-hand-side </a:t>
            </a:r>
            <a:r>
              <a:rPr lang="id-ID" sz="2400" dirty="0" smtClean="0"/>
              <a:t>(sisi kiri) dan B disebut </a:t>
            </a:r>
            <a:r>
              <a:rPr lang="id-ID" sz="2400" i="1" dirty="0" smtClean="0"/>
              <a:t>right-hand-side </a:t>
            </a:r>
            <a:r>
              <a:rPr lang="id-ID" sz="2400" dirty="0" smtClean="0"/>
              <a:t>(sisi kanan).</a:t>
            </a:r>
          </a:p>
          <a:p>
            <a:pPr algn="just">
              <a:buFont typeface="Wingdings" pitchFamily="2" charset="2"/>
              <a:buChar char="q"/>
            </a:pPr>
            <a:r>
              <a:rPr lang="id-ID" sz="2400" dirty="0" smtClean="0"/>
              <a:t>Apabila A, B dan C adalah kalimat, demikian juga dengan kondisionalnya (if A then B else C). A disebut </a:t>
            </a:r>
            <a:r>
              <a:rPr lang="id-ID" sz="2400" i="1" dirty="0" smtClean="0"/>
              <a:t>clausa if</a:t>
            </a:r>
            <a:r>
              <a:rPr lang="id-ID" sz="2400" dirty="0" smtClean="0"/>
              <a:t>, B disebut </a:t>
            </a:r>
            <a:r>
              <a:rPr lang="id-ID" sz="2400" i="1" dirty="0" smtClean="0"/>
              <a:t>clausa then </a:t>
            </a:r>
            <a:r>
              <a:rPr lang="id-ID" sz="2400" dirty="0" smtClean="0"/>
              <a:t>dan C disebut </a:t>
            </a:r>
            <a:r>
              <a:rPr lang="id-ID" sz="2400" i="1" dirty="0" smtClean="0"/>
              <a:t>clausa else</a:t>
            </a:r>
            <a:r>
              <a:rPr lang="id-ID" sz="2400" dirty="0" smtClean="0"/>
              <a:t>.</a:t>
            </a:r>
          </a:p>
          <a:p>
            <a:pPr lvl="0" algn="just">
              <a:buFont typeface="Wingdings" pitchFamily="2" charset="2"/>
              <a:buChar char="q"/>
            </a:pPr>
            <a:endParaRPr lang="id-ID" sz="2400" dirty="0" smtClean="0"/>
          </a:p>
          <a:p>
            <a:pPr>
              <a:buFont typeface="Wingdings" pitchFamily="2" charset="2"/>
              <a:buChar char="q"/>
            </a:pPr>
            <a:endParaRPr lang="id-ID" sz="2400" dirty="0" smtClean="0"/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Parse Tree</a:t>
            </a:r>
            <a:endParaRPr lang="en-US" sz="3200" b="1" dirty="0"/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428596" y="3357562"/>
            <a:ext cx="8501122" cy="2571768"/>
          </a:xfrm>
        </p:spPr>
        <p:txBody>
          <a:bodyPr>
            <a:normAutofit/>
          </a:bodyPr>
          <a:lstStyle/>
          <a:p>
            <a:pPr lvl="0" algn="just">
              <a:buNone/>
            </a:pPr>
            <a:r>
              <a:rPr lang="id-ID" sz="2400" b="1" dirty="0" smtClean="0"/>
              <a:t>Contoh</a:t>
            </a:r>
          </a:p>
          <a:p>
            <a:pPr marL="457200" indent="-457200" algn="just">
              <a:buNone/>
            </a:pPr>
            <a:r>
              <a:rPr lang="en-US" sz="2000" dirty="0" smtClean="0"/>
              <a:t>A = Dino </a:t>
            </a:r>
            <a:r>
              <a:rPr lang="en-US" sz="2000" dirty="0" err="1" smtClean="0"/>
              <a:t>belajar</a:t>
            </a:r>
            <a:r>
              <a:rPr lang="en-US" sz="2000" dirty="0" smtClean="0"/>
              <a:t> </a:t>
            </a:r>
            <a:r>
              <a:rPr lang="en-US" sz="2000" dirty="0" err="1" smtClean="0"/>
              <a:t>koding</a:t>
            </a:r>
            <a:endParaRPr lang="en-US" sz="2000" dirty="0" smtClean="0"/>
          </a:p>
          <a:p>
            <a:pPr marL="457200" indent="-457200" algn="just">
              <a:buNone/>
            </a:pPr>
            <a:endParaRPr lang="en-US" sz="2000" dirty="0" smtClean="0"/>
          </a:p>
          <a:p>
            <a:pPr marL="457200" indent="-457200" algn="just">
              <a:buNone/>
            </a:pPr>
            <a:r>
              <a:rPr lang="en-US" sz="2000" u="sng" dirty="0" smtClean="0"/>
              <a:t>Dino </a:t>
            </a:r>
            <a:r>
              <a:rPr lang="en-US" sz="2000" b="1" u="sng" dirty="0" err="1" smtClean="0"/>
              <a:t>tidak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belajar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koding</a:t>
            </a:r>
            <a:r>
              <a:rPr lang="en-US" sz="2000" u="sng" dirty="0" smtClean="0"/>
              <a:t>.</a:t>
            </a:r>
          </a:p>
          <a:p>
            <a:pPr marL="457200" indent="-457200" algn="just">
              <a:buNone/>
            </a:pPr>
            <a:r>
              <a:rPr lang="en-US" sz="2000" dirty="0" smtClean="0"/>
              <a:t>         </a:t>
            </a:r>
            <a:r>
              <a:rPr lang="id-ID" sz="2000" dirty="0" smtClean="0">
                <a:sym typeface="Wingdings" pitchFamily="2" charset="2"/>
              </a:rPr>
              <a:t>~</a:t>
            </a:r>
            <a:r>
              <a:rPr lang="en-US" sz="2000" dirty="0" smtClean="0">
                <a:sym typeface="Wingdings" pitchFamily="2" charset="2"/>
              </a:rPr>
              <a:t> A</a:t>
            </a:r>
            <a:endParaRPr lang="en-US" sz="2000" dirty="0" smtClean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43570" y="1785926"/>
            <a:ext cx="2571768" cy="107157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</a:t>
            </a:r>
          </a:p>
          <a:p>
            <a:pPr lvl="0" algn="ctr"/>
            <a:r>
              <a:rPr lang="id-ID" sz="2400" dirty="0" smtClean="0">
                <a:sym typeface="Wingdings" pitchFamily="2" charset="2"/>
              </a:rPr>
              <a:t>~</a:t>
            </a:r>
            <a:r>
              <a:rPr lang="en-US" sz="2400" b="1" dirty="0" smtClean="0"/>
              <a:t>A</a:t>
            </a:r>
            <a:endParaRPr lang="id-ID" sz="2400" dirty="0"/>
          </a:p>
        </p:txBody>
      </p:sp>
      <p:sp>
        <p:nvSpPr>
          <p:cNvPr id="6" name="Rectangle 5"/>
          <p:cNvSpPr/>
          <p:nvPr/>
        </p:nvSpPr>
        <p:spPr>
          <a:xfrm>
            <a:off x="571472" y="1928802"/>
            <a:ext cx="3357586" cy="6429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 err="1" smtClean="0"/>
              <a:t>Aturan</a:t>
            </a:r>
            <a:r>
              <a:rPr lang="en-US" sz="2400" dirty="0" smtClean="0"/>
              <a:t> </a:t>
            </a:r>
            <a:r>
              <a:rPr lang="en-US" sz="2400" dirty="0" err="1" smtClean="0"/>
              <a:t>Negasi</a:t>
            </a:r>
            <a:endParaRPr lang="id-ID" sz="2400" dirty="0"/>
          </a:p>
        </p:txBody>
      </p:sp>
      <p:sp>
        <p:nvSpPr>
          <p:cNvPr id="7" name="Striped Right Arrow 6"/>
          <p:cNvSpPr/>
          <p:nvPr/>
        </p:nvSpPr>
        <p:spPr>
          <a:xfrm>
            <a:off x="4143372" y="1714488"/>
            <a:ext cx="928694" cy="1143008"/>
          </a:xfrm>
          <a:prstGeom prst="strip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Down Arrow 7"/>
          <p:cNvSpPr/>
          <p:nvPr/>
        </p:nvSpPr>
        <p:spPr>
          <a:xfrm rot="16200000">
            <a:off x="4071934" y="4857760"/>
            <a:ext cx="642942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4929190" y="4929198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parse tree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20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20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Parse Tree</a:t>
            </a:r>
            <a:endParaRPr lang="en-US" sz="3200" b="1" dirty="0"/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428596" y="3286124"/>
            <a:ext cx="8501122" cy="2571768"/>
          </a:xfrm>
        </p:spPr>
        <p:txBody>
          <a:bodyPr>
            <a:normAutofit/>
          </a:bodyPr>
          <a:lstStyle/>
          <a:p>
            <a:pPr lvl="0" algn="just">
              <a:buNone/>
            </a:pPr>
            <a:r>
              <a:rPr lang="id-ID" sz="2400" b="1" dirty="0" smtClean="0"/>
              <a:t>Contoh</a:t>
            </a:r>
          </a:p>
          <a:p>
            <a:pPr marL="457200" indent="-457200" algn="just">
              <a:buNone/>
            </a:pPr>
            <a:r>
              <a:rPr lang="en-US" sz="2000" dirty="0" smtClean="0"/>
              <a:t>A = Dino </a:t>
            </a:r>
            <a:r>
              <a:rPr lang="en-US" sz="2000" dirty="0" err="1" smtClean="0"/>
              <a:t>belajar</a:t>
            </a:r>
            <a:r>
              <a:rPr lang="en-US" sz="2000" dirty="0" smtClean="0"/>
              <a:t> </a:t>
            </a:r>
            <a:r>
              <a:rPr lang="en-US" sz="2000" dirty="0" err="1" smtClean="0"/>
              <a:t>koding</a:t>
            </a:r>
            <a:endParaRPr lang="en-US" sz="2000" dirty="0" smtClean="0"/>
          </a:p>
          <a:p>
            <a:pPr marL="457200" indent="-457200" algn="just">
              <a:buNone/>
            </a:pPr>
            <a:r>
              <a:rPr lang="en-US" sz="2000" dirty="0" smtClean="0"/>
              <a:t>B = Dina </a:t>
            </a:r>
            <a:r>
              <a:rPr lang="en-US" sz="2000" dirty="0" err="1" smtClean="0"/>
              <a:t>belajar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dirty="0" err="1" smtClean="0"/>
              <a:t>Inggris</a:t>
            </a:r>
            <a:endParaRPr lang="en-US" sz="2000" dirty="0" smtClean="0"/>
          </a:p>
          <a:p>
            <a:pPr marL="457200" indent="-457200" algn="just">
              <a:buNone/>
            </a:pPr>
            <a:endParaRPr lang="en-US" sz="2000" dirty="0" smtClean="0"/>
          </a:p>
          <a:p>
            <a:pPr marL="457200" indent="-457200" algn="just">
              <a:buNone/>
            </a:pPr>
            <a:r>
              <a:rPr lang="en-US" sz="2000" u="sng" dirty="0" smtClean="0"/>
              <a:t>Dino </a:t>
            </a:r>
            <a:r>
              <a:rPr lang="en-US" sz="2000" u="sng" dirty="0" err="1" smtClean="0"/>
              <a:t>belajar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koding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u="sng" dirty="0" smtClean="0"/>
              <a:t>Dina </a:t>
            </a:r>
            <a:r>
              <a:rPr lang="en-US" sz="2000" u="sng" dirty="0" err="1" smtClean="0"/>
              <a:t>belajar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bahasa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Inggris</a:t>
            </a:r>
            <a:r>
              <a:rPr lang="en-US" sz="2000" u="sng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5643570" y="1785926"/>
            <a:ext cx="2571768" cy="107157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400" b="1" dirty="0" smtClean="0"/>
              <a:t>A</a:t>
            </a:r>
            <a:r>
              <a:rPr lang="id-ID" sz="2400" normalizeH="1" dirty="0" smtClean="0"/>
              <a:t> ˄</a:t>
            </a:r>
            <a:r>
              <a:rPr lang="en-US" sz="2400" b="1" dirty="0" smtClean="0"/>
              <a:t> B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472" y="1928802"/>
            <a:ext cx="3357586" cy="6429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 err="1" smtClean="0"/>
              <a:t>Aturan</a:t>
            </a:r>
            <a:r>
              <a:rPr lang="en-US" sz="2400" dirty="0" smtClean="0"/>
              <a:t> </a:t>
            </a:r>
            <a:r>
              <a:rPr lang="en-US" sz="2400" dirty="0" err="1" smtClean="0"/>
              <a:t>Konjungsi</a:t>
            </a:r>
            <a:endParaRPr lang="id-ID" sz="2400" dirty="0"/>
          </a:p>
        </p:txBody>
      </p:sp>
      <p:sp>
        <p:nvSpPr>
          <p:cNvPr id="7" name="Striped Right Arrow 6"/>
          <p:cNvSpPr/>
          <p:nvPr/>
        </p:nvSpPr>
        <p:spPr>
          <a:xfrm>
            <a:off x="4143372" y="1714488"/>
            <a:ext cx="928694" cy="1143008"/>
          </a:xfrm>
          <a:prstGeom prst="strip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4714876" y="52149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1428728" y="528638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3071802" y="5214950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normalizeH="1" dirty="0" smtClean="0"/>
              <a:t>˄</a:t>
            </a:r>
            <a:endParaRPr lang="id-ID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8143900" y="5500702"/>
            <a:ext cx="500066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 flipV="1">
            <a:off x="7643834" y="5500702"/>
            <a:ext cx="500066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01024" y="5072074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normalizeH="1" dirty="0" smtClean="0"/>
              <a:t>˄</a:t>
            </a:r>
            <a:endParaRPr lang="id-ID" dirty="0"/>
          </a:p>
        </p:txBody>
      </p:sp>
      <p:sp>
        <p:nvSpPr>
          <p:cNvPr id="19" name="TextBox 18"/>
          <p:cNvSpPr txBox="1"/>
          <p:nvPr/>
        </p:nvSpPr>
        <p:spPr>
          <a:xfrm>
            <a:off x="7286644" y="585789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id-ID" dirty="0"/>
          </a:p>
        </p:txBody>
      </p:sp>
      <p:sp>
        <p:nvSpPr>
          <p:cNvPr id="20" name="TextBox 19"/>
          <p:cNvSpPr txBox="1"/>
          <p:nvPr/>
        </p:nvSpPr>
        <p:spPr>
          <a:xfrm>
            <a:off x="8572528" y="59293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20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20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Parse Tree</a:t>
            </a:r>
            <a:endParaRPr lang="en-US" sz="3200" b="1" dirty="0"/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428596" y="3286124"/>
            <a:ext cx="8501122" cy="2571768"/>
          </a:xfrm>
        </p:spPr>
        <p:txBody>
          <a:bodyPr>
            <a:normAutofit/>
          </a:bodyPr>
          <a:lstStyle/>
          <a:p>
            <a:pPr lvl="0" algn="just">
              <a:buNone/>
            </a:pPr>
            <a:r>
              <a:rPr lang="id-ID" sz="2400" b="1" dirty="0" smtClean="0"/>
              <a:t>Contoh</a:t>
            </a:r>
          </a:p>
          <a:p>
            <a:pPr marL="457200" indent="-457200" algn="just">
              <a:buNone/>
            </a:pPr>
            <a:r>
              <a:rPr lang="en-US" sz="2000" dirty="0" smtClean="0"/>
              <a:t>A = Dino </a:t>
            </a:r>
            <a:r>
              <a:rPr lang="en-US" sz="2000" dirty="0" err="1" smtClean="0"/>
              <a:t>belajar</a:t>
            </a:r>
            <a:r>
              <a:rPr lang="en-US" sz="2000" dirty="0" smtClean="0"/>
              <a:t> </a:t>
            </a:r>
            <a:r>
              <a:rPr lang="en-US" sz="2000" dirty="0" err="1" smtClean="0"/>
              <a:t>koding</a:t>
            </a:r>
            <a:endParaRPr lang="en-US" sz="2000" dirty="0" smtClean="0"/>
          </a:p>
          <a:p>
            <a:pPr marL="457200" indent="-457200" algn="just">
              <a:buNone/>
            </a:pPr>
            <a:r>
              <a:rPr lang="en-US" sz="2000" dirty="0" smtClean="0"/>
              <a:t>B = Dina </a:t>
            </a:r>
            <a:r>
              <a:rPr lang="en-US" sz="2000" dirty="0" err="1" smtClean="0"/>
              <a:t>belajar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dirty="0" err="1" smtClean="0"/>
              <a:t>Inggris</a:t>
            </a:r>
            <a:endParaRPr lang="en-US" sz="2000" dirty="0" smtClean="0"/>
          </a:p>
          <a:p>
            <a:pPr marL="457200" indent="-457200" algn="just">
              <a:buNone/>
            </a:pPr>
            <a:endParaRPr lang="en-US" sz="2000" dirty="0" smtClean="0"/>
          </a:p>
          <a:p>
            <a:pPr marL="457200" indent="-457200" algn="just">
              <a:buNone/>
            </a:pPr>
            <a:r>
              <a:rPr lang="en-US" sz="2000" u="sng" dirty="0" smtClean="0"/>
              <a:t>Dino </a:t>
            </a:r>
            <a:r>
              <a:rPr lang="en-US" sz="2000" u="sng" dirty="0" err="1" smtClean="0"/>
              <a:t>belajar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koding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u="sng" dirty="0" smtClean="0"/>
              <a:t>Dina </a:t>
            </a:r>
            <a:r>
              <a:rPr lang="en-US" sz="2000" u="sng" dirty="0" err="1" smtClean="0"/>
              <a:t>belajar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bahasa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Inggris</a:t>
            </a:r>
            <a:r>
              <a:rPr lang="en-US" sz="2000" u="sng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5643570" y="1785926"/>
            <a:ext cx="2571768" cy="107157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400" b="1" dirty="0" smtClean="0"/>
              <a:t>A</a:t>
            </a:r>
            <a:r>
              <a:rPr lang="id-ID" sz="2400" normalizeH="1" dirty="0" smtClean="0"/>
              <a:t> </a:t>
            </a:r>
            <a:r>
              <a:rPr lang="en-US" sz="2400" normalizeH="1" dirty="0" smtClean="0"/>
              <a:t>V</a:t>
            </a:r>
            <a:r>
              <a:rPr lang="en-US" sz="2400" b="1" dirty="0" smtClean="0"/>
              <a:t> B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472" y="1928802"/>
            <a:ext cx="3357586" cy="6429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 err="1" smtClean="0"/>
              <a:t>Aturan</a:t>
            </a:r>
            <a:r>
              <a:rPr lang="en-US" sz="2400" dirty="0" smtClean="0"/>
              <a:t> </a:t>
            </a:r>
            <a:r>
              <a:rPr lang="en-US" sz="2400" dirty="0" err="1" smtClean="0"/>
              <a:t>Disjungsi</a:t>
            </a:r>
            <a:endParaRPr lang="id-ID" sz="2400" dirty="0"/>
          </a:p>
        </p:txBody>
      </p:sp>
      <p:sp>
        <p:nvSpPr>
          <p:cNvPr id="7" name="Striped Right Arrow 6"/>
          <p:cNvSpPr/>
          <p:nvPr/>
        </p:nvSpPr>
        <p:spPr>
          <a:xfrm>
            <a:off x="4143372" y="1714488"/>
            <a:ext cx="928694" cy="1143008"/>
          </a:xfrm>
          <a:prstGeom prst="strip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4714876" y="52149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1428728" y="528638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3071802" y="521495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rmalizeH="1" dirty="0" smtClean="0"/>
              <a:t>V</a:t>
            </a:r>
            <a:endParaRPr lang="id-ID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143900" y="5500702"/>
            <a:ext cx="500066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 flipV="1">
            <a:off x="7643834" y="5500702"/>
            <a:ext cx="500066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01024" y="507207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rmalizeH="1" dirty="0" smtClean="0"/>
              <a:t>V</a:t>
            </a:r>
            <a:endParaRPr lang="id-ID" dirty="0"/>
          </a:p>
        </p:txBody>
      </p:sp>
      <p:sp>
        <p:nvSpPr>
          <p:cNvPr id="15" name="TextBox 14"/>
          <p:cNvSpPr txBox="1"/>
          <p:nvPr/>
        </p:nvSpPr>
        <p:spPr>
          <a:xfrm>
            <a:off x="7286644" y="585789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id-ID" dirty="0"/>
          </a:p>
        </p:txBody>
      </p:sp>
      <p:sp>
        <p:nvSpPr>
          <p:cNvPr id="17" name="TextBox 16"/>
          <p:cNvSpPr txBox="1"/>
          <p:nvPr/>
        </p:nvSpPr>
        <p:spPr>
          <a:xfrm>
            <a:off x="8572528" y="59293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20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20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Parse Tree</a:t>
            </a:r>
            <a:endParaRPr lang="en-US" sz="3200" b="1" dirty="0"/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428596" y="3286124"/>
            <a:ext cx="8501122" cy="2571768"/>
          </a:xfrm>
        </p:spPr>
        <p:txBody>
          <a:bodyPr>
            <a:normAutofit/>
          </a:bodyPr>
          <a:lstStyle/>
          <a:p>
            <a:pPr lvl="0" algn="just">
              <a:buNone/>
            </a:pPr>
            <a:r>
              <a:rPr lang="id-ID" sz="2400" b="1" dirty="0" smtClean="0"/>
              <a:t>Contoh</a:t>
            </a:r>
          </a:p>
          <a:p>
            <a:pPr marL="457200" indent="-457200" algn="just">
              <a:buNone/>
            </a:pPr>
            <a:r>
              <a:rPr lang="en-US" sz="2000" dirty="0" smtClean="0"/>
              <a:t>A = Dino </a:t>
            </a:r>
            <a:r>
              <a:rPr lang="en-US" sz="2000" dirty="0" err="1" smtClean="0"/>
              <a:t>belajar</a:t>
            </a:r>
            <a:r>
              <a:rPr lang="en-US" sz="2000" dirty="0" smtClean="0"/>
              <a:t> </a:t>
            </a:r>
            <a:r>
              <a:rPr lang="en-US" sz="2000" dirty="0" err="1" smtClean="0"/>
              <a:t>koding</a:t>
            </a:r>
            <a:endParaRPr lang="en-US" sz="2000" dirty="0" smtClean="0"/>
          </a:p>
          <a:p>
            <a:pPr marL="457200" indent="-457200" algn="just">
              <a:buNone/>
            </a:pPr>
            <a:r>
              <a:rPr lang="en-US" sz="2000" dirty="0" smtClean="0"/>
              <a:t>B = Dina </a:t>
            </a:r>
            <a:r>
              <a:rPr lang="en-US" sz="2000" dirty="0" err="1" smtClean="0"/>
              <a:t>belajar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dirty="0" err="1" smtClean="0"/>
              <a:t>Inggris</a:t>
            </a:r>
            <a:endParaRPr lang="en-US" sz="2000" dirty="0" smtClean="0"/>
          </a:p>
          <a:p>
            <a:pPr marL="457200" indent="-457200" algn="just">
              <a:buNone/>
            </a:pPr>
            <a:endParaRPr lang="en-US" sz="2000" dirty="0" smtClean="0"/>
          </a:p>
          <a:p>
            <a:pPr marL="457200" indent="-457200" algn="just">
              <a:buNone/>
            </a:pP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u="sng" dirty="0" smtClean="0"/>
              <a:t>Dino </a:t>
            </a:r>
            <a:r>
              <a:rPr lang="en-US" sz="2000" u="sng" dirty="0" err="1" smtClean="0"/>
              <a:t>belajar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koding</a:t>
            </a:r>
            <a:r>
              <a:rPr lang="en-US" sz="2000" dirty="0" smtClean="0"/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u="sng" dirty="0" smtClean="0"/>
              <a:t>Dina </a:t>
            </a:r>
            <a:r>
              <a:rPr lang="en-US" sz="2000" u="sng" dirty="0" err="1" smtClean="0"/>
              <a:t>belajar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bahasa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Inggris</a:t>
            </a:r>
            <a:r>
              <a:rPr lang="en-US" sz="2000" u="sng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5643570" y="1785926"/>
            <a:ext cx="2571768" cy="107157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</a:t>
            </a:r>
            <a:r>
              <a:rPr lang="id-ID" sz="2400" normalizeH="1" dirty="0" smtClean="0"/>
              <a:t> </a:t>
            </a:r>
            <a:r>
              <a:rPr lang="id-ID" sz="2400" dirty="0" smtClean="0">
                <a:sym typeface="Wingdings" pitchFamily="2" charset="2"/>
              </a:rPr>
              <a:t></a:t>
            </a:r>
            <a:r>
              <a:rPr lang="en-US" sz="2400" b="1" dirty="0" smtClean="0"/>
              <a:t>B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472" y="1928802"/>
            <a:ext cx="3357586" cy="6429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 err="1" smtClean="0"/>
              <a:t>Aturan</a:t>
            </a:r>
            <a:r>
              <a:rPr lang="en-US" sz="2400" dirty="0" smtClean="0"/>
              <a:t> </a:t>
            </a:r>
            <a:r>
              <a:rPr lang="en-US" sz="2400" dirty="0" err="1" smtClean="0"/>
              <a:t>Implikasi</a:t>
            </a:r>
            <a:endParaRPr lang="id-ID" sz="2400" dirty="0"/>
          </a:p>
        </p:txBody>
      </p:sp>
      <p:sp>
        <p:nvSpPr>
          <p:cNvPr id="7" name="Striped Right Arrow 6"/>
          <p:cNvSpPr/>
          <p:nvPr/>
        </p:nvSpPr>
        <p:spPr>
          <a:xfrm>
            <a:off x="4143372" y="1714488"/>
            <a:ext cx="928694" cy="1143008"/>
          </a:xfrm>
          <a:prstGeom prst="strip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4714876" y="52149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1428728" y="528638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3643306" y="5143512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d-ID" dirty="0" smtClean="0">
                <a:sym typeface="Wingdings" pitchFamily="2" charset="2"/>
              </a:rPr>
              <a:t></a:t>
            </a:r>
            <a:endParaRPr lang="id-ID" dirty="0" smtClean="0"/>
          </a:p>
          <a:p>
            <a:endParaRPr lang="id-ID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143900" y="5500702"/>
            <a:ext cx="500066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 flipV="1">
            <a:off x="7643834" y="5500702"/>
            <a:ext cx="500066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01024" y="507207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ym typeface="Wingdings" pitchFamily="2" charset="2"/>
              </a:rPr>
              <a:t></a:t>
            </a:r>
            <a:endParaRPr lang="id-ID" dirty="0"/>
          </a:p>
        </p:txBody>
      </p:sp>
      <p:sp>
        <p:nvSpPr>
          <p:cNvPr id="15" name="TextBox 14"/>
          <p:cNvSpPr txBox="1"/>
          <p:nvPr/>
        </p:nvSpPr>
        <p:spPr>
          <a:xfrm>
            <a:off x="7286644" y="585789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id-ID" dirty="0"/>
          </a:p>
        </p:txBody>
      </p:sp>
      <p:sp>
        <p:nvSpPr>
          <p:cNvPr id="17" name="TextBox 16"/>
          <p:cNvSpPr txBox="1"/>
          <p:nvPr/>
        </p:nvSpPr>
        <p:spPr>
          <a:xfrm>
            <a:off x="8572528" y="59293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20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20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Parse Tree</a:t>
            </a:r>
            <a:endParaRPr lang="en-US" sz="3200" b="1" dirty="0"/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285720" y="3286124"/>
            <a:ext cx="8643998" cy="2571768"/>
          </a:xfrm>
        </p:spPr>
        <p:txBody>
          <a:bodyPr>
            <a:normAutofit/>
          </a:bodyPr>
          <a:lstStyle/>
          <a:p>
            <a:pPr lvl="0" algn="just">
              <a:buNone/>
            </a:pPr>
            <a:r>
              <a:rPr lang="id-ID" sz="2400" b="1" dirty="0" smtClean="0"/>
              <a:t>Contoh</a:t>
            </a:r>
          </a:p>
          <a:p>
            <a:pPr marL="457200" indent="-457200" algn="just">
              <a:buNone/>
            </a:pPr>
            <a:r>
              <a:rPr lang="en-US" sz="2000" dirty="0" smtClean="0"/>
              <a:t>A = Dino </a:t>
            </a:r>
            <a:r>
              <a:rPr lang="en-US" sz="2000" dirty="0" err="1" smtClean="0"/>
              <a:t>belajar</a:t>
            </a:r>
            <a:r>
              <a:rPr lang="en-US" sz="2000" dirty="0" smtClean="0"/>
              <a:t> </a:t>
            </a:r>
            <a:r>
              <a:rPr lang="en-US" sz="2000" dirty="0" err="1" smtClean="0"/>
              <a:t>koding</a:t>
            </a:r>
            <a:endParaRPr lang="en-US" sz="2000" dirty="0" smtClean="0"/>
          </a:p>
          <a:p>
            <a:pPr marL="457200" indent="-457200" algn="just">
              <a:buNone/>
            </a:pPr>
            <a:r>
              <a:rPr lang="en-US" sz="2000" dirty="0" smtClean="0"/>
              <a:t>B = Dina </a:t>
            </a:r>
            <a:r>
              <a:rPr lang="en-US" sz="2000" dirty="0" err="1" smtClean="0"/>
              <a:t>belajar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dirty="0" err="1" smtClean="0"/>
              <a:t>Inggris</a:t>
            </a:r>
            <a:endParaRPr lang="en-US" sz="2000" dirty="0" smtClean="0"/>
          </a:p>
          <a:p>
            <a:pPr marL="457200" indent="-457200" algn="just">
              <a:buNone/>
            </a:pPr>
            <a:endParaRPr lang="en-US" sz="2000" dirty="0" smtClean="0"/>
          </a:p>
          <a:p>
            <a:pPr marL="457200" indent="-457200" algn="just">
              <a:buNone/>
            </a:pPr>
            <a:r>
              <a:rPr lang="en-US" sz="2000" u="sng" dirty="0" smtClean="0"/>
              <a:t>Dino </a:t>
            </a:r>
            <a:r>
              <a:rPr lang="en-US" sz="2000" u="sng" dirty="0" err="1" smtClean="0"/>
              <a:t>belajar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koding</a:t>
            </a:r>
            <a:r>
              <a:rPr lang="en-US" sz="2000" dirty="0" smtClean="0"/>
              <a:t>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u="sng" dirty="0" smtClean="0"/>
              <a:t>Dina </a:t>
            </a:r>
            <a:r>
              <a:rPr lang="en-US" sz="2000" u="sng" dirty="0" err="1" smtClean="0"/>
              <a:t>belajar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bahasa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Inggris</a:t>
            </a:r>
            <a:r>
              <a:rPr lang="en-US" sz="2000" u="sng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5643570" y="1785926"/>
            <a:ext cx="2571768" cy="107157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400" b="1" dirty="0" smtClean="0"/>
              <a:t>A</a:t>
            </a:r>
            <a:r>
              <a:rPr lang="id-ID" sz="2400" normalizeH="1" dirty="0" smtClean="0"/>
              <a:t> </a:t>
            </a:r>
            <a:r>
              <a:rPr lang="id-ID" sz="2400" dirty="0" smtClean="0">
                <a:sym typeface="Wingdings" pitchFamily="2" charset="2"/>
              </a:rPr>
              <a:t>↔</a:t>
            </a:r>
            <a:r>
              <a:rPr lang="en-US" sz="2400" b="1" dirty="0" smtClean="0"/>
              <a:t>B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472" y="1928802"/>
            <a:ext cx="3357586" cy="6429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 err="1" smtClean="0"/>
              <a:t>Aturan</a:t>
            </a:r>
            <a:r>
              <a:rPr lang="en-US" sz="2400" dirty="0" smtClean="0"/>
              <a:t> </a:t>
            </a:r>
            <a:r>
              <a:rPr lang="en-US" sz="2400" dirty="0" err="1" smtClean="0"/>
              <a:t>Equivalensi</a:t>
            </a:r>
            <a:endParaRPr lang="id-ID" sz="2400" dirty="0"/>
          </a:p>
        </p:txBody>
      </p:sp>
      <p:sp>
        <p:nvSpPr>
          <p:cNvPr id="7" name="Striped Right Arrow 6"/>
          <p:cNvSpPr/>
          <p:nvPr/>
        </p:nvSpPr>
        <p:spPr>
          <a:xfrm>
            <a:off x="4143372" y="1714488"/>
            <a:ext cx="928694" cy="1143008"/>
          </a:xfrm>
          <a:prstGeom prst="strip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6858016" y="51435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1428728" y="528638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3643306" y="514351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d-ID" dirty="0" smtClean="0">
                <a:sym typeface="Wingdings" pitchFamily="2" charset="2"/>
              </a:rPr>
              <a:t>↔</a:t>
            </a:r>
            <a:endParaRPr lang="id-ID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143900" y="5500702"/>
            <a:ext cx="500066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 flipV="1">
            <a:off x="7643834" y="5500702"/>
            <a:ext cx="500066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01024" y="507207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ym typeface="Wingdings" pitchFamily="2" charset="2"/>
              </a:rPr>
              <a:t>↔</a:t>
            </a:r>
            <a:endParaRPr lang="id-ID" dirty="0"/>
          </a:p>
        </p:txBody>
      </p:sp>
      <p:sp>
        <p:nvSpPr>
          <p:cNvPr id="15" name="TextBox 14"/>
          <p:cNvSpPr txBox="1"/>
          <p:nvPr/>
        </p:nvSpPr>
        <p:spPr>
          <a:xfrm>
            <a:off x="7286644" y="585789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id-ID" dirty="0"/>
          </a:p>
        </p:txBody>
      </p:sp>
      <p:sp>
        <p:nvSpPr>
          <p:cNvPr id="17" name="TextBox 16"/>
          <p:cNvSpPr txBox="1"/>
          <p:nvPr/>
        </p:nvSpPr>
        <p:spPr>
          <a:xfrm>
            <a:off x="8572528" y="59293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20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20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1">
      <a:dk1>
        <a:srgbClr val="002060"/>
      </a:dk1>
      <a:lt1>
        <a:sysClr val="window" lastClr="FFFFFF"/>
      </a:lt1>
      <a:dk2>
        <a:srgbClr val="C00000"/>
      </a:dk2>
      <a:lt2>
        <a:srgbClr val="F4E7ED"/>
      </a:lt2>
      <a:accent1>
        <a:srgbClr val="B83D68"/>
      </a:accent1>
      <a:accent2>
        <a:srgbClr val="AC66BB"/>
      </a:accent2>
      <a:accent3>
        <a:srgbClr val="DE9306"/>
      </a:accent3>
      <a:accent4>
        <a:srgbClr val="FF7F7F"/>
      </a:accent4>
      <a:accent5>
        <a:srgbClr val="CF6DA4"/>
      </a:accent5>
      <a:accent6>
        <a:srgbClr val="FA8D3D"/>
      </a:accent6>
      <a:hlink>
        <a:srgbClr val="E36305"/>
      </a:hlink>
      <a:folHlink>
        <a:srgbClr val="2F75F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2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4040</TotalTime>
  <Words>404</Words>
  <Application>Microsoft Office PowerPoint</Application>
  <PresentationFormat>On-screen Show (4:3)</PresentationFormat>
  <Paragraphs>106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Logika Informatika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anamorfosis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dan Perancangan Sistem Informasi</dc:title>
  <dc:creator>Asyadda</dc:creator>
  <cp:lastModifiedBy>Asyadda</cp:lastModifiedBy>
  <cp:revision>184</cp:revision>
  <dcterms:created xsi:type="dcterms:W3CDTF">2012-08-27T07:24:24Z</dcterms:created>
  <dcterms:modified xsi:type="dcterms:W3CDTF">2018-03-13T23:36:02Z</dcterms:modified>
</cp:coreProperties>
</file>