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96" r:id="rId4"/>
    <p:sldId id="297" r:id="rId5"/>
    <p:sldId id="291" r:id="rId6"/>
    <p:sldId id="299" r:id="rId7"/>
    <p:sldId id="300" r:id="rId8"/>
    <p:sldId id="298" r:id="rId9"/>
    <p:sldId id="301" r:id="rId10"/>
    <p:sldId id="302" r:id="rId11"/>
    <p:sldId id="303" r:id="rId12"/>
    <p:sldId id="304" r:id="rId13"/>
    <p:sldId id="305" r:id="rId14"/>
    <p:sldId id="295" r:id="rId15"/>
    <p:sldId id="278" r:id="rId16"/>
    <p:sldId id="312" r:id="rId17"/>
    <p:sldId id="313" r:id="rId18"/>
    <p:sldId id="314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8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5599" autoAdjust="0"/>
  </p:normalViewPr>
  <p:slideViewPr>
    <p:cSldViewPr>
      <p:cViewPr>
        <p:scale>
          <a:sx n="50" d="100"/>
          <a:sy n="50" d="100"/>
        </p:scale>
        <p:origin x="-1896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39C451-E039-4FA8-A84B-993A1A38622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B5034E9-C54B-4E54-B5AE-1A6B5EB261C7}">
      <dgm:prSet phldrT="[Text]"/>
      <dgm:spPr/>
      <dgm:t>
        <a:bodyPr/>
        <a:lstStyle/>
        <a:p>
          <a:r>
            <a:rPr lang="en-US" dirty="0" err="1" smtClean="0"/>
            <a:t>Variabel</a:t>
          </a:r>
          <a:r>
            <a:rPr lang="en-US" dirty="0" smtClean="0"/>
            <a:t> </a:t>
          </a:r>
          <a:r>
            <a:rPr lang="en-US" dirty="0" err="1" smtClean="0"/>
            <a:t>Proposisi</a:t>
          </a:r>
          <a:endParaRPr lang="id-ID" dirty="0"/>
        </a:p>
      </dgm:t>
    </dgm:pt>
    <dgm:pt modelId="{7341046E-2360-495A-BA89-5B460D6B7B4A}" type="parTrans" cxnId="{CDE30241-F586-42CD-9D28-AE408E0A0EE6}">
      <dgm:prSet/>
      <dgm:spPr/>
      <dgm:t>
        <a:bodyPr/>
        <a:lstStyle/>
        <a:p>
          <a:endParaRPr lang="id-ID"/>
        </a:p>
      </dgm:t>
    </dgm:pt>
    <dgm:pt modelId="{92786C6A-16F4-4613-B122-2B5DD045312C}" type="sibTrans" cxnId="{CDE30241-F586-42CD-9D28-AE408E0A0EE6}">
      <dgm:prSet/>
      <dgm:spPr/>
      <dgm:t>
        <a:bodyPr/>
        <a:lstStyle/>
        <a:p>
          <a:endParaRPr lang="id-ID"/>
        </a:p>
      </dgm:t>
    </dgm:pt>
    <dgm:pt modelId="{899916A6-85A9-4857-811A-462ED6B2BF21}">
      <dgm:prSet phldrT="[Text]"/>
      <dgm:spPr/>
      <dgm:t>
        <a:bodyPr/>
        <a:lstStyle/>
        <a:p>
          <a:r>
            <a:rPr lang="en-US" dirty="0" err="1" smtClean="0"/>
            <a:t>Simbol-simbol</a:t>
          </a:r>
          <a:r>
            <a:rPr lang="en-US" dirty="0" smtClean="0"/>
            <a:t> </a:t>
          </a:r>
          <a:r>
            <a:rPr lang="en-US" dirty="0" err="1" smtClean="0"/>
            <a:t>proposisi</a:t>
          </a:r>
          <a:endParaRPr lang="id-ID" dirty="0"/>
        </a:p>
      </dgm:t>
    </dgm:pt>
    <dgm:pt modelId="{70047D94-138C-4D95-8AC5-4DD7F71F94A0}" type="parTrans" cxnId="{97E011AA-C780-4643-B869-799C719A493E}">
      <dgm:prSet/>
      <dgm:spPr/>
      <dgm:t>
        <a:bodyPr/>
        <a:lstStyle/>
        <a:p>
          <a:endParaRPr lang="id-ID"/>
        </a:p>
      </dgm:t>
    </dgm:pt>
    <dgm:pt modelId="{A1A4121C-52A4-4C6B-BE28-76B190678F26}" type="sibTrans" cxnId="{97E011AA-C780-4643-B869-799C719A493E}">
      <dgm:prSet/>
      <dgm:spPr/>
      <dgm:t>
        <a:bodyPr/>
        <a:lstStyle/>
        <a:p>
          <a:endParaRPr lang="id-ID"/>
        </a:p>
      </dgm:t>
    </dgm:pt>
    <dgm:pt modelId="{8ED08A28-A8C8-4A25-8EE8-F548BA98C0A4}">
      <dgm:prSet phldrT="[Text]"/>
      <dgm:spPr/>
      <dgm:t>
        <a:bodyPr/>
        <a:lstStyle/>
        <a:p>
          <a:r>
            <a:rPr lang="en-US" dirty="0" err="1" smtClean="0"/>
            <a:t>Konstanta</a:t>
          </a:r>
          <a:r>
            <a:rPr lang="en-US" dirty="0" smtClean="0"/>
            <a:t> </a:t>
          </a:r>
          <a:r>
            <a:rPr lang="en-US" dirty="0" err="1" smtClean="0"/>
            <a:t>Proposisi</a:t>
          </a:r>
          <a:endParaRPr lang="id-ID" dirty="0"/>
        </a:p>
      </dgm:t>
    </dgm:pt>
    <dgm:pt modelId="{07D975BF-6311-412D-A2FD-18C03969AB69}" type="parTrans" cxnId="{EDD6AF3B-FE8C-4088-9669-74C4B654FB2E}">
      <dgm:prSet/>
      <dgm:spPr/>
      <dgm:t>
        <a:bodyPr/>
        <a:lstStyle/>
        <a:p>
          <a:endParaRPr lang="id-ID"/>
        </a:p>
      </dgm:t>
    </dgm:pt>
    <dgm:pt modelId="{52D2409A-43A2-459C-9265-B652AF62A00E}" type="sibTrans" cxnId="{EDD6AF3B-FE8C-4088-9669-74C4B654FB2E}">
      <dgm:prSet/>
      <dgm:spPr/>
      <dgm:t>
        <a:bodyPr/>
        <a:lstStyle/>
        <a:p>
          <a:endParaRPr lang="id-ID"/>
        </a:p>
      </dgm:t>
    </dgm:pt>
    <dgm:pt modelId="{928C9361-BE21-4682-A1A7-B960A4574934}">
      <dgm:prSet phldrT="[Text]"/>
      <dgm:spPr/>
      <dgm:t>
        <a:bodyPr/>
        <a:lstStyle/>
        <a:p>
          <a:r>
            <a:rPr lang="en-US" dirty="0" err="1" smtClean="0"/>
            <a:t>Simbol-simbol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</a:t>
          </a:r>
          <a:r>
            <a:rPr lang="en-US" dirty="0" err="1" smtClean="0"/>
            <a:t>kebenaran</a:t>
          </a:r>
          <a:endParaRPr lang="id-ID" dirty="0"/>
        </a:p>
      </dgm:t>
    </dgm:pt>
    <dgm:pt modelId="{98ED63B6-7943-4EDF-9F0C-26962EECDDDD}" type="parTrans" cxnId="{284D16D3-4730-4953-92F8-A592444B0F54}">
      <dgm:prSet/>
      <dgm:spPr/>
      <dgm:t>
        <a:bodyPr/>
        <a:lstStyle/>
        <a:p>
          <a:endParaRPr lang="id-ID"/>
        </a:p>
      </dgm:t>
    </dgm:pt>
    <dgm:pt modelId="{9FA2316B-A2A0-4D33-9159-796EB98DE3D0}" type="sibTrans" cxnId="{284D16D3-4730-4953-92F8-A592444B0F54}">
      <dgm:prSet/>
      <dgm:spPr/>
      <dgm:t>
        <a:bodyPr/>
        <a:lstStyle/>
        <a:p>
          <a:endParaRPr lang="id-ID"/>
        </a:p>
      </dgm:t>
    </dgm:pt>
    <dgm:pt modelId="{6F6A3168-F253-4D99-9A7C-2DA05E509A1D}" type="pres">
      <dgm:prSet presAssocID="{7239C451-E039-4FA8-A84B-993A1A38622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D5FB4560-850F-4D71-B4BD-42527E093DE6}" type="pres">
      <dgm:prSet presAssocID="{6B5034E9-C54B-4E54-B5AE-1A6B5EB261C7}" presName="linNode" presStyleCnt="0"/>
      <dgm:spPr/>
    </dgm:pt>
    <dgm:pt modelId="{C0492A12-ADDF-4FCA-88BC-BF66DB7C62C4}" type="pres">
      <dgm:prSet presAssocID="{6B5034E9-C54B-4E54-B5AE-1A6B5EB261C7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E03B5D-DB59-4CA0-BC9E-E03BA77C3A7D}" type="pres">
      <dgm:prSet presAssocID="{6B5034E9-C54B-4E54-B5AE-1A6B5EB261C7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4B702A2-C9E1-476D-A991-79AF56C45316}" type="pres">
      <dgm:prSet presAssocID="{92786C6A-16F4-4613-B122-2B5DD045312C}" presName="spacing" presStyleCnt="0"/>
      <dgm:spPr/>
    </dgm:pt>
    <dgm:pt modelId="{B962B860-2A01-4A68-8E62-8491DDC3DD1A}" type="pres">
      <dgm:prSet presAssocID="{8ED08A28-A8C8-4A25-8EE8-F548BA98C0A4}" presName="linNode" presStyleCnt="0"/>
      <dgm:spPr/>
    </dgm:pt>
    <dgm:pt modelId="{2F2ECF73-F180-4688-A313-80BFE117ED7A}" type="pres">
      <dgm:prSet presAssocID="{8ED08A28-A8C8-4A25-8EE8-F548BA98C0A4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793DB6F-C761-4EDE-A872-F4A6845F0663}" type="pres">
      <dgm:prSet presAssocID="{8ED08A28-A8C8-4A25-8EE8-F548BA98C0A4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84D16D3-4730-4953-92F8-A592444B0F54}" srcId="{8ED08A28-A8C8-4A25-8EE8-F548BA98C0A4}" destId="{928C9361-BE21-4682-A1A7-B960A4574934}" srcOrd="0" destOrd="0" parTransId="{98ED63B6-7943-4EDF-9F0C-26962EECDDDD}" sibTransId="{9FA2316B-A2A0-4D33-9159-796EB98DE3D0}"/>
    <dgm:cxn modelId="{3B2CA420-FB81-4984-91AE-9E37CF3B8F8C}" type="presOf" srcId="{899916A6-85A9-4857-811A-462ED6B2BF21}" destId="{B1E03B5D-DB59-4CA0-BC9E-E03BA77C3A7D}" srcOrd="0" destOrd="0" presId="urn:microsoft.com/office/officeart/2005/8/layout/vList6"/>
    <dgm:cxn modelId="{2130507B-85C9-4795-AB06-FF77CAB34A1A}" type="presOf" srcId="{8ED08A28-A8C8-4A25-8EE8-F548BA98C0A4}" destId="{2F2ECF73-F180-4688-A313-80BFE117ED7A}" srcOrd="0" destOrd="0" presId="urn:microsoft.com/office/officeart/2005/8/layout/vList6"/>
    <dgm:cxn modelId="{EDD6AF3B-FE8C-4088-9669-74C4B654FB2E}" srcId="{7239C451-E039-4FA8-A84B-993A1A386227}" destId="{8ED08A28-A8C8-4A25-8EE8-F548BA98C0A4}" srcOrd="1" destOrd="0" parTransId="{07D975BF-6311-412D-A2FD-18C03969AB69}" sibTransId="{52D2409A-43A2-459C-9265-B652AF62A00E}"/>
    <dgm:cxn modelId="{C0AFD7C3-E580-424E-ADCB-252888654C4A}" type="presOf" srcId="{7239C451-E039-4FA8-A84B-993A1A386227}" destId="{6F6A3168-F253-4D99-9A7C-2DA05E509A1D}" srcOrd="0" destOrd="0" presId="urn:microsoft.com/office/officeart/2005/8/layout/vList6"/>
    <dgm:cxn modelId="{0E732434-F35D-4B96-8F8F-EDBA03E00877}" type="presOf" srcId="{6B5034E9-C54B-4E54-B5AE-1A6B5EB261C7}" destId="{C0492A12-ADDF-4FCA-88BC-BF66DB7C62C4}" srcOrd="0" destOrd="0" presId="urn:microsoft.com/office/officeart/2005/8/layout/vList6"/>
    <dgm:cxn modelId="{97E011AA-C780-4643-B869-799C719A493E}" srcId="{6B5034E9-C54B-4E54-B5AE-1A6B5EB261C7}" destId="{899916A6-85A9-4857-811A-462ED6B2BF21}" srcOrd="0" destOrd="0" parTransId="{70047D94-138C-4D95-8AC5-4DD7F71F94A0}" sibTransId="{A1A4121C-52A4-4C6B-BE28-76B190678F26}"/>
    <dgm:cxn modelId="{02635FFF-AE69-421F-B33C-968652E26D74}" type="presOf" srcId="{928C9361-BE21-4682-A1A7-B960A4574934}" destId="{D793DB6F-C761-4EDE-A872-F4A6845F0663}" srcOrd="0" destOrd="0" presId="urn:microsoft.com/office/officeart/2005/8/layout/vList6"/>
    <dgm:cxn modelId="{CDE30241-F586-42CD-9D28-AE408E0A0EE6}" srcId="{7239C451-E039-4FA8-A84B-993A1A386227}" destId="{6B5034E9-C54B-4E54-B5AE-1A6B5EB261C7}" srcOrd="0" destOrd="0" parTransId="{7341046E-2360-495A-BA89-5B460D6B7B4A}" sibTransId="{92786C6A-16F4-4613-B122-2B5DD045312C}"/>
    <dgm:cxn modelId="{01C38274-4A09-4D45-9915-35E5B54B0324}" type="presParOf" srcId="{6F6A3168-F253-4D99-9A7C-2DA05E509A1D}" destId="{D5FB4560-850F-4D71-B4BD-42527E093DE6}" srcOrd="0" destOrd="0" presId="urn:microsoft.com/office/officeart/2005/8/layout/vList6"/>
    <dgm:cxn modelId="{2F40A6A4-D913-4C03-9D99-DA8AD7016247}" type="presParOf" srcId="{D5FB4560-850F-4D71-B4BD-42527E093DE6}" destId="{C0492A12-ADDF-4FCA-88BC-BF66DB7C62C4}" srcOrd="0" destOrd="0" presId="urn:microsoft.com/office/officeart/2005/8/layout/vList6"/>
    <dgm:cxn modelId="{57203B4D-DCF3-4A70-BCF9-DF8331C76F2C}" type="presParOf" srcId="{D5FB4560-850F-4D71-B4BD-42527E093DE6}" destId="{B1E03B5D-DB59-4CA0-BC9E-E03BA77C3A7D}" srcOrd="1" destOrd="0" presId="urn:microsoft.com/office/officeart/2005/8/layout/vList6"/>
    <dgm:cxn modelId="{E2ADAAC7-E75A-47E1-84CB-95E585D22A8D}" type="presParOf" srcId="{6F6A3168-F253-4D99-9A7C-2DA05E509A1D}" destId="{84B702A2-C9E1-476D-A991-79AF56C45316}" srcOrd="1" destOrd="0" presId="urn:microsoft.com/office/officeart/2005/8/layout/vList6"/>
    <dgm:cxn modelId="{7CE7FBEF-66FF-4834-84BD-D469B199B936}" type="presParOf" srcId="{6F6A3168-F253-4D99-9A7C-2DA05E509A1D}" destId="{B962B860-2A01-4A68-8E62-8491DDC3DD1A}" srcOrd="2" destOrd="0" presId="urn:microsoft.com/office/officeart/2005/8/layout/vList6"/>
    <dgm:cxn modelId="{4075474D-D252-4F8E-BC72-7A6322CF08EF}" type="presParOf" srcId="{B962B860-2A01-4A68-8E62-8491DDC3DD1A}" destId="{2F2ECF73-F180-4688-A313-80BFE117ED7A}" srcOrd="0" destOrd="0" presId="urn:microsoft.com/office/officeart/2005/8/layout/vList6"/>
    <dgm:cxn modelId="{D80F1B68-B14A-4715-8DAD-121C5D10F126}" type="presParOf" srcId="{B962B860-2A01-4A68-8E62-8491DDC3DD1A}" destId="{D793DB6F-C761-4EDE-A872-F4A6845F0663}" srcOrd="1" destOrd="0" presId="urn:microsoft.com/office/officeart/2005/8/layout/vList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71C5732-B6FA-4D13-B96D-687A0746D02E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6D61F89-7A23-4A42-AA7E-9BAA5FE3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1F89-7A23-4A42-AA7E-9BAA5FE32E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4F17-4862-49E4-9FDD-85CC765073B1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C72-6ACB-4DB9-91C8-B1A2A3323AC5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C71E-F4FD-453C-AD66-6154D32F4D6A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52B9-46CB-4BDA-9807-8794D88E83F4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CD9B-FCCC-487C-95EF-B4F2118730D1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69EF-1AA4-434C-93B8-7B08A30CF600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EBF6-C00F-4E55-8AD6-B87826272749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1CC3-1058-4848-A499-AD8971BACEB7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1D85-3CA9-45C0-9D19-D5C7B16B6E8C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5DD4-8D8E-47D7-94C8-E1C566EDCAA9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045E-F0BD-4CC3-A8AB-4AACC7694C27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319F8E-3CC1-459D-978A-9782B214D712}" type="datetime1">
              <a:rPr lang="en-US" smtClean="0"/>
              <a:pPr/>
              <a:t>3/13/2019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Tutik Khotimah - 2012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9CFBCD-8BAC-466F-9DE6-FCC057F03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371600"/>
            <a:ext cx="7599262" cy="1828800"/>
          </a:xfrm>
        </p:spPr>
        <p:txBody>
          <a:bodyPr/>
          <a:lstStyle/>
          <a:p>
            <a:pPr algn="ctr"/>
            <a:r>
              <a:rPr lang="id-ID" dirty="0" smtClean="0"/>
              <a:t>Logika Informatika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228536"/>
            <a:ext cx="7602310" cy="1752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Tabel</a:t>
            </a:r>
            <a:r>
              <a:rPr lang="en-US" sz="5400" dirty="0" smtClean="0"/>
              <a:t> </a:t>
            </a:r>
            <a:r>
              <a:rPr lang="en-US" sz="5400" dirty="0" err="1" smtClean="0"/>
              <a:t>Kebenaran</a:t>
            </a:r>
            <a:endParaRPr lang="id-ID" sz="5400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7158" y="5715016"/>
            <a:ext cx="8501122" cy="64294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id-ID" sz="2400" dirty="0" smtClean="0"/>
              <a:t>Tutik Khotimah, M.Kom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Aturan Semantik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28596" y="2786058"/>
            <a:ext cx="8215370" cy="2286016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</a:t>
            </a:r>
            <a:r>
              <a:rPr lang="en-US" sz="2000" dirty="0" err="1" smtClean="0"/>
              <a:t>Adi</a:t>
            </a:r>
            <a:r>
              <a:rPr lang="en-US" sz="2000" dirty="0" smtClean="0"/>
              <a:t>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Java</a:t>
            </a:r>
          </a:p>
          <a:p>
            <a:pPr marL="457200" indent="-457200" algn="just">
              <a:buNone/>
            </a:pPr>
            <a:r>
              <a:rPr lang="en-US" sz="2000" dirty="0" smtClean="0"/>
              <a:t>B = Budi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u="sng" dirty="0" err="1" smtClean="0"/>
              <a:t>Adi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Java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u="sng" dirty="0" smtClean="0"/>
              <a:t>Budi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php</a:t>
            </a:r>
            <a:endParaRPr lang="en-US" sz="2000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14876" y="1571612"/>
            <a:ext cx="4143404" cy="185738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1463" lvl="1" indent="-6350" algn="ctr">
              <a:buNone/>
            </a:pPr>
            <a:r>
              <a:rPr lang="id-ID" sz="2400" dirty="0" smtClean="0"/>
              <a:t>Disjungsi berniali false apabila kedua proposisi bernilai false, selain itu disjungsi bernilai true</a:t>
            </a:r>
            <a:endParaRPr lang="id-ID" sz="2400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7158" y="1928802"/>
            <a:ext cx="3143272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b="1" dirty="0" smtClean="0"/>
              <a:t>Aturan </a:t>
            </a:r>
            <a:r>
              <a:rPr lang="en-US" sz="2400" b="1" dirty="0" smtClean="0"/>
              <a:t>or</a:t>
            </a:r>
            <a:endParaRPr lang="id-ID" sz="2400" dirty="0" smtClean="0"/>
          </a:p>
        </p:txBody>
      </p:sp>
      <p:sp>
        <p:nvSpPr>
          <p:cNvPr id="7" name="Striped Right Arrow 6"/>
          <p:cNvSpPr/>
          <p:nvPr/>
        </p:nvSpPr>
        <p:spPr>
          <a:xfrm>
            <a:off x="3857620" y="1714488"/>
            <a:ext cx="642942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724004" y="42862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14873" y="4643446"/>
          <a:ext cx="42148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948"/>
                <a:gridCol w="1404948"/>
                <a:gridCol w="14049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V 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4081458" y="428625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id-ID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53160" y="4286256"/>
            <a:ext cx="63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5214942" y="6143644"/>
            <a:ext cx="3214710" cy="35719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Aturan Semantik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214282" y="2786058"/>
            <a:ext cx="8929718" cy="2286016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</a:t>
            </a:r>
            <a:r>
              <a:rPr lang="en-US" sz="2000" dirty="0" err="1" smtClean="0"/>
              <a:t>Adi</a:t>
            </a:r>
            <a:r>
              <a:rPr lang="en-US" sz="2000" dirty="0" smtClean="0"/>
              <a:t>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Java</a:t>
            </a:r>
          </a:p>
          <a:p>
            <a:pPr marL="457200" indent="-457200" algn="just">
              <a:buNone/>
            </a:pPr>
            <a:r>
              <a:rPr lang="en-US" sz="2000" dirty="0" smtClean="0"/>
              <a:t>B = Budi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u="sng" dirty="0" err="1" smtClean="0"/>
              <a:t>Adi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Java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u="sng" dirty="0" smtClean="0"/>
              <a:t>Budi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php</a:t>
            </a:r>
            <a:endParaRPr lang="en-US" sz="2000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14876" y="1571612"/>
            <a:ext cx="4143404" cy="185738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1463" lvl="1" indent="-6350" algn="ctr">
              <a:buNone/>
            </a:pPr>
            <a:r>
              <a:rPr lang="id-ID" sz="2000" dirty="0" smtClean="0"/>
              <a:t>Implikasi bernilai false apabila antecendent bernilai true dan consequent bernilai false, selain itu implikasi bernilai true</a:t>
            </a:r>
            <a:endParaRPr lang="id-ID" sz="2000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7158" y="1928802"/>
            <a:ext cx="3143272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b="1" dirty="0" smtClean="0"/>
              <a:t>Aturan </a:t>
            </a:r>
            <a:r>
              <a:rPr lang="en-US" sz="2400" b="1" dirty="0" smtClean="0"/>
              <a:t>If-Then</a:t>
            </a:r>
            <a:endParaRPr lang="id-ID" sz="2400" dirty="0" smtClean="0"/>
          </a:p>
        </p:txBody>
      </p:sp>
      <p:sp>
        <p:nvSpPr>
          <p:cNvPr id="7" name="Striped Right Arrow 6"/>
          <p:cNvSpPr/>
          <p:nvPr/>
        </p:nvSpPr>
        <p:spPr>
          <a:xfrm>
            <a:off x="3857620" y="1714488"/>
            <a:ext cx="642942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724004" y="42862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14873" y="4643446"/>
          <a:ext cx="42148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948"/>
                <a:gridCol w="1404948"/>
                <a:gridCol w="14049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→B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4357686" y="428625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</a:t>
            </a:r>
            <a:endParaRPr lang="id-ID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53160" y="4286256"/>
            <a:ext cx="63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5214942" y="5357826"/>
            <a:ext cx="3214710" cy="35719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Aturan Semantik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214282" y="2786058"/>
            <a:ext cx="8929718" cy="2286016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</a:t>
            </a:r>
            <a:r>
              <a:rPr lang="en-US" sz="2000" dirty="0" err="1" smtClean="0"/>
              <a:t>Adi</a:t>
            </a:r>
            <a:r>
              <a:rPr lang="en-US" sz="2000" dirty="0" smtClean="0"/>
              <a:t>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Java</a:t>
            </a:r>
          </a:p>
          <a:p>
            <a:pPr marL="457200" indent="-457200" algn="just">
              <a:buNone/>
            </a:pPr>
            <a:r>
              <a:rPr lang="en-US" sz="2000" dirty="0" smtClean="0"/>
              <a:t>B = Budi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457200" indent="-457200" algn="just">
              <a:buNone/>
            </a:pPr>
            <a:r>
              <a:rPr lang="en-US" sz="1800" u="sng" dirty="0" err="1" smtClean="0"/>
              <a:t>Adi</a:t>
            </a:r>
            <a:r>
              <a:rPr lang="en-US" sz="1800" u="sng" dirty="0" smtClean="0"/>
              <a:t> </a:t>
            </a:r>
            <a:r>
              <a:rPr lang="en-US" sz="1800" u="sng" dirty="0" err="1" smtClean="0"/>
              <a:t>suka</a:t>
            </a:r>
            <a:r>
              <a:rPr lang="en-US" sz="1800" u="sng" dirty="0" smtClean="0"/>
              <a:t> </a:t>
            </a:r>
            <a:r>
              <a:rPr lang="en-US" sz="1800" u="sng" dirty="0" err="1" smtClean="0"/>
              <a:t>pemrograman</a:t>
            </a:r>
            <a:r>
              <a:rPr lang="en-US" sz="1800" u="sng" dirty="0" smtClean="0"/>
              <a:t> Java</a:t>
            </a:r>
            <a:r>
              <a:rPr lang="en-US" sz="1800" dirty="0" smtClean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u="sng" dirty="0" smtClean="0"/>
              <a:t>Budi </a:t>
            </a:r>
            <a:r>
              <a:rPr lang="en-US" sz="1800" u="sng" dirty="0" err="1" smtClean="0"/>
              <a:t>suka</a:t>
            </a:r>
            <a:r>
              <a:rPr lang="en-US" sz="1800" u="sng" dirty="0" smtClean="0"/>
              <a:t> </a:t>
            </a:r>
            <a:r>
              <a:rPr lang="en-US" sz="1800" u="sng" dirty="0" err="1" smtClean="0"/>
              <a:t>pemrograman</a:t>
            </a:r>
            <a:r>
              <a:rPr lang="en-US" sz="1800" u="sng" dirty="0" smtClean="0"/>
              <a:t> </a:t>
            </a:r>
            <a:r>
              <a:rPr lang="en-US" sz="1800" u="sng" dirty="0" err="1" smtClean="0"/>
              <a:t>php</a:t>
            </a:r>
            <a:endParaRPr lang="en-US" sz="1800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14876" y="1571612"/>
            <a:ext cx="4143404" cy="185738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1463" lvl="1" indent="-6350" algn="ctr">
              <a:buNone/>
            </a:pPr>
            <a:r>
              <a:rPr lang="id-ID" sz="2000" dirty="0" smtClean="0"/>
              <a:t>Ekuivalensi bernilai true apabila kedua sisi bernilai sama, dan ekuivalensi bernilai false apabila kedua sisi bernilai berbeda</a:t>
            </a:r>
            <a:endParaRPr lang="id-ID" sz="2000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7158" y="1928802"/>
            <a:ext cx="3143272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b="1" dirty="0" smtClean="0"/>
              <a:t>Aturan </a:t>
            </a:r>
            <a:r>
              <a:rPr lang="en-US" sz="2000" b="1" dirty="0" smtClean="0"/>
              <a:t>If-and-only-if</a:t>
            </a:r>
            <a:endParaRPr lang="id-ID" sz="2400" dirty="0" smtClean="0"/>
          </a:p>
        </p:txBody>
      </p:sp>
      <p:sp>
        <p:nvSpPr>
          <p:cNvPr id="7" name="Striped Right Arrow 6"/>
          <p:cNvSpPr/>
          <p:nvPr/>
        </p:nvSpPr>
        <p:spPr>
          <a:xfrm>
            <a:off x="3857620" y="1714488"/>
            <a:ext cx="642942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724004" y="42862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14873" y="4643446"/>
          <a:ext cx="42148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948"/>
                <a:gridCol w="1404948"/>
                <a:gridCol w="14049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↔B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4357686" y="428625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↔</a:t>
            </a:r>
            <a:endParaRPr lang="id-ID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53160" y="4286256"/>
            <a:ext cx="63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5214942" y="5000636"/>
            <a:ext cx="3214710" cy="35719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5214942" y="6143644"/>
            <a:ext cx="3214710" cy="35719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Aturan Semantik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214282" y="2786058"/>
            <a:ext cx="8929718" cy="2786082"/>
          </a:xfrm>
        </p:spPr>
        <p:txBody>
          <a:bodyPr>
            <a:normAutofit lnSpcReduction="10000"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</a:t>
            </a:r>
            <a:r>
              <a:rPr lang="en-US" sz="2000" dirty="0" err="1" smtClean="0"/>
              <a:t>Adi</a:t>
            </a:r>
            <a:r>
              <a:rPr lang="en-US" sz="2000" dirty="0" smtClean="0"/>
              <a:t>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Java</a:t>
            </a:r>
          </a:p>
          <a:p>
            <a:pPr marL="457200" indent="-457200" algn="just">
              <a:buNone/>
            </a:pPr>
            <a:r>
              <a:rPr lang="en-US" sz="2000" dirty="0" smtClean="0"/>
              <a:t>B = Budi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dirty="0" smtClean="0"/>
              <a:t>C= </a:t>
            </a:r>
            <a:r>
              <a:rPr lang="en-US" sz="2000" dirty="0" err="1" smtClean="0"/>
              <a:t>Rina</a:t>
            </a:r>
            <a:r>
              <a:rPr lang="en-US" sz="2000" dirty="0" smtClean="0"/>
              <a:t>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C</a:t>
            </a:r>
          </a:p>
          <a:p>
            <a:pPr marL="457200" indent="-457200" algn="just">
              <a:buNone/>
            </a:pP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dirty="0" smtClean="0"/>
              <a:t>If </a:t>
            </a:r>
            <a:r>
              <a:rPr lang="en-US" sz="2000" u="sng" dirty="0" err="1" smtClean="0"/>
              <a:t>Adi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Java</a:t>
            </a:r>
            <a:r>
              <a:rPr lang="en-US" sz="2000" dirty="0" smtClean="0"/>
              <a:t> </a:t>
            </a:r>
          </a:p>
          <a:p>
            <a:pPr marL="457200" indent="-457200" algn="just">
              <a:buNone/>
            </a:pPr>
            <a:r>
              <a:rPr lang="en-US" sz="2000" dirty="0" smtClean="0"/>
              <a:t>then </a:t>
            </a:r>
            <a:r>
              <a:rPr lang="en-US" sz="2000" u="sng" dirty="0" smtClean="0"/>
              <a:t>Budi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php</a:t>
            </a:r>
            <a:r>
              <a:rPr lang="en-US" sz="2000" u="sng" dirty="0" smtClean="0"/>
              <a:t>.</a:t>
            </a:r>
          </a:p>
          <a:p>
            <a:pPr marL="457200" indent="-457200" algn="just">
              <a:buNone/>
            </a:pPr>
            <a:r>
              <a:rPr lang="en-US" sz="2000" dirty="0" smtClean="0"/>
              <a:t>Else </a:t>
            </a:r>
            <a:r>
              <a:rPr lang="en-US" sz="2000" u="sng" dirty="0" err="1" smtClean="0"/>
              <a:t>Rina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bahasa</a:t>
            </a:r>
            <a:r>
              <a:rPr lang="en-US" sz="2000" u="sng" dirty="0" smtClean="0"/>
              <a:t> C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4876" y="1571612"/>
            <a:ext cx="4143404" cy="164307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0013" lvl="1" indent="-6350" algn="ctr">
              <a:buNone/>
            </a:pPr>
            <a:r>
              <a:rPr lang="id-ID" dirty="0" smtClean="0"/>
              <a:t>Kondisional bernilai sama dengan klausa then apabila klausa if bernilai true, dan kondisional bernilai sama dengan klausa else apabila klausa if bernilai false</a:t>
            </a:r>
            <a:endParaRPr lang="id-ID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7158" y="1928802"/>
            <a:ext cx="3143272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b="1" dirty="0" smtClean="0"/>
              <a:t>Aturan </a:t>
            </a:r>
            <a:r>
              <a:rPr lang="id-ID" sz="2000" b="1" dirty="0" smtClean="0"/>
              <a:t>if-then-else</a:t>
            </a:r>
            <a:endParaRPr lang="id-ID" sz="2400" dirty="0" smtClean="0"/>
          </a:p>
        </p:txBody>
      </p:sp>
      <p:sp>
        <p:nvSpPr>
          <p:cNvPr id="7" name="Striped Right Arrow 6"/>
          <p:cNvSpPr/>
          <p:nvPr/>
        </p:nvSpPr>
        <p:spPr>
          <a:xfrm>
            <a:off x="3857620" y="1714488"/>
            <a:ext cx="642942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86314" y="3429000"/>
          <a:ext cx="4000497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8629"/>
                <a:gridCol w="500066"/>
                <a:gridCol w="571504"/>
                <a:gridCol w="2500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If A </a:t>
                      </a:r>
                      <a:r>
                        <a:rPr lang="id-ID" dirty="0" smtClean="0">
                          <a:sym typeface="Wingdings" pitchFamily="2" charset="2"/>
                        </a:rPr>
                        <a:t>then</a:t>
                      </a:r>
                      <a:r>
                        <a:rPr lang="id-ID" sz="1800" dirty="0" smtClean="0"/>
                        <a:t> B else C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T</a:t>
                      </a:r>
                      <a:endParaRPr lang="id-ID" sz="1800" cap="none" normalizeH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T</a:t>
                      </a:r>
                      <a:endParaRPr lang="id-ID" sz="1800" cap="none" normalizeH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F</a:t>
                      </a:r>
                      <a:endParaRPr lang="id-ID" sz="1800" cap="none" normalizeH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F</a:t>
                      </a:r>
                      <a:endParaRPr lang="id-ID" sz="1800" cap="none" normalizeH="1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286644" y="3786190"/>
            <a:ext cx="500066" cy="1500198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5214942" y="3786190"/>
            <a:ext cx="500066" cy="1500198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5715008" y="5286388"/>
            <a:ext cx="500066" cy="150019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7286644" y="5286388"/>
            <a:ext cx="500066" cy="150019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20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Tabel Kebenaran</a:t>
            </a:r>
            <a:endParaRPr lang="en-US" sz="32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5720" y="2357430"/>
          <a:ext cx="45005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64"/>
                <a:gridCol w="493216"/>
                <a:gridCol w="861170"/>
                <a:gridCol w="785818"/>
                <a:gridCol w="857256"/>
                <a:gridCol w="1071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A </a:t>
                      </a:r>
                      <a:r>
                        <a:rPr lang="id-ID" sz="1800" normalizeH="1" dirty="0" smtClean="0"/>
                        <a:t>˄</a:t>
                      </a:r>
                      <a:r>
                        <a:rPr lang="id-ID" sz="1800" dirty="0" smtClean="0"/>
                        <a:t> 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A </a:t>
                      </a:r>
                      <a:r>
                        <a:rPr lang="id-ID" sz="1800" cap="none" normalizeH="1" baseline="0" dirty="0" smtClean="0"/>
                        <a:t>˅</a:t>
                      </a:r>
                      <a:r>
                        <a:rPr lang="id-ID" sz="1800" dirty="0" smtClean="0"/>
                        <a:t> 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A </a:t>
                      </a:r>
                      <a:r>
                        <a:rPr lang="id-ID" sz="1800" cap="none" normalizeH="1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id-ID" sz="1800" dirty="0" smtClean="0"/>
                        <a:t> 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A </a:t>
                      </a:r>
                      <a:r>
                        <a:rPr lang="id-ID" dirty="0" smtClean="0">
                          <a:sym typeface="Wingdings" pitchFamily="2" charset="2"/>
                        </a:rPr>
                        <a:t>↔</a:t>
                      </a:r>
                      <a:r>
                        <a:rPr lang="id-ID" sz="1800" dirty="0" smtClean="0"/>
                        <a:t> 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F</a:t>
                      </a:r>
                      <a:endParaRPr lang="id-ID" sz="1800" cap="none" normalizeH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T</a:t>
                      </a:r>
                      <a:endParaRPr lang="id-ID" sz="1800" cap="none" normalizeH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T</a:t>
                      </a:r>
                      <a:endParaRPr lang="id-ID" sz="1800" cap="none" normalizeH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F</a:t>
                      </a:r>
                      <a:endParaRPr lang="id-ID" sz="1800" cap="none" normalizeH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F</a:t>
                      </a:r>
                      <a:endParaRPr lang="id-ID" sz="1800" cap="none" normalizeH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F</a:t>
                      </a:r>
                      <a:endParaRPr lang="id-ID" sz="1800" cap="none" normalizeH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T</a:t>
                      </a:r>
                      <a:endParaRPr lang="id-ID" sz="1800" cap="none" normalizeH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T</a:t>
                      </a:r>
                      <a:endParaRPr lang="id-ID" sz="1800" cap="none" normalizeH="1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57752" y="1928802"/>
          <a:ext cx="4000497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8629"/>
                <a:gridCol w="500066"/>
                <a:gridCol w="571504"/>
                <a:gridCol w="2500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If A </a:t>
                      </a:r>
                      <a:r>
                        <a:rPr lang="id-ID" dirty="0" smtClean="0">
                          <a:sym typeface="Wingdings" pitchFamily="2" charset="2"/>
                        </a:rPr>
                        <a:t>then</a:t>
                      </a:r>
                      <a:r>
                        <a:rPr lang="id-ID" sz="1800" dirty="0" smtClean="0"/>
                        <a:t> B else C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ym typeface="Wingdings" pitchFamily="2" charset="2"/>
                        </a:rPr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T</a:t>
                      </a:r>
                      <a:endParaRPr lang="id-ID" sz="1800" cap="none" normalizeH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T</a:t>
                      </a:r>
                      <a:endParaRPr lang="id-ID" sz="1800" cap="none" normalizeH="1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F</a:t>
                      </a:r>
                      <a:endParaRPr lang="id-ID" sz="1800" cap="none" normalizeH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cap="none" normalizeH="1" baseline="0" dirty="0" smtClean="0"/>
                        <a:t>F</a:t>
                      </a:r>
                      <a:endParaRPr lang="id-ID" sz="1800" cap="none" normalizeH="1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 smtClean="0"/>
              <a:t>Latihan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Tabel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Kebenaran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(A v B) ^ (∼A → ∼B)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(A →(B ^ ∼A)) v 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∼(A↔ ∼B)^ (B v ∼A)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∼A^ ((B → A) v∼ B)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200" dirty="0" smtClean="0"/>
              <a:t>(A v ∼ (B ↔ ∼A ))→ ∼B</a:t>
            </a:r>
          </a:p>
          <a:p>
            <a:pPr marL="457200" indent="-457200" algn="just">
              <a:buFont typeface="+mj-lt"/>
              <a:buAutoNum type="arabicPeriod"/>
            </a:pPr>
            <a:endParaRPr lang="en-US" sz="3200" dirty="0" smtClean="0"/>
          </a:p>
          <a:p>
            <a:pPr marL="457200" indent="-457200" algn="just">
              <a:buFont typeface="+mj-lt"/>
              <a:buAutoNum type="arabicPeriod"/>
            </a:pPr>
            <a:endParaRPr lang="id-ID" sz="3200" dirty="0" smtClean="0">
              <a:solidFill>
                <a:schemeClr val="accent1"/>
              </a:solidFill>
            </a:endParaRPr>
          </a:p>
          <a:p>
            <a:pPr marL="457200" indent="-457200" algn="just">
              <a:buNone/>
            </a:pPr>
            <a:endParaRPr lang="id-ID" sz="3200" dirty="0" smtClean="0">
              <a:solidFill>
                <a:schemeClr val="accent1"/>
              </a:solidFill>
            </a:endParaRPr>
          </a:p>
          <a:p>
            <a:pPr marL="457200" indent="-457200" algn="just">
              <a:buNone/>
            </a:pPr>
            <a:endParaRPr lang="id-ID" sz="3200" dirty="0" smtClean="0">
              <a:solidFill>
                <a:schemeClr val="accent1"/>
              </a:solidFill>
            </a:endParaRPr>
          </a:p>
          <a:p>
            <a:pPr marL="457200" indent="-457200" algn="just">
              <a:buNone/>
            </a:pPr>
            <a:endParaRPr lang="id-ID" sz="3200" dirty="0" smtClean="0">
              <a:solidFill>
                <a:schemeClr val="accent1"/>
              </a:solidFill>
            </a:endParaRPr>
          </a:p>
          <a:p>
            <a:pPr marL="457200" indent="-457200" algn="just">
              <a:buNone/>
            </a:pPr>
            <a:endParaRPr lang="id-ID" sz="3200" dirty="0" smtClean="0">
              <a:solidFill>
                <a:schemeClr val="accent1"/>
              </a:solidFill>
            </a:endParaRPr>
          </a:p>
          <a:p>
            <a:pPr marL="457200" indent="-457200" algn="just">
              <a:buNone/>
            </a:pPr>
            <a:endParaRPr lang="id-ID" sz="32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7215206" y="214290"/>
            <a:ext cx="1785950" cy="13573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Hukum Logika Proposisional</a:t>
            </a:r>
            <a:endParaRPr lang="en-US" sz="3200" b="1" dirty="0"/>
          </a:p>
        </p:txBody>
      </p:sp>
      <p:sp>
        <p:nvSpPr>
          <p:cNvPr id="6" name="Content Placeholder 53"/>
          <p:cNvSpPr txBox="1">
            <a:spLocks/>
          </p:cNvSpPr>
          <p:nvPr/>
        </p:nvSpPr>
        <p:spPr>
          <a:xfrm>
            <a:off x="457200" y="1643050"/>
            <a:ext cx="8229600" cy="468155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Hukum Identitas (Identity Laws)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^ 1 ≡ A  </a:t>
            </a: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Identity of ^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A v 0 ≡ A  </a:t>
            </a:r>
            <a:r>
              <a:rPr lang="id-ID" sz="2400" dirty="0" smtClean="0">
                <a:solidFill>
                  <a:srgbClr val="0070C0"/>
                </a:solidFill>
              </a:rPr>
              <a:t>Zero of v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Hukum Dominisi (Dominition Laws)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id-ID" sz="2400" dirty="0" smtClean="0"/>
              <a:t>	A v 1 ≡ 1  </a:t>
            </a:r>
            <a:r>
              <a:rPr lang="id-ID" sz="2400" dirty="0" smtClean="0">
                <a:solidFill>
                  <a:srgbClr val="0070C0"/>
                </a:solidFill>
              </a:rPr>
              <a:t>Identity of v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A ^ 0 ≡ 0  </a:t>
            </a:r>
            <a:r>
              <a:rPr lang="id-ID" sz="2400" dirty="0" smtClean="0">
                <a:solidFill>
                  <a:srgbClr val="0070C0"/>
                </a:solidFill>
              </a:rPr>
              <a:t>Zero of ^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Tautology (Excluded Middle Law/Law of Contradiction)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id-ID" sz="2400" dirty="0" smtClean="0"/>
              <a:t>	A v ~A ≡ 1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A ^ ~A ≡ 0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Hukum Idempoten (Idempotence Laws)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id-ID" sz="2400" dirty="0" smtClean="0"/>
              <a:t>	A v A ≡ A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A ^ A ≡ A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Hukum Negasi Ganda (Law of Double Negation)</a:t>
            </a:r>
          </a:p>
          <a:p>
            <a:pPr marL="27432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 ~ ~A ≡ A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Hukum Komutatif</a:t>
            </a:r>
            <a:r>
              <a:rPr kumimoji="0" lang="id-ID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(Commutative Laws)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id-ID" sz="2400" dirty="0" smtClean="0"/>
              <a:t>	A ^ B ≡ B ^ A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A v B ≡ B v A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Hukum Logika Proposisional</a:t>
            </a:r>
            <a:endParaRPr lang="en-US" sz="3200" b="1" dirty="0"/>
          </a:p>
        </p:txBody>
      </p:sp>
      <p:sp>
        <p:nvSpPr>
          <p:cNvPr id="6" name="Content Placeholder 53"/>
          <p:cNvSpPr txBox="1">
            <a:spLocks/>
          </p:cNvSpPr>
          <p:nvPr/>
        </p:nvSpPr>
        <p:spPr>
          <a:xfrm>
            <a:off x="457200" y="1643050"/>
            <a:ext cx="8229600" cy="468155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Hukum Asosiatif (Associative Laws)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(</a:t>
            </a:r>
            <a:r>
              <a:rPr lang="id-ID" sz="2400" dirty="0" smtClean="0"/>
              <a:t>A ^ B) ^ C ≡ A ^ (B ^ C) 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(A v B) v C ≡ A v (B v C)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Hukum Distributif (Distributive Laws)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id-ID" sz="2400" dirty="0" smtClean="0"/>
              <a:t>	A ^ (B v C) ≡ (A ^ B) v (A ^ C) 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A v (B ^ C) ≡ (A v B) ^ (A v C)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Absorption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id-ID" sz="2400" dirty="0" smtClean="0"/>
              <a:t>	A ^ (A v B) ≡ A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A v (A ^ B) ≡ A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id-ID" sz="2400" dirty="0" smtClean="0"/>
              <a:t>	A ^ (~ A v B) ≡ A ^ B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A v (~ A ^ B) ≡ A v B</a:t>
            </a: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Hukum De Morgan (De Morgan’s Laws)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id-ID" sz="2400" dirty="0" smtClean="0"/>
              <a:t>	~(A ^ B) ≡ ~A v ~B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 ~(A v B) ≡ ~A ^ ~B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Hukum Logika Proposisional</a:t>
            </a:r>
            <a:endParaRPr lang="en-US" sz="3200" b="1" dirty="0"/>
          </a:p>
        </p:txBody>
      </p:sp>
      <p:sp>
        <p:nvSpPr>
          <p:cNvPr id="6" name="Content Placeholder 53"/>
          <p:cNvSpPr txBox="1">
            <a:spLocks/>
          </p:cNvSpPr>
          <p:nvPr/>
        </p:nvSpPr>
        <p:spPr>
          <a:xfrm>
            <a:off x="457200" y="1643050"/>
            <a:ext cx="8229600" cy="46815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Hukum Logika Proposisional yang lain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id-I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(</a:t>
            </a:r>
            <a:r>
              <a:rPr lang="id-ID" sz="2400" dirty="0" smtClean="0"/>
              <a:t>A ^ B) v (A ^ ~B) ≡ A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A 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id-ID" sz="2400" dirty="0" smtClean="0"/>
              <a:t> B≡ ~ A v B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A 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id-ID" sz="2400" dirty="0" smtClean="0"/>
              <a:t> B≡ ~ (A ^ ~ B)</a:t>
            </a:r>
          </a:p>
          <a:p>
            <a:pPr marL="274320" indent="-274320" algn="just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id-ID" sz="2400" dirty="0" smtClean="0"/>
              <a:t>	A </a:t>
            </a:r>
            <a:r>
              <a:rPr lang="id-ID" sz="2000" dirty="0" smtClean="0">
                <a:sym typeface="Wingdings" pitchFamily="2" charset="2"/>
              </a:rPr>
              <a:t>↔</a:t>
            </a:r>
            <a:r>
              <a:rPr lang="id-ID" sz="2400" dirty="0" smtClean="0"/>
              <a:t>B ≡ (A ^ B) v (~A ^ ~ B)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A </a:t>
            </a:r>
            <a:r>
              <a:rPr lang="id-ID" sz="2000" dirty="0" smtClean="0">
                <a:sym typeface="Wingdings" pitchFamily="2" charset="2"/>
              </a:rPr>
              <a:t>↔</a:t>
            </a:r>
            <a:r>
              <a:rPr lang="id-ID" sz="2400" dirty="0" smtClean="0"/>
              <a:t>B ≡ (A </a:t>
            </a:r>
            <a:r>
              <a:rPr lang="id-ID" sz="2400" dirty="0" smtClean="0">
                <a:sym typeface="Wingdings" pitchFamily="2" charset="2"/>
              </a:rPr>
              <a:t></a:t>
            </a:r>
            <a:r>
              <a:rPr lang="id-ID" sz="2400" dirty="0" smtClean="0"/>
              <a:t> B) ^ (B</a:t>
            </a:r>
            <a:r>
              <a:rPr lang="id-ID" sz="2400" dirty="0" smtClean="0">
                <a:sym typeface="Wingdings" pitchFamily="2" charset="2"/>
              </a:rPr>
              <a:t>A</a:t>
            </a:r>
            <a:r>
              <a:rPr lang="id-ID" sz="2400" dirty="0" smtClean="0"/>
              <a:t>)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id-ID" sz="2400" dirty="0" smtClean="0"/>
              <a:t>	(A ^ B) v (A ^ ~ B) ≡ A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(A v B) ^ (A v ~ B)≡ A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id-ID" sz="2400" dirty="0" smtClean="0"/>
              <a:t>	(A ^ B) v (~ A ^ B) ≡ B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id-ID" sz="2400" dirty="0" smtClean="0"/>
              <a:t>	(A v B) ^ (~ A v B) ≡ B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endParaRPr lang="id-ID" sz="2400" dirty="0" smtClean="0"/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q"/>
              <a:tabLst/>
              <a:defRPr/>
            </a:pPr>
            <a:endParaRPr kumimoji="0" lang="id-ID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Tujuan Instruksional</a:t>
            </a:r>
            <a:endParaRPr lang="en-US" sz="3200" b="1" dirty="0"/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gray">
          <a:xfrm>
            <a:off x="565150" y="2401888"/>
            <a:ext cx="2844800" cy="2867025"/>
          </a:xfrm>
          <a:prstGeom prst="ellipse">
            <a:avLst/>
          </a:prstGeom>
          <a:noFill/>
          <a:ln w="9525">
            <a:solidFill>
              <a:srgbClr val="B2B2B2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792163" y="2651125"/>
            <a:ext cx="2378075" cy="2425700"/>
            <a:chOff x="579" y="1589"/>
            <a:chExt cx="1358" cy="1358"/>
          </a:xfrm>
        </p:grpSpPr>
        <p:sp>
          <p:nvSpPr>
            <p:cNvPr id="17" name="Oval 27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10980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38100">
              <a:solidFill>
                <a:srgbClr val="F8F8F8"/>
              </a:solidFill>
              <a:round/>
              <a:headEnd/>
              <a:tailEnd/>
            </a:ln>
            <a:effectLst>
              <a:outerShdw dist="45791" dir="3378596" algn="ctr" rotWithShape="0">
                <a:srgbClr val="5F5F5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" name="Oval 28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53725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69804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388938" y="2217738"/>
            <a:ext cx="3216275" cy="3246437"/>
          </a:xfrm>
          <a:prstGeom prst="ellipse">
            <a:avLst/>
          </a:prstGeom>
          <a:noFill/>
          <a:ln w="19050">
            <a:solidFill>
              <a:srgbClr val="B2B2B2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gray">
          <a:xfrm>
            <a:off x="212725" y="3848100"/>
            <a:ext cx="3552825" cy="0"/>
          </a:xfrm>
          <a:prstGeom prst="line">
            <a:avLst/>
          </a:prstGeom>
          <a:noFill/>
          <a:ln w="12700">
            <a:solidFill>
              <a:srgbClr val="808080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gray">
          <a:xfrm>
            <a:off x="1989138" y="1978025"/>
            <a:ext cx="0" cy="3736975"/>
          </a:xfrm>
          <a:prstGeom prst="line">
            <a:avLst/>
          </a:prstGeom>
          <a:noFill/>
          <a:ln w="12700">
            <a:solidFill>
              <a:srgbClr val="808080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2660639" y="2374895"/>
            <a:ext cx="339725" cy="339725"/>
            <a:chOff x="2928" y="2208"/>
            <a:chExt cx="262" cy="262"/>
          </a:xfrm>
        </p:grpSpPr>
        <p:sp>
          <p:nvSpPr>
            <p:cNvPr id="29" name="Oval 3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1" name="Rectangle 36"/>
          <p:cNvSpPr>
            <a:spLocks noChangeArrowheads="1"/>
          </p:cNvSpPr>
          <p:nvPr/>
        </p:nvSpPr>
        <p:spPr bwMode="black">
          <a:xfrm>
            <a:off x="2946401" y="2357430"/>
            <a:ext cx="519749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80808"/>
                </a:solidFill>
              </a:rPr>
              <a:t>Tabel</a:t>
            </a:r>
            <a:r>
              <a:rPr lang="en-US" b="1" dirty="0" smtClean="0">
                <a:solidFill>
                  <a:srgbClr val="080808"/>
                </a:solidFill>
              </a:rPr>
              <a:t> </a:t>
            </a:r>
            <a:r>
              <a:rPr lang="en-US" b="1" dirty="0" err="1" smtClean="0">
                <a:solidFill>
                  <a:srgbClr val="080808"/>
                </a:solidFill>
              </a:rPr>
              <a:t>Kebenaran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gray">
          <a:xfrm>
            <a:off x="1000100" y="3500438"/>
            <a:ext cx="198755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1C1C1C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0" dirty="0" err="1" smtClean="0">
                <a:solidFill>
                  <a:srgbClr val="F8F8F8"/>
                </a:solidFill>
                <a:latin typeface="Times New Roman" pitchFamily="18" charset="0"/>
              </a:rPr>
              <a:t>Tabel</a:t>
            </a:r>
            <a:r>
              <a:rPr lang="en-US" sz="2000" b="1" i="0" dirty="0" smtClean="0">
                <a:solidFill>
                  <a:srgbClr val="F8F8F8"/>
                </a:solidFill>
                <a:latin typeface="Times New Roman" pitchFamily="18" charset="0"/>
              </a:rPr>
              <a:t> </a:t>
            </a:r>
            <a:r>
              <a:rPr lang="en-US" sz="2000" b="1" i="0" dirty="0" err="1" smtClean="0">
                <a:solidFill>
                  <a:srgbClr val="F8F8F8"/>
                </a:solidFill>
                <a:latin typeface="Times New Roman" pitchFamily="18" charset="0"/>
              </a:rPr>
              <a:t>Kebenaran</a:t>
            </a:r>
            <a:endParaRPr lang="en-US" sz="2000" b="1" i="0" dirty="0">
              <a:solidFill>
                <a:srgbClr val="F8F8F8"/>
              </a:solidFill>
              <a:latin typeface="Times New Roman" pitchFamily="18" charset="0"/>
            </a:endParaRPr>
          </a:p>
        </p:txBody>
      </p:sp>
      <p:grpSp>
        <p:nvGrpSpPr>
          <p:cNvPr id="38" name="Group 45"/>
          <p:cNvGrpSpPr>
            <a:grpSpLocks/>
          </p:cNvGrpSpPr>
          <p:nvPr/>
        </p:nvGrpSpPr>
        <p:grpSpPr bwMode="auto">
          <a:xfrm>
            <a:off x="3357554" y="3786190"/>
            <a:ext cx="339725" cy="339725"/>
            <a:chOff x="2928" y="2208"/>
            <a:chExt cx="262" cy="262"/>
          </a:xfrm>
        </p:grpSpPr>
        <p:sp>
          <p:nvSpPr>
            <p:cNvPr id="39" name="Oval 46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0" name="Oval 47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44" name="Group 51"/>
          <p:cNvGrpSpPr>
            <a:grpSpLocks/>
          </p:cNvGrpSpPr>
          <p:nvPr/>
        </p:nvGrpSpPr>
        <p:grpSpPr bwMode="auto">
          <a:xfrm>
            <a:off x="2635250" y="5111750"/>
            <a:ext cx="339725" cy="339725"/>
            <a:chOff x="2928" y="2208"/>
            <a:chExt cx="262" cy="262"/>
          </a:xfrm>
        </p:grpSpPr>
        <p:sp>
          <p:nvSpPr>
            <p:cNvPr id="45" name="Oval 5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8627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6" name="Oval 5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47" name="Rectangle 36"/>
          <p:cNvSpPr>
            <a:spLocks noChangeArrowheads="1"/>
          </p:cNvSpPr>
          <p:nvPr/>
        </p:nvSpPr>
        <p:spPr bwMode="black">
          <a:xfrm>
            <a:off x="3786182" y="3786190"/>
            <a:ext cx="42862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80808"/>
                </a:solidFill>
              </a:rPr>
              <a:t>Aturan</a:t>
            </a:r>
            <a:r>
              <a:rPr lang="en-US" b="1" dirty="0" smtClean="0">
                <a:solidFill>
                  <a:srgbClr val="080808"/>
                </a:solidFill>
              </a:rPr>
              <a:t> </a:t>
            </a:r>
            <a:r>
              <a:rPr lang="en-US" b="1" dirty="0" err="1" smtClean="0">
                <a:solidFill>
                  <a:srgbClr val="080808"/>
                </a:solidFill>
              </a:rPr>
              <a:t>Semantik</a:t>
            </a:r>
            <a:endParaRPr lang="en-US" b="1" dirty="0" smtClean="0">
              <a:solidFill>
                <a:srgbClr val="080808"/>
              </a:solidFill>
            </a:endParaRP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black">
          <a:xfrm>
            <a:off x="3286116" y="5072074"/>
            <a:ext cx="47863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b="1" i="0" dirty="0" err="1" smtClean="0">
                <a:solidFill>
                  <a:srgbClr val="080808"/>
                </a:solidFill>
              </a:rPr>
              <a:t>Hukum</a:t>
            </a:r>
            <a:r>
              <a:rPr lang="en-US" b="1" i="0" dirty="0" smtClean="0">
                <a:solidFill>
                  <a:srgbClr val="080808"/>
                </a:solidFill>
              </a:rPr>
              <a:t> </a:t>
            </a:r>
            <a:r>
              <a:rPr lang="en-US" b="1" i="0" dirty="0" err="1" smtClean="0">
                <a:solidFill>
                  <a:srgbClr val="080808"/>
                </a:solidFill>
              </a:rPr>
              <a:t>Logika</a:t>
            </a:r>
            <a:r>
              <a:rPr lang="en-US" b="1" i="0" dirty="0" smtClean="0">
                <a:solidFill>
                  <a:srgbClr val="080808"/>
                </a:solidFill>
              </a:rPr>
              <a:t> </a:t>
            </a:r>
            <a:r>
              <a:rPr lang="en-US" b="1" i="0" dirty="0" err="1" smtClean="0">
                <a:solidFill>
                  <a:srgbClr val="080808"/>
                </a:solidFill>
              </a:rPr>
              <a:t>Proposisional</a:t>
            </a:r>
            <a:endParaRPr lang="en-US" b="1" i="0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Pengertian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Tabel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Kebenaran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57158" y="1928802"/>
            <a:ext cx="8572560" cy="164307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Tabel Kebenaran</a:t>
            </a:r>
            <a:r>
              <a:rPr lang="en-US" sz="2400" b="1" dirty="0" smtClean="0"/>
              <a:t> </a:t>
            </a:r>
            <a:r>
              <a:rPr lang="id-ID" sz="2400" dirty="0" smtClean="0"/>
              <a:t>adalah tabel yang menunjukkan secara sistematis satu demi satu nilai-nilai kebenaran sebagai hasil kombinasi dari proposisi-proposisi yang sederhan</a:t>
            </a:r>
            <a:r>
              <a:rPr lang="en-US" sz="2400" dirty="0" smtClean="0"/>
              <a:t>a</a:t>
            </a:r>
            <a:endParaRPr lang="id-ID" sz="2400" dirty="0" smtClean="0"/>
          </a:p>
        </p:txBody>
      </p:sp>
      <p:graphicFrame>
        <p:nvGraphicFramePr>
          <p:cNvPr id="9" name="Diagram 8"/>
          <p:cNvGraphicFramePr/>
          <p:nvPr/>
        </p:nvGraphicFramePr>
        <p:xfrm>
          <a:off x="500034" y="3929066"/>
          <a:ext cx="8358246" cy="224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Aturan Semantik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214282" y="2071678"/>
            <a:ext cx="4000528" cy="4252922"/>
          </a:xfrm>
        </p:spPr>
        <p:txBody>
          <a:bodyPr>
            <a:noAutofit/>
          </a:bodyPr>
          <a:lstStyle/>
          <a:p>
            <a:pPr lvl="0" algn="just">
              <a:buFont typeface="Wingdings" pitchFamily="2" charset="2"/>
              <a:buChar char="q"/>
            </a:pPr>
            <a:r>
              <a:rPr lang="id-ID" sz="2400" b="1" dirty="0" smtClean="0"/>
              <a:t>Aturan proposisi </a:t>
            </a:r>
            <a:endParaRPr lang="id-ID" sz="2400" dirty="0" smtClean="0"/>
          </a:p>
          <a:p>
            <a:pPr lvl="0" algn="just">
              <a:buFont typeface="Wingdings" pitchFamily="2" charset="2"/>
              <a:buChar char="q"/>
            </a:pPr>
            <a:r>
              <a:rPr lang="id-ID" sz="2400" b="1" dirty="0" smtClean="0"/>
              <a:t>Aturan true</a:t>
            </a:r>
            <a:endParaRPr lang="id-ID" sz="2400" dirty="0" smtClean="0"/>
          </a:p>
          <a:p>
            <a:pPr lvl="0" algn="just">
              <a:buFont typeface="Wingdings" pitchFamily="2" charset="2"/>
              <a:buChar char="q"/>
            </a:pPr>
            <a:r>
              <a:rPr lang="id-ID" sz="2400" b="1" dirty="0" smtClean="0"/>
              <a:t>Aturan false</a:t>
            </a:r>
            <a:endParaRPr lang="id-ID" sz="2400" dirty="0" smtClean="0"/>
          </a:p>
          <a:p>
            <a:pPr lvl="0" algn="just">
              <a:buFont typeface="Wingdings" pitchFamily="2" charset="2"/>
              <a:buChar char="q"/>
            </a:pPr>
            <a:r>
              <a:rPr lang="id-ID" sz="2400" b="1" dirty="0" smtClean="0"/>
              <a:t>Aturan not</a:t>
            </a:r>
            <a:endParaRPr lang="id-ID" sz="2000" i="1" dirty="0" smtClean="0"/>
          </a:p>
          <a:p>
            <a:pPr lvl="0" algn="just">
              <a:buFont typeface="Wingdings" pitchFamily="2" charset="2"/>
              <a:buChar char="q"/>
            </a:pPr>
            <a:r>
              <a:rPr lang="id-ID" sz="2400" b="1" dirty="0" smtClean="0"/>
              <a:t>Aturan and</a:t>
            </a:r>
            <a:endParaRPr lang="id-ID" sz="2400" dirty="0" smtClean="0"/>
          </a:p>
          <a:p>
            <a:pPr lvl="0" algn="just">
              <a:buFont typeface="Wingdings" pitchFamily="2" charset="2"/>
              <a:buChar char="q"/>
            </a:pPr>
            <a:r>
              <a:rPr lang="id-ID" sz="2400" b="1" dirty="0" smtClean="0"/>
              <a:t>Aturan or</a:t>
            </a:r>
            <a:endParaRPr lang="id-ID" sz="2400" dirty="0" smtClean="0"/>
          </a:p>
          <a:p>
            <a:pPr lvl="0" algn="just">
              <a:buFont typeface="Wingdings" pitchFamily="2" charset="2"/>
              <a:buChar char="q"/>
            </a:pPr>
            <a:r>
              <a:rPr lang="id-ID" sz="2400" b="1" dirty="0" smtClean="0"/>
              <a:t>Aturan if-then</a:t>
            </a:r>
            <a:endParaRPr lang="id-ID" sz="2000" i="1" dirty="0" smtClean="0"/>
          </a:p>
          <a:p>
            <a:pPr lvl="0" algn="just">
              <a:buFont typeface="Wingdings" pitchFamily="2" charset="2"/>
              <a:buChar char="q"/>
            </a:pPr>
            <a:r>
              <a:rPr lang="id-ID" sz="2400" b="1" dirty="0" smtClean="0"/>
              <a:t>Aturan if-and-only-if</a:t>
            </a:r>
            <a:endParaRPr lang="id-ID" sz="2400" dirty="0" smtClean="0"/>
          </a:p>
          <a:p>
            <a:pPr lvl="0" algn="just">
              <a:buFont typeface="Wingdings" pitchFamily="2" charset="2"/>
              <a:buChar char="q"/>
            </a:pPr>
            <a:r>
              <a:rPr lang="id-ID" sz="2400" b="1" dirty="0" smtClean="0"/>
              <a:t>Aturan if-then-else</a:t>
            </a:r>
            <a:endParaRPr lang="id-ID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57620" y="2357430"/>
            <a:ext cx="5000660" cy="1571636"/>
          </a:xfrm>
          <a:prstGeom prst="rect">
            <a:avLst/>
          </a:prstGeom>
          <a:ln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r>
              <a:rPr lang="id-ID" sz="2400" dirty="0" smtClean="0"/>
              <a:t>turan yang diperlukan untuk menentukan nilai kebenaran dari suatu kalimat.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43438" y="4214818"/>
            <a:ext cx="3643338" cy="369332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ATURAN SEMANTIK</a:t>
            </a:r>
            <a:endParaRPr lang="id-ID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Aturan Semantik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28596" y="3000372"/>
            <a:ext cx="8501122" cy="2857520"/>
          </a:xfrm>
        </p:spPr>
        <p:txBody>
          <a:bodyPr>
            <a:normAutofit lnSpcReduction="10000"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</a:t>
            </a:r>
            <a:r>
              <a:rPr lang="en-US" sz="2000" dirty="0" err="1" smtClean="0"/>
              <a:t>Adi</a:t>
            </a:r>
            <a:r>
              <a:rPr lang="en-US" sz="2000" dirty="0" smtClean="0"/>
              <a:t>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Java</a:t>
            </a:r>
          </a:p>
          <a:p>
            <a:pPr marL="457200" indent="-457200" algn="just">
              <a:buNone/>
            </a:pP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u="sng" dirty="0" err="1" smtClean="0"/>
              <a:t>Adi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Java</a:t>
            </a:r>
          </a:p>
          <a:p>
            <a:pPr marL="457200" indent="-457200" algn="just">
              <a:buNone/>
            </a:pPr>
            <a:endParaRPr lang="en-US" sz="2000" u="sng" dirty="0" smtClean="0"/>
          </a:p>
          <a:p>
            <a:pPr marL="457200" indent="-457200" algn="just">
              <a:buNone/>
            </a:pPr>
            <a:endParaRPr lang="en-US" sz="2000" u="sng" dirty="0" smtClean="0"/>
          </a:p>
          <a:p>
            <a:pPr marL="457200" indent="-457200" algn="just">
              <a:buNone/>
            </a:pPr>
            <a:r>
              <a:rPr lang="en-US" sz="2000" dirty="0" smtClean="0"/>
              <a:t>A           T</a:t>
            </a:r>
          </a:p>
          <a:p>
            <a:pPr marL="457200" indent="-457200" algn="just">
              <a:buNone/>
            </a:pPr>
            <a:r>
              <a:rPr lang="en-US" sz="2000" dirty="0" smtClean="0"/>
              <a:t>A           F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4876" y="1571612"/>
            <a:ext cx="4143404" cy="185738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N</a:t>
            </a:r>
            <a:r>
              <a:rPr lang="x-none" sz="2000" smtClean="0"/>
              <a:t>ilai kebenaran masing-masing simbol proposisional dalam kalimat sama dengan nilai kebenaran yang diberikan pada simbol tersebut</a:t>
            </a:r>
            <a:endParaRPr lang="en-US" sz="20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7158" y="1928802"/>
            <a:ext cx="3143272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b="1" dirty="0" smtClean="0"/>
              <a:t>Aturan proposisi </a:t>
            </a:r>
            <a:endParaRPr lang="id-ID" sz="2400" dirty="0" smtClean="0"/>
          </a:p>
        </p:txBody>
      </p:sp>
      <p:sp>
        <p:nvSpPr>
          <p:cNvPr id="7" name="Striped Right Arrow 6"/>
          <p:cNvSpPr/>
          <p:nvPr/>
        </p:nvSpPr>
        <p:spPr>
          <a:xfrm>
            <a:off x="3857620" y="1714488"/>
            <a:ext cx="642942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571604" y="44291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928662" y="52149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928662" y="557055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Aturan Semantik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28596" y="3000372"/>
            <a:ext cx="8501122" cy="2857520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</a:t>
            </a:r>
            <a:r>
              <a:rPr lang="en-US" sz="2000" dirty="0" err="1" smtClean="0"/>
              <a:t>Adi</a:t>
            </a:r>
            <a:r>
              <a:rPr lang="en-US" sz="2000" dirty="0" smtClean="0"/>
              <a:t>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Java</a:t>
            </a:r>
          </a:p>
          <a:p>
            <a:pPr marL="457200" indent="-457200" algn="just">
              <a:buNone/>
            </a:pP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u="sng" dirty="0" err="1" smtClean="0"/>
              <a:t>Adi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Java</a:t>
            </a:r>
          </a:p>
          <a:p>
            <a:pPr marL="457200" indent="-457200" algn="just">
              <a:buNone/>
            </a:pPr>
            <a:endParaRPr lang="en-US" sz="2000" u="sng" dirty="0" smtClean="0"/>
          </a:p>
          <a:p>
            <a:pPr marL="457200" indent="-457200" algn="just">
              <a:buNone/>
            </a:pPr>
            <a:endParaRPr lang="en-US" sz="2000" u="sng" dirty="0" smtClean="0"/>
          </a:p>
          <a:p>
            <a:pPr marL="457200" indent="-457200" algn="just">
              <a:buNone/>
            </a:pPr>
            <a:r>
              <a:rPr lang="en-US" sz="2000" dirty="0" smtClean="0"/>
              <a:t>A           T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4876" y="1571612"/>
            <a:ext cx="4143404" cy="185738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benar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</a:t>
            </a:r>
            <a:r>
              <a:rPr lang="x-none" sz="2000" smtClean="0"/>
              <a:t>dalam kalimat </a:t>
            </a:r>
            <a:r>
              <a:rPr lang="en-US" sz="2000" dirty="0" err="1" smtClean="0"/>
              <a:t>proposisi</a:t>
            </a:r>
            <a:endParaRPr lang="en-US" sz="20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7158" y="1928802"/>
            <a:ext cx="3143272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b="1" dirty="0" smtClean="0"/>
              <a:t>Aturan </a:t>
            </a:r>
            <a:r>
              <a:rPr lang="en-US" sz="2400" b="1" dirty="0" smtClean="0"/>
              <a:t>t</a:t>
            </a:r>
            <a:r>
              <a:rPr lang="id-ID" sz="2400" b="1" dirty="0" smtClean="0"/>
              <a:t>rue</a:t>
            </a:r>
            <a:endParaRPr lang="id-ID" sz="2400" dirty="0" smtClean="0"/>
          </a:p>
        </p:txBody>
      </p:sp>
      <p:sp>
        <p:nvSpPr>
          <p:cNvPr id="7" name="Striped Right Arrow 6"/>
          <p:cNvSpPr/>
          <p:nvPr/>
        </p:nvSpPr>
        <p:spPr>
          <a:xfrm>
            <a:off x="3857620" y="1714488"/>
            <a:ext cx="642942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571604" y="44291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928662" y="54292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Aturan Semantik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28596" y="3000372"/>
            <a:ext cx="8501122" cy="2857520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</a:t>
            </a:r>
            <a:r>
              <a:rPr lang="en-US" sz="2000" dirty="0" err="1" smtClean="0"/>
              <a:t>Adi</a:t>
            </a:r>
            <a:r>
              <a:rPr lang="en-US" sz="2000" dirty="0" smtClean="0"/>
              <a:t>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Java</a:t>
            </a:r>
          </a:p>
          <a:p>
            <a:pPr marL="457200" indent="-457200" algn="just">
              <a:buNone/>
            </a:pP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u="sng" dirty="0" err="1" smtClean="0"/>
              <a:t>Adi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Java</a:t>
            </a:r>
          </a:p>
          <a:p>
            <a:pPr marL="457200" indent="-457200" algn="just">
              <a:buNone/>
            </a:pPr>
            <a:endParaRPr lang="en-US" sz="2000" u="sng" dirty="0" smtClean="0"/>
          </a:p>
          <a:p>
            <a:pPr marL="457200" indent="-457200" algn="just">
              <a:buNone/>
            </a:pPr>
            <a:endParaRPr lang="en-US" sz="2000" u="sng" dirty="0" smtClean="0"/>
          </a:p>
          <a:p>
            <a:pPr marL="457200" indent="-457200" algn="just">
              <a:buNone/>
            </a:pPr>
            <a:r>
              <a:rPr lang="en-US" sz="2000" dirty="0" smtClean="0"/>
              <a:t>A           F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4876" y="1571612"/>
            <a:ext cx="4143404" cy="185738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</a:t>
            </a:r>
            <a:r>
              <a:rPr lang="x-none" sz="2000" smtClean="0"/>
              <a:t>dalam kalimat </a:t>
            </a:r>
            <a:r>
              <a:rPr lang="en-US" sz="2000" dirty="0" err="1" smtClean="0"/>
              <a:t>proposisi</a:t>
            </a:r>
            <a:endParaRPr lang="en-US" sz="20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7158" y="1928802"/>
            <a:ext cx="3143272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b="1" dirty="0" smtClean="0"/>
              <a:t>Aturan </a:t>
            </a:r>
            <a:r>
              <a:rPr lang="en-US" sz="2400" b="1" dirty="0" smtClean="0"/>
              <a:t>false</a:t>
            </a:r>
            <a:endParaRPr lang="id-ID" sz="2400" dirty="0" smtClean="0"/>
          </a:p>
        </p:txBody>
      </p:sp>
      <p:sp>
        <p:nvSpPr>
          <p:cNvPr id="7" name="Striped Right Arrow 6"/>
          <p:cNvSpPr/>
          <p:nvPr/>
        </p:nvSpPr>
        <p:spPr>
          <a:xfrm>
            <a:off x="3857620" y="1714488"/>
            <a:ext cx="642942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571604" y="44291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928662" y="54292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Aturan Semantik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28596" y="2786058"/>
            <a:ext cx="8501122" cy="3071834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</a:t>
            </a:r>
            <a:r>
              <a:rPr lang="en-US" sz="2000" dirty="0" err="1" smtClean="0"/>
              <a:t>Adi</a:t>
            </a:r>
            <a:r>
              <a:rPr lang="en-US" sz="2000" dirty="0" smtClean="0"/>
              <a:t>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Java</a:t>
            </a:r>
          </a:p>
          <a:p>
            <a:pPr marL="457200" indent="-457200" algn="just">
              <a:buNone/>
            </a:pP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u="sng" dirty="0" err="1" smtClean="0"/>
              <a:t>Adi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Java</a:t>
            </a:r>
          </a:p>
          <a:p>
            <a:pPr marL="457200" indent="-457200" algn="just">
              <a:buNone/>
            </a:pPr>
            <a:endParaRPr lang="en-US" sz="2000" u="sng" dirty="0" smtClean="0"/>
          </a:p>
          <a:p>
            <a:pPr marL="457200" indent="-457200" algn="just">
              <a:buNone/>
            </a:pPr>
            <a:r>
              <a:rPr lang="en-US" sz="2000" u="sng" dirty="0" err="1" smtClean="0"/>
              <a:t>Adi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tidak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Java</a:t>
            </a:r>
          </a:p>
          <a:p>
            <a:pPr marL="457200" indent="-457200" algn="just">
              <a:buNone/>
            </a:pPr>
            <a:endParaRPr lang="en-US" sz="2000" u="sng" dirty="0" smtClean="0"/>
          </a:p>
          <a:p>
            <a:pPr marL="457200" indent="-457200" algn="just">
              <a:buNone/>
            </a:pPr>
            <a:r>
              <a:rPr lang="en-US" sz="2000" u="sng" dirty="0" err="1" smtClean="0"/>
              <a:t>Adi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bukan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tak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Java</a:t>
            </a:r>
          </a:p>
          <a:p>
            <a:pPr marL="457200" indent="-457200" algn="just">
              <a:buNone/>
            </a:pPr>
            <a:endParaRPr lang="en-US" sz="2000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14876" y="1571612"/>
            <a:ext cx="4143404" cy="185738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Negasi bernilai false apabila kalimat bernilai true, dan negasi bernilai true apabila kalimat bernilai false</a:t>
            </a:r>
            <a:r>
              <a:rPr lang="x-none" sz="2000" smtClean="0"/>
              <a:t>.</a:t>
            </a:r>
            <a:endParaRPr lang="en-US" sz="20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7158" y="1928802"/>
            <a:ext cx="3143272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b="1" dirty="0" smtClean="0"/>
              <a:t>Aturan </a:t>
            </a:r>
            <a:r>
              <a:rPr lang="en-US" sz="2400" b="1" dirty="0" smtClean="0"/>
              <a:t>not</a:t>
            </a:r>
            <a:endParaRPr lang="id-ID" sz="2400" dirty="0" smtClean="0"/>
          </a:p>
        </p:txBody>
      </p:sp>
      <p:sp>
        <p:nvSpPr>
          <p:cNvPr id="7" name="Striped Right Arrow 6"/>
          <p:cNvSpPr/>
          <p:nvPr/>
        </p:nvSpPr>
        <p:spPr>
          <a:xfrm>
            <a:off x="3857620" y="1714488"/>
            <a:ext cx="642942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585430" y="43576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14876" y="3714752"/>
          <a:ext cx="41434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35"/>
                <a:gridCol w="1381135"/>
                <a:gridCol w="1381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∼</a:t>
                      </a:r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∼∼</a:t>
                      </a:r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00232" y="5072074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∼</a:t>
            </a:r>
            <a:r>
              <a:rPr lang="en-US" dirty="0" smtClean="0"/>
              <a:t>A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2152632" y="5783065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∼ ∼</a:t>
            </a:r>
            <a:r>
              <a:rPr lang="en-US" dirty="0" smtClean="0"/>
              <a:t>A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785918" y="714356"/>
            <a:ext cx="7215238" cy="571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Aturan Semantik</a:t>
            </a:r>
            <a:endParaRPr lang="en-US" sz="3200" b="1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28596" y="2786058"/>
            <a:ext cx="8215370" cy="2286016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id-ID" sz="2400" b="1" dirty="0" smtClean="0"/>
              <a:t>Contoh</a:t>
            </a:r>
          </a:p>
          <a:p>
            <a:pPr marL="457200" indent="-457200" algn="just">
              <a:buNone/>
            </a:pPr>
            <a:r>
              <a:rPr lang="en-US" sz="2000" dirty="0" smtClean="0"/>
              <a:t>A = </a:t>
            </a:r>
            <a:r>
              <a:rPr lang="en-US" sz="2000" dirty="0" err="1" smtClean="0"/>
              <a:t>Adi</a:t>
            </a:r>
            <a:r>
              <a:rPr lang="en-US" sz="2000" dirty="0" smtClean="0"/>
              <a:t>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Java</a:t>
            </a:r>
          </a:p>
          <a:p>
            <a:pPr marL="457200" indent="-457200" algn="just">
              <a:buNone/>
            </a:pPr>
            <a:r>
              <a:rPr lang="en-US" sz="2000" dirty="0" smtClean="0"/>
              <a:t>B = Budi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457200" indent="-457200" algn="just">
              <a:buNone/>
            </a:pPr>
            <a:r>
              <a:rPr lang="en-US" sz="2000" u="sng" dirty="0" err="1" smtClean="0"/>
              <a:t>Adi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Java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u="sng" dirty="0" smtClean="0"/>
              <a:t>Budi </a:t>
            </a:r>
            <a:r>
              <a:rPr lang="en-US" sz="2000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pemrograman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php</a:t>
            </a:r>
            <a:endParaRPr lang="en-US" sz="2000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4714876" y="1571612"/>
            <a:ext cx="4143404" cy="185738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1600" lvl="1" indent="-6350" algn="ctr">
              <a:buNone/>
            </a:pPr>
            <a:r>
              <a:rPr lang="id-ID" sz="2400" dirty="0" smtClean="0"/>
              <a:t>Konjungsi bernilai true apabila kedua proposisi bernilai true, selain itu konjungsi bernilai false</a:t>
            </a:r>
            <a:endParaRPr lang="id-ID" sz="2400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7158" y="1928802"/>
            <a:ext cx="3143272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b="1" dirty="0" smtClean="0"/>
              <a:t>Aturan </a:t>
            </a:r>
            <a:r>
              <a:rPr lang="en-US" sz="2400" b="1" dirty="0" smtClean="0"/>
              <a:t>and</a:t>
            </a:r>
            <a:endParaRPr lang="id-ID" sz="2400" dirty="0" smtClean="0"/>
          </a:p>
        </p:txBody>
      </p:sp>
      <p:sp>
        <p:nvSpPr>
          <p:cNvPr id="7" name="Striped Right Arrow 6"/>
          <p:cNvSpPr/>
          <p:nvPr/>
        </p:nvSpPr>
        <p:spPr>
          <a:xfrm>
            <a:off x="3857620" y="1714488"/>
            <a:ext cx="642942" cy="1143008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1724004" y="42862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id-ID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14873" y="4643446"/>
          <a:ext cx="42148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948"/>
                <a:gridCol w="1404948"/>
                <a:gridCol w="14049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^ 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4081458" y="428625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^</a:t>
            </a:r>
            <a:endParaRPr lang="id-ID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53160" y="4286256"/>
            <a:ext cx="63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5214942" y="5000636"/>
            <a:ext cx="3214710" cy="35719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rgbClr val="002060"/>
      </a:dk1>
      <a:lt1>
        <a:sysClr val="window" lastClr="FFFFFF"/>
      </a:lt1>
      <a:dk2>
        <a:srgbClr val="C00000"/>
      </a:dk2>
      <a:lt2>
        <a:srgbClr val="F4E7ED"/>
      </a:lt2>
      <a:accent1>
        <a:srgbClr val="B83D68"/>
      </a:accent1>
      <a:accent2>
        <a:srgbClr val="AC66BB"/>
      </a:accent2>
      <a:accent3>
        <a:srgbClr val="DE9306"/>
      </a:accent3>
      <a:accent4>
        <a:srgbClr val="FF7F7F"/>
      </a:accent4>
      <a:accent5>
        <a:srgbClr val="CF6DA4"/>
      </a:accent5>
      <a:accent6>
        <a:srgbClr val="FA8D3D"/>
      </a:accent6>
      <a:hlink>
        <a:srgbClr val="E36305"/>
      </a:hlink>
      <a:folHlink>
        <a:srgbClr val="2F75F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3928</TotalTime>
  <Words>781</Words>
  <Application>Microsoft Office PowerPoint</Application>
  <PresentationFormat>On-screen Show (4:3)</PresentationFormat>
  <Paragraphs>376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Logika Informatika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anamorfosis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Perancangan Sistem Informasi</dc:title>
  <dc:creator>Asyadda</dc:creator>
  <cp:lastModifiedBy>Asyadda</cp:lastModifiedBy>
  <cp:revision>206</cp:revision>
  <dcterms:created xsi:type="dcterms:W3CDTF">2012-08-27T07:24:24Z</dcterms:created>
  <dcterms:modified xsi:type="dcterms:W3CDTF">2019-03-13T06:30:38Z</dcterms:modified>
</cp:coreProperties>
</file>