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97" r:id="rId4"/>
    <p:sldId id="298" r:id="rId5"/>
    <p:sldId id="299" r:id="rId6"/>
    <p:sldId id="301" r:id="rId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8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059" autoAdjust="0"/>
    <p:restoredTop sz="95599" autoAdjust="0"/>
  </p:normalViewPr>
  <p:slideViewPr>
    <p:cSldViewPr>
      <p:cViewPr>
        <p:scale>
          <a:sx n="50" d="100"/>
          <a:sy n="50" d="100"/>
        </p:scale>
        <p:origin x="-1812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090821-43F3-40B6-AAC0-424FC16740BA}" type="doc">
      <dgm:prSet loTypeId="urn:microsoft.com/office/officeart/2005/8/layout/list1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0D4FDE3B-3D3F-4062-9DAE-AC13D8E2654D}">
      <dgm:prSet phldrT="[Text]"/>
      <dgm:spPr/>
      <dgm:t>
        <a:bodyPr/>
        <a:lstStyle/>
        <a:p>
          <a:r>
            <a:rPr lang="id-ID" dirty="0" smtClean="0"/>
            <a:t>Tabel Kebenaran (Truth Table)</a:t>
          </a:r>
          <a:endParaRPr lang="id-ID" dirty="0"/>
        </a:p>
      </dgm:t>
    </dgm:pt>
    <dgm:pt modelId="{4C60614B-4C04-4CDE-81E5-769721EF11B5}" type="parTrans" cxnId="{BDE5F421-0A7C-457B-B081-D7123BF895EE}">
      <dgm:prSet/>
      <dgm:spPr/>
      <dgm:t>
        <a:bodyPr/>
        <a:lstStyle/>
        <a:p>
          <a:endParaRPr lang="id-ID"/>
        </a:p>
      </dgm:t>
    </dgm:pt>
    <dgm:pt modelId="{6093EE99-7D1D-40E8-A091-A1D62BD1E96E}" type="sibTrans" cxnId="{BDE5F421-0A7C-457B-B081-D7123BF895EE}">
      <dgm:prSet/>
      <dgm:spPr/>
      <dgm:t>
        <a:bodyPr/>
        <a:lstStyle/>
        <a:p>
          <a:endParaRPr lang="id-ID"/>
        </a:p>
      </dgm:t>
    </dgm:pt>
    <dgm:pt modelId="{E0520A10-F43F-4F93-969B-336B5DB39EB7}">
      <dgm:prSet phldrT="[Text]"/>
      <dgm:spPr/>
      <dgm:t>
        <a:bodyPr/>
        <a:lstStyle/>
        <a:p>
          <a:r>
            <a:rPr lang="id-ID" dirty="0" smtClean="0"/>
            <a:t>Pohon Semantik (Semantic Tree)</a:t>
          </a:r>
          <a:endParaRPr lang="id-ID" dirty="0"/>
        </a:p>
      </dgm:t>
    </dgm:pt>
    <dgm:pt modelId="{927FA3E1-41B0-4E52-928F-164F866950BD}" type="parTrans" cxnId="{21E50AC7-9B68-4D7A-B5F9-24823FF9C486}">
      <dgm:prSet/>
      <dgm:spPr/>
      <dgm:t>
        <a:bodyPr/>
        <a:lstStyle/>
        <a:p>
          <a:endParaRPr lang="id-ID"/>
        </a:p>
      </dgm:t>
    </dgm:pt>
    <dgm:pt modelId="{070DA11C-9C1E-480F-B78C-7C8B5A8E1481}" type="sibTrans" cxnId="{21E50AC7-9B68-4D7A-B5F9-24823FF9C486}">
      <dgm:prSet/>
      <dgm:spPr/>
      <dgm:t>
        <a:bodyPr/>
        <a:lstStyle/>
        <a:p>
          <a:endParaRPr lang="id-ID"/>
        </a:p>
      </dgm:t>
    </dgm:pt>
    <dgm:pt modelId="{A083D629-6B5E-4369-96DB-6E7E96353486}">
      <dgm:prSet phldrT="[Text]"/>
      <dgm:spPr/>
      <dgm:t>
        <a:bodyPr/>
        <a:lstStyle/>
        <a:p>
          <a:r>
            <a:rPr lang="id-ID" dirty="0" smtClean="0"/>
            <a:t>Falsifikasi/Pembalikan (Falsification)</a:t>
          </a:r>
          <a:endParaRPr lang="id-ID" dirty="0"/>
        </a:p>
      </dgm:t>
    </dgm:pt>
    <dgm:pt modelId="{13E13AE2-092C-4F5C-B85F-120BC72A8326}" type="parTrans" cxnId="{1803DA54-7738-4788-A462-E0A61C25930C}">
      <dgm:prSet/>
      <dgm:spPr/>
      <dgm:t>
        <a:bodyPr/>
        <a:lstStyle/>
        <a:p>
          <a:endParaRPr lang="id-ID"/>
        </a:p>
      </dgm:t>
    </dgm:pt>
    <dgm:pt modelId="{E0FA975E-DDAB-42D7-8D24-9DD04414E41F}" type="sibTrans" cxnId="{1803DA54-7738-4788-A462-E0A61C25930C}">
      <dgm:prSet/>
      <dgm:spPr/>
      <dgm:t>
        <a:bodyPr/>
        <a:lstStyle/>
        <a:p>
          <a:endParaRPr lang="id-ID"/>
        </a:p>
      </dgm:t>
    </dgm:pt>
    <dgm:pt modelId="{A8D6FA0A-030B-4957-875A-8BF793E476E7}" type="pres">
      <dgm:prSet presAssocID="{BE090821-43F3-40B6-AAC0-424FC16740B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18C7FD62-ADDC-4B1D-A08A-012851FAB3A2}" type="pres">
      <dgm:prSet presAssocID="{0D4FDE3B-3D3F-4062-9DAE-AC13D8E2654D}" presName="parentLin" presStyleCnt="0"/>
      <dgm:spPr/>
      <dgm:t>
        <a:bodyPr/>
        <a:lstStyle/>
        <a:p>
          <a:endParaRPr lang="id-ID"/>
        </a:p>
      </dgm:t>
    </dgm:pt>
    <dgm:pt modelId="{3285AF31-A262-4520-AB26-1C320B53F31D}" type="pres">
      <dgm:prSet presAssocID="{0D4FDE3B-3D3F-4062-9DAE-AC13D8E2654D}" presName="parentLeftMargin" presStyleLbl="node1" presStyleIdx="0" presStyleCnt="3"/>
      <dgm:spPr/>
      <dgm:t>
        <a:bodyPr/>
        <a:lstStyle/>
        <a:p>
          <a:endParaRPr lang="id-ID"/>
        </a:p>
      </dgm:t>
    </dgm:pt>
    <dgm:pt modelId="{D838D50C-E7C4-4828-BC9B-AD1D4D6C9B7E}" type="pres">
      <dgm:prSet presAssocID="{0D4FDE3B-3D3F-4062-9DAE-AC13D8E2654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13A40F1-556F-474D-B798-9DCFF10E4F14}" type="pres">
      <dgm:prSet presAssocID="{0D4FDE3B-3D3F-4062-9DAE-AC13D8E2654D}" presName="negativeSpace" presStyleCnt="0"/>
      <dgm:spPr/>
      <dgm:t>
        <a:bodyPr/>
        <a:lstStyle/>
        <a:p>
          <a:endParaRPr lang="id-ID"/>
        </a:p>
      </dgm:t>
    </dgm:pt>
    <dgm:pt modelId="{EF000DB5-D5F5-48D8-87EC-188D27549B0B}" type="pres">
      <dgm:prSet presAssocID="{0D4FDE3B-3D3F-4062-9DAE-AC13D8E2654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AD30256-F242-463E-9E0D-F8FA6F050A4E}" type="pres">
      <dgm:prSet presAssocID="{6093EE99-7D1D-40E8-A091-A1D62BD1E96E}" presName="spaceBetweenRectangles" presStyleCnt="0"/>
      <dgm:spPr/>
      <dgm:t>
        <a:bodyPr/>
        <a:lstStyle/>
        <a:p>
          <a:endParaRPr lang="id-ID"/>
        </a:p>
      </dgm:t>
    </dgm:pt>
    <dgm:pt modelId="{6398486F-F038-4DF5-9693-72C430DFCAF8}" type="pres">
      <dgm:prSet presAssocID="{E0520A10-F43F-4F93-969B-336B5DB39EB7}" presName="parentLin" presStyleCnt="0"/>
      <dgm:spPr/>
      <dgm:t>
        <a:bodyPr/>
        <a:lstStyle/>
        <a:p>
          <a:endParaRPr lang="id-ID"/>
        </a:p>
      </dgm:t>
    </dgm:pt>
    <dgm:pt modelId="{586A8E54-E317-46AA-9A86-C0BD578CD188}" type="pres">
      <dgm:prSet presAssocID="{E0520A10-F43F-4F93-969B-336B5DB39EB7}" presName="parentLeftMargin" presStyleLbl="node1" presStyleIdx="0" presStyleCnt="3"/>
      <dgm:spPr/>
      <dgm:t>
        <a:bodyPr/>
        <a:lstStyle/>
        <a:p>
          <a:endParaRPr lang="id-ID"/>
        </a:p>
      </dgm:t>
    </dgm:pt>
    <dgm:pt modelId="{EC2725A0-3FCC-4CEE-A92A-6E07E86662A0}" type="pres">
      <dgm:prSet presAssocID="{E0520A10-F43F-4F93-969B-336B5DB39EB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27BC3AB-F734-473B-9E6A-C8B1570CF7AD}" type="pres">
      <dgm:prSet presAssocID="{E0520A10-F43F-4F93-969B-336B5DB39EB7}" presName="negativeSpace" presStyleCnt="0"/>
      <dgm:spPr/>
      <dgm:t>
        <a:bodyPr/>
        <a:lstStyle/>
        <a:p>
          <a:endParaRPr lang="id-ID"/>
        </a:p>
      </dgm:t>
    </dgm:pt>
    <dgm:pt modelId="{DA618CFF-6EFE-40DB-86F2-2FE6ED35BF9B}" type="pres">
      <dgm:prSet presAssocID="{E0520A10-F43F-4F93-969B-336B5DB39EB7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0889D1A-0CCB-42C6-9E26-58C39A273C5F}" type="pres">
      <dgm:prSet presAssocID="{070DA11C-9C1E-480F-B78C-7C8B5A8E1481}" presName="spaceBetweenRectangles" presStyleCnt="0"/>
      <dgm:spPr/>
      <dgm:t>
        <a:bodyPr/>
        <a:lstStyle/>
        <a:p>
          <a:endParaRPr lang="id-ID"/>
        </a:p>
      </dgm:t>
    </dgm:pt>
    <dgm:pt modelId="{D81B1E9E-7F93-41C0-8C58-600459A0FCBD}" type="pres">
      <dgm:prSet presAssocID="{A083D629-6B5E-4369-96DB-6E7E96353486}" presName="parentLin" presStyleCnt="0"/>
      <dgm:spPr/>
      <dgm:t>
        <a:bodyPr/>
        <a:lstStyle/>
        <a:p>
          <a:endParaRPr lang="id-ID"/>
        </a:p>
      </dgm:t>
    </dgm:pt>
    <dgm:pt modelId="{9544F73D-ACEF-405B-8C19-06063E2E9323}" type="pres">
      <dgm:prSet presAssocID="{A083D629-6B5E-4369-96DB-6E7E96353486}" presName="parentLeftMargin" presStyleLbl="node1" presStyleIdx="1" presStyleCnt="3"/>
      <dgm:spPr/>
      <dgm:t>
        <a:bodyPr/>
        <a:lstStyle/>
        <a:p>
          <a:endParaRPr lang="id-ID"/>
        </a:p>
      </dgm:t>
    </dgm:pt>
    <dgm:pt modelId="{F76FF015-43F6-4BFF-89C9-D66B2F12E5E4}" type="pres">
      <dgm:prSet presAssocID="{A083D629-6B5E-4369-96DB-6E7E9635348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0332744-3994-47D3-AEF2-FBD26105C37B}" type="pres">
      <dgm:prSet presAssocID="{A083D629-6B5E-4369-96DB-6E7E96353486}" presName="negativeSpace" presStyleCnt="0"/>
      <dgm:spPr/>
      <dgm:t>
        <a:bodyPr/>
        <a:lstStyle/>
        <a:p>
          <a:endParaRPr lang="id-ID"/>
        </a:p>
      </dgm:t>
    </dgm:pt>
    <dgm:pt modelId="{3E7C7D10-D496-4DF5-AF54-0FE88BF45E6B}" type="pres">
      <dgm:prSet presAssocID="{A083D629-6B5E-4369-96DB-6E7E96353486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72DBB65B-F23E-4A61-900A-641377717616}" type="presOf" srcId="{BE090821-43F3-40B6-AAC0-424FC16740BA}" destId="{A8D6FA0A-030B-4957-875A-8BF793E476E7}" srcOrd="0" destOrd="0" presId="urn:microsoft.com/office/officeart/2005/8/layout/list1"/>
    <dgm:cxn modelId="{230BE432-348E-426D-860F-7F24E226ECE3}" type="presOf" srcId="{E0520A10-F43F-4F93-969B-336B5DB39EB7}" destId="{586A8E54-E317-46AA-9A86-C0BD578CD188}" srcOrd="0" destOrd="0" presId="urn:microsoft.com/office/officeart/2005/8/layout/list1"/>
    <dgm:cxn modelId="{9DCF36D2-DEBE-4AFB-A3B4-BAF457B1B59C}" type="presOf" srcId="{A083D629-6B5E-4369-96DB-6E7E96353486}" destId="{9544F73D-ACEF-405B-8C19-06063E2E9323}" srcOrd="0" destOrd="0" presId="urn:microsoft.com/office/officeart/2005/8/layout/list1"/>
    <dgm:cxn modelId="{BDE5F421-0A7C-457B-B081-D7123BF895EE}" srcId="{BE090821-43F3-40B6-AAC0-424FC16740BA}" destId="{0D4FDE3B-3D3F-4062-9DAE-AC13D8E2654D}" srcOrd="0" destOrd="0" parTransId="{4C60614B-4C04-4CDE-81E5-769721EF11B5}" sibTransId="{6093EE99-7D1D-40E8-A091-A1D62BD1E96E}"/>
    <dgm:cxn modelId="{E8580891-AF14-4A42-B643-A692FD477FCF}" type="presOf" srcId="{0D4FDE3B-3D3F-4062-9DAE-AC13D8E2654D}" destId="{D838D50C-E7C4-4828-BC9B-AD1D4D6C9B7E}" srcOrd="1" destOrd="0" presId="urn:microsoft.com/office/officeart/2005/8/layout/list1"/>
    <dgm:cxn modelId="{42DB71D7-2111-4267-965A-87FBAFF0E548}" type="presOf" srcId="{E0520A10-F43F-4F93-969B-336B5DB39EB7}" destId="{EC2725A0-3FCC-4CEE-A92A-6E07E86662A0}" srcOrd="1" destOrd="0" presId="urn:microsoft.com/office/officeart/2005/8/layout/list1"/>
    <dgm:cxn modelId="{21E50AC7-9B68-4D7A-B5F9-24823FF9C486}" srcId="{BE090821-43F3-40B6-AAC0-424FC16740BA}" destId="{E0520A10-F43F-4F93-969B-336B5DB39EB7}" srcOrd="1" destOrd="0" parTransId="{927FA3E1-41B0-4E52-928F-164F866950BD}" sibTransId="{070DA11C-9C1E-480F-B78C-7C8B5A8E1481}"/>
    <dgm:cxn modelId="{8B5CAFDF-8897-485D-9AA6-CD0A40B705BA}" type="presOf" srcId="{0D4FDE3B-3D3F-4062-9DAE-AC13D8E2654D}" destId="{3285AF31-A262-4520-AB26-1C320B53F31D}" srcOrd="0" destOrd="0" presId="urn:microsoft.com/office/officeart/2005/8/layout/list1"/>
    <dgm:cxn modelId="{1803DA54-7738-4788-A462-E0A61C25930C}" srcId="{BE090821-43F3-40B6-AAC0-424FC16740BA}" destId="{A083D629-6B5E-4369-96DB-6E7E96353486}" srcOrd="2" destOrd="0" parTransId="{13E13AE2-092C-4F5C-B85F-120BC72A8326}" sibTransId="{E0FA975E-DDAB-42D7-8D24-9DD04414E41F}"/>
    <dgm:cxn modelId="{56FB677F-37AC-4F13-828E-DA42B59669A8}" type="presOf" srcId="{A083D629-6B5E-4369-96DB-6E7E96353486}" destId="{F76FF015-43F6-4BFF-89C9-D66B2F12E5E4}" srcOrd="1" destOrd="0" presId="urn:microsoft.com/office/officeart/2005/8/layout/list1"/>
    <dgm:cxn modelId="{A23A15B2-2557-4A6E-9D04-132032AE591A}" type="presParOf" srcId="{A8D6FA0A-030B-4957-875A-8BF793E476E7}" destId="{18C7FD62-ADDC-4B1D-A08A-012851FAB3A2}" srcOrd="0" destOrd="0" presId="urn:microsoft.com/office/officeart/2005/8/layout/list1"/>
    <dgm:cxn modelId="{37891596-C6C6-4C1E-B48C-B0D9D429BAAF}" type="presParOf" srcId="{18C7FD62-ADDC-4B1D-A08A-012851FAB3A2}" destId="{3285AF31-A262-4520-AB26-1C320B53F31D}" srcOrd="0" destOrd="0" presId="urn:microsoft.com/office/officeart/2005/8/layout/list1"/>
    <dgm:cxn modelId="{F6F94D50-98B5-49F1-9D1C-61985FEFCEC6}" type="presParOf" srcId="{18C7FD62-ADDC-4B1D-A08A-012851FAB3A2}" destId="{D838D50C-E7C4-4828-BC9B-AD1D4D6C9B7E}" srcOrd="1" destOrd="0" presId="urn:microsoft.com/office/officeart/2005/8/layout/list1"/>
    <dgm:cxn modelId="{EE82B530-8A9E-4B8B-9FE0-02F4E8C4E83B}" type="presParOf" srcId="{A8D6FA0A-030B-4957-875A-8BF793E476E7}" destId="{A13A40F1-556F-474D-B798-9DCFF10E4F14}" srcOrd="1" destOrd="0" presId="urn:microsoft.com/office/officeart/2005/8/layout/list1"/>
    <dgm:cxn modelId="{B4D58BBA-11B4-4151-B5D0-7A352EE9D396}" type="presParOf" srcId="{A8D6FA0A-030B-4957-875A-8BF793E476E7}" destId="{EF000DB5-D5F5-48D8-87EC-188D27549B0B}" srcOrd="2" destOrd="0" presId="urn:microsoft.com/office/officeart/2005/8/layout/list1"/>
    <dgm:cxn modelId="{1BE57D1E-34EF-422D-A2EC-10297B75CE52}" type="presParOf" srcId="{A8D6FA0A-030B-4957-875A-8BF793E476E7}" destId="{EAD30256-F242-463E-9E0D-F8FA6F050A4E}" srcOrd="3" destOrd="0" presId="urn:microsoft.com/office/officeart/2005/8/layout/list1"/>
    <dgm:cxn modelId="{58EA7E2F-D79A-4B6C-BE84-54FCD5586A4C}" type="presParOf" srcId="{A8D6FA0A-030B-4957-875A-8BF793E476E7}" destId="{6398486F-F038-4DF5-9693-72C430DFCAF8}" srcOrd="4" destOrd="0" presId="urn:microsoft.com/office/officeart/2005/8/layout/list1"/>
    <dgm:cxn modelId="{C53D4204-8E16-47BE-AC6C-623A74958ECC}" type="presParOf" srcId="{6398486F-F038-4DF5-9693-72C430DFCAF8}" destId="{586A8E54-E317-46AA-9A86-C0BD578CD188}" srcOrd="0" destOrd="0" presId="urn:microsoft.com/office/officeart/2005/8/layout/list1"/>
    <dgm:cxn modelId="{0AC755DD-5BC5-4C77-8EB1-148F43D49A5C}" type="presParOf" srcId="{6398486F-F038-4DF5-9693-72C430DFCAF8}" destId="{EC2725A0-3FCC-4CEE-A92A-6E07E86662A0}" srcOrd="1" destOrd="0" presId="urn:microsoft.com/office/officeart/2005/8/layout/list1"/>
    <dgm:cxn modelId="{5912D3AB-A3EF-4C2C-BAC0-D95BD86D113F}" type="presParOf" srcId="{A8D6FA0A-030B-4957-875A-8BF793E476E7}" destId="{B27BC3AB-F734-473B-9E6A-C8B1570CF7AD}" srcOrd="5" destOrd="0" presId="urn:microsoft.com/office/officeart/2005/8/layout/list1"/>
    <dgm:cxn modelId="{DEB454E7-16E6-48D6-82EA-09034ECD4DD0}" type="presParOf" srcId="{A8D6FA0A-030B-4957-875A-8BF793E476E7}" destId="{DA618CFF-6EFE-40DB-86F2-2FE6ED35BF9B}" srcOrd="6" destOrd="0" presId="urn:microsoft.com/office/officeart/2005/8/layout/list1"/>
    <dgm:cxn modelId="{4CA0A1C4-FB03-4E54-9437-7CDB7D28650E}" type="presParOf" srcId="{A8D6FA0A-030B-4957-875A-8BF793E476E7}" destId="{50889D1A-0CCB-42C6-9E26-58C39A273C5F}" srcOrd="7" destOrd="0" presId="urn:microsoft.com/office/officeart/2005/8/layout/list1"/>
    <dgm:cxn modelId="{95B0DDE0-CA01-44BC-9D6B-D5FD52A704C0}" type="presParOf" srcId="{A8D6FA0A-030B-4957-875A-8BF793E476E7}" destId="{D81B1E9E-7F93-41C0-8C58-600459A0FCBD}" srcOrd="8" destOrd="0" presId="urn:microsoft.com/office/officeart/2005/8/layout/list1"/>
    <dgm:cxn modelId="{D2AB9911-ABFC-44A6-B982-43A687B9FCA7}" type="presParOf" srcId="{D81B1E9E-7F93-41C0-8C58-600459A0FCBD}" destId="{9544F73D-ACEF-405B-8C19-06063E2E9323}" srcOrd="0" destOrd="0" presId="urn:microsoft.com/office/officeart/2005/8/layout/list1"/>
    <dgm:cxn modelId="{4BF68C0C-7F7F-4D95-ABA3-4BB06FB93FD4}" type="presParOf" srcId="{D81B1E9E-7F93-41C0-8C58-600459A0FCBD}" destId="{F76FF015-43F6-4BFF-89C9-D66B2F12E5E4}" srcOrd="1" destOrd="0" presId="urn:microsoft.com/office/officeart/2005/8/layout/list1"/>
    <dgm:cxn modelId="{CC5DACBA-346E-4DF3-8E9B-8550765D544F}" type="presParOf" srcId="{A8D6FA0A-030B-4957-875A-8BF793E476E7}" destId="{20332744-3994-47D3-AEF2-FBD26105C37B}" srcOrd="9" destOrd="0" presId="urn:microsoft.com/office/officeart/2005/8/layout/list1"/>
    <dgm:cxn modelId="{03989AC8-1416-4E40-8072-64EEEBE0F52A}" type="presParOf" srcId="{A8D6FA0A-030B-4957-875A-8BF793E476E7}" destId="{3E7C7D10-D496-4DF5-AF54-0FE88BF45E6B}" srcOrd="10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71C5732-B6FA-4D13-B96D-687A0746D02E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6D61F89-7A23-4A42-AA7E-9BAA5FE32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4F17-4862-49E4-9FDD-85CC765073B1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6C72-6ACB-4DB9-91C8-B1A2A3323AC5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C71E-F4FD-453C-AD66-6154D32F4D6A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52B9-46CB-4BDA-9807-8794D88E83F4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CD9B-FCCC-487C-95EF-B4F2118730D1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69EF-1AA4-434C-93B8-7B08A30CF600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EBF6-C00F-4E55-8AD6-B87826272749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1CC3-1058-4848-A499-AD8971BACEB7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1D85-3CA9-45C0-9D19-D5C7B16B6E8C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5DD4-8D8E-47D7-94C8-E1C566EDCAA9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045E-F0BD-4CC3-A8AB-4AACC7694C27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1319F8E-3CC1-459D-978A-9782B214D712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371600"/>
            <a:ext cx="7599262" cy="1828800"/>
          </a:xfrm>
        </p:spPr>
        <p:txBody>
          <a:bodyPr/>
          <a:lstStyle/>
          <a:p>
            <a:pPr algn="ctr"/>
            <a:r>
              <a:rPr lang="id-ID" dirty="0" smtClean="0"/>
              <a:t>Logika Informatika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3228536"/>
            <a:ext cx="7602310" cy="175260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 smtClean="0"/>
              <a:t>Pohon</a:t>
            </a:r>
            <a:r>
              <a:rPr lang="en-US" sz="5400" dirty="0" smtClean="0"/>
              <a:t> </a:t>
            </a:r>
            <a:r>
              <a:rPr lang="en-US" sz="5400" dirty="0" err="1" smtClean="0"/>
              <a:t>Semantik</a:t>
            </a:r>
            <a:endParaRPr lang="id-ID" sz="5400" dirty="0" smtClean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57158" y="5715016"/>
            <a:ext cx="8501122" cy="642942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id-ID" sz="2400" dirty="0" smtClean="0"/>
              <a:t>Tutik Khotimah, M.Kom</a:t>
            </a:r>
            <a:endParaRPr kumimoji="0" lang="id-ID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Tujuan Instruksional</a:t>
            </a:r>
            <a:endParaRPr lang="en-US" sz="3200" b="1" dirty="0"/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gray">
          <a:xfrm>
            <a:off x="565150" y="2401888"/>
            <a:ext cx="2844800" cy="2867025"/>
          </a:xfrm>
          <a:prstGeom prst="ellipse">
            <a:avLst/>
          </a:prstGeom>
          <a:noFill/>
          <a:ln w="9525">
            <a:solidFill>
              <a:srgbClr val="B2B2B2">
                <a:alpha val="5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grpSp>
        <p:nvGrpSpPr>
          <p:cNvPr id="15" name="Group 26"/>
          <p:cNvGrpSpPr>
            <a:grpSpLocks/>
          </p:cNvGrpSpPr>
          <p:nvPr/>
        </p:nvGrpSpPr>
        <p:grpSpPr bwMode="auto">
          <a:xfrm>
            <a:off x="792163" y="2651125"/>
            <a:ext cx="2378075" cy="2425700"/>
            <a:chOff x="579" y="1589"/>
            <a:chExt cx="1358" cy="1358"/>
          </a:xfrm>
        </p:grpSpPr>
        <p:sp>
          <p:nvSpPr>
            <p:cNvPr id="17" name="Oval 27"/>
            <p:cNvSpPr>
              <a:spLocks noChangeArrowheads="1"/>
            </p:cNvSpPr>
            <p:nvPr/>
          </p:nvSpPr>
          <p:spPr bwMode="gray">
            <a:xfrm>
              <a:off x="579" y="1589"/>
              <a:ext cx="1358" cy="135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10980"/>
                    <a:invGamma/>
                  </a:schemeClr>
                </a:gs>
                <a:gs pos="100000">
                  <a:schemeClr val="tx2"/>
                </a:gs>
              </a:gsLst>
              <a:lin ang="2700000" scaled="1"/>
            </a:gradFill>
            <a:ln w="38100">
              <a:solidFill>
                <a:srgbClr val="F8F8F8"/>
              </a:solidFill>
              <a:round/>
              <a:headEnd/>
              <a:tailEnd/>
            </a:ln>
            <a:effectLst>
              <a:outerShdw dist="45791" dir="3378596" algn="ctr" rotWithShape="0">
                <a:srgbClr val="5F5F5F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8" name="Oval 28"/>
            <p:cNvSpPr>
              <a:spLocks noChangeArrowheads="1"/>
            </p:cNvSpPr>
            <p:nvPr/>
          </p:nvSpPr>
          <p:spPr bwMode="gray">
            <a:xfrm>
              <a:off x="635" y="1642"/>
              <a:ext cx="1245" cy="1246"/>
            </a:xfrm>
            <a:prstGeom prst="ellipse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5372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>
              <a:outerShdw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9" name="Oval 29"/>
            <p:cNvSpPr>
              <a:spLocks noChangeArrowheads="1"/>
            </p:cNvSpPr>
            <p:nvPr/>
          </p:nvSpPr>
          <p:spPr bwMode="gray">
            <a:xfrm>
              <a:off x="865" y="1880"/>
              <a:ext cx="797" cy="79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shade val="69804"/>
                    <a:invGamma/>
                  </a:schemeClr>
                </a:gs>
                <a:gs pos="100000">
                  <a:schemeClr val="tx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388938" y="2217738"/>
            <a:ext cx="3216275" cy="3246437"/>
          </a:xfrm>
          <a:prstGeom prst="ellipse">
            <a:avLst/>
          </a:prstGeom>
          <a:noFill/>
          <a:ln w="19050">
            <a:solidFill>
              <a:srgbClr val="B2B2B2">
                <a:alpha val="5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23" name="Line 31"/>
          <p:cNvSpPr>
            <a:spLocks noChangeShapeType="1"/>
          </p:cNvSpPr>
          <p:nvPr/>
        </p:nvSpPr>
        <p:spPr bwMode="gray">
          <a:xfrm>
            <a:off x="212725" y="3848100"/>
            <a:ext cx="3552825" cy="0"/>
          </a:xfrm>
          <a:prstGeom prst="line">
            <a:avLst/>
          </a:prstGeom>
          <a:noFill/>
          <a:ln w="12700">
            <a:solidFill>
              <a:srgbClr val="808080">
                <a:alpha val="5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25" name="Line 32"/>
          <p:cNvSpPr>
            <a:spLocks noChangeShapeType="1"/>
          </p:cNvSpPr>
          <p:nvPr/>
        </p:nvSpPr>
        <p:spPr bwMode="gray">
          <a:xfrm>
            <a:off x="1989138" y="1978025"/>
            <a:ext cx="0" cy="3736975"/>
          </a:xfrm>
          <a:prstGeom prst="line">
            <a:avLst/>
          </a:prstGeom>
          <a:noFill/>
          <a:ln w="12700">
            <a:solidFill>
              <a:srgbClr val="808080">
                <a:alpha val="5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  <p:grpSp>
        <p:nvGrpSpPr>
          <p:cNvPr id="28" name="Group 33"/>
          <p:cNvGrpSpPr>
            <a:grpSpLocks/>
          </p:cNvGrpSpPr>
          <p:nvPr/>
        </p:nvGrpSpPr>
        <p:grpSpPr bwMode="auto">
          <a:xfrm>
            <a:off x="3160705" y="2946399"/>
            <a:ext cx="339725" cy="339725"/>
            <a:chOff x="2928" y="2208"/>
            <a:chExt cx="262" cy="262"/>
          </a:xfrm>
        </p:grpSpPr>
        <p:sp>
          <p:nvSpPr>
            <p:cNvPr id="29" name="Oval 34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8627"/>
                    <a:invGamma/>
                  </a:schemeClr>
                </a:gs>
                <a:gs pos="100000">
                  <a:schemeClr val="tx2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0" name="Oval 35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63529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31" name="Rectangle 36"/>
          <p:cNvSpPr>
            <a:spLocks noChangeArrowheads="1"/>
          </p:cNvSpPr>
          <p:nvPr/>
        </p:nvSpPr>
        <p:spPr bwMode="black">
          <a:xfrm>
            <a:off x="3571868" y="2988230"/>
            <a:ext cx="492922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80808"/>
                </a:solidFill>
              </a:rPr>
              <a:t>Pengujian</a:t>
            </a:r>
            <a:r>
              <a:rPr lang="en-US" b="1" dirty="0" smtClean="0">
                <a:solidFill>
                  <a:srgbClr val="080808"/>
                </a:solidFill>
              </a:rPr>
              <a:t> </a:t>
            </a:r>
            <a:r>
              <a:rPr lang="en-US" b="1" dirty="0" err="1" smtClean="0">
                <a:solidFill>
                  <a:srgbClr val="080808"/>
                </a:solidFill>
              </a:rPr>
              <a:t>Validitas</a:t>
            </a:r>
            <a:endParaRPr lang="en-US" b="1" dirty="0" smtClean="0">
              <a:solidFill>
                <a:srgbClr val="080808"/>
              </a:solidFill>
            </a:endParaRPr>
          </a:p>
        </p:txBody>
      </p:sp>
      <p:sp>
        <p:nvSpPr>
          <p:cNvPr id="34" name="Text Box 41"/>
          <p:cNvSpPr txBox="1">
            <a:spLocks noChangeArrowheads="1"/>
          </p:cNvSpPr>
          <p:nvPr/>
        </p:nvSpPr>
        <p:spPr bwMode="gray">
          <a:xfrm>
            <a:off x="1000100" y="3500438"/>
            <a:ext cx="19875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8398" dir="1593903" algn="ctr" rotWithShape="0">
              <a:srgbClr val="1C1C1C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0" dirty="0" err="1" smtClean="0">
                <a:solidFill>
                  <a:srgbClr val="F8F8F8"/>
                </a:solidFill>
                <a:latin typeface="Times New Roman" pitchFamily="18" charset="0"/>
              </a:rPr>
              <a:t>Pohon</a:t>
            </a:r>
            <a:r>
              <a:rPr lang="en-US" sz="2000" b="1" i="0" dirty="0" smtClean="0">
                <a:solidFill>
                  <a:srgbClr val="F8F8F8"/>
                </a:solidFill>
                <a:latin typeface="Times New Roman" pitchFamily="18" charset="0"/>
              </a:rPr>
              <a:t> </a:t>
            </a:r>
            <a:r>
              <a:rPr lang="en-US" sz="2000" b="1" i="0" dirty="0" err="1" smtClean="0">
                <a:solidFill>
                  <a:srgbClr val="F8F8F8"/>
                </a:solidFill>
                <a:latin typeface="Times New Roman" pitchFamily="18" charset="0"/>
              </a:rPr>
              <a:t>Semantik</a:t>
            </a:r>
            <a:endParaRPr lang="en-US" sz="2000" b="1" i="0" dirty="0">
              <a:solidFill>
                <a:srgbClr val="F8F8F8"/>
              </a:solidFill>
              <a:latin typeface="Times New Roman" pitchFamily="18" charset="0"/>
            </a:endParaRPr>
          </a:p>
        </p:txBody>
      </p:sp>
      <p:grpSp>
        <p:nvGrpSpPr>
          <p:cNvPr id="44" name="Group 51"/>
          <p:cNvGrpSpPr>
            <a:grpSpLocks/>
          </p:cNvGrpSpPr>
          <p:nvPr/>
        </p:nvGrpSpPr>
        <p:grpSpPr bwMode="auto">
          <a:xfrm>
            <a:off x="3160705" y="4429132"/>
            <a:ext cx="339725" cy="339725"/>
            <a:chOff x="2928" y="2208"/>
            <a:chExt cx="262" cy="262"/>
          </a:xfrm>
        </p:grpSpPr>
        <p:sp>
          <p:nvSpPr>
            <p:cNvPr id="45" name="Oval 52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8627"/>
                    <a:invGamma/>
                  </a:schemeClr>
                </a:gs>
                <a:gs pos="100000">
                  <a:schemeClr val="tx2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6" name="Oval 53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63529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48" name="Rectangle 36"/>
          <p:cNvSpPr>
            <a:spLocks noChangeArrowheads="1"/>
          </p:cNvSpPr>
          <p:nvPr/>
        </p:nvSpPr>
        <p:spPr bwMode="black">
          <a:xfrm>
            <a:off x="3589343" y="4500570"/>
            <a:ext cx="319723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b="1" i="0" dirty="0" err="1" smtClean="0">
                <a:solidFill>
                  <a:srgbClr val="080808"/>
                </a:solidFill>
              </a:rPr>
              <a:t>Pohon</a:t>
            </a:r>
            <a:r>
              <a:rPr lang="en-US" b="1" i="0" dirty="0" smtClean="0">
                <a:solidFill>
                  <a:srgbClr val="080808"/>
                </a:solidFill>
              </a:rPr>
              <a:t> </a:t>
            </a:r>
            <a:r>
              <a:rPr lang="en-US" b="1" i="0" dirty="0" err="1" smtClean="0">
                <a:solidFill>
                  <a:srgbClr val="080808"/>
                </a:solidFill>
              </a:rPr>
              <a:t>Semantik</a:t>
            </a:r>
            <a:endParaRPr lang="en-US" b="1" i="0" dirty="0">
              <a:solidFill>
                <a:srgbClr val="08080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Pengujian Validitas Argumen</a:t>
            </a:r>
            <a:endParaRPr lang="en-US" sz="3200" b="1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1714488"/>
          <a:ext cx="8229600" cy="435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Tabel Kebenaran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85720" y="1714488"/>
            <a:ext cx="4714908" cy="50006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If ((not A) or (not B)) then (not (A and B))</a:t>
            </a:r>
            <a:endParaRPr lang="id-ID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Striped Right Arrow 7"/>
          <p:cNvSpPr/>
          <p:nvPr/>
        </p:nvSpPr>
        <p:spPr>
          <a:xfrm rot="5400000">
            <a:off x="4679157" y="2250273"/>
            <a:ext cx="928694" cy="1143008"/>
          </a:xfrm>
          <a:prstGeom prst="striped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5214942" y="1714488"/>
            <a:ext cx="3714776" cy="500066"/>
          </a:xfrm>
          <a:prstGeom prst="rect">
            <a:avLst/>
          </a:prstGeom>
          <a:solidFill>
            <a:schemeClr val="accent1"/>
          </a:solidFill>
          <a:ln/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(</a:t>
            </a:r>
            <a:r>
              <a:rPr lang="id-ID" dirty="0" smtClean="0">
                <a:sym typeface="Wingdings" pitchFamily="2" charset="2"/>
              </a:rPr>
              <a:t>~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 </a:t>
            </a:r>
            <a:r>
              <a:rPr lang="id-ID" normalizeH="1" dirty="0" smtClean="0"/>
              <a:t>˅ </a:t>
            </a:r>
            <a:r>
              <a:rPr lang="id-ID" dirty="0" smtClean="0">
                <a:sym typeface="Wingdings" pitchFamily="2" charset="2"/>
              </a:rPr>
              <a:t>~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B) </a:t>
            </a:r>
            <a:r>
              <a:rPr lang="id-ID" dirty="0" smtClean="0">
                <a:sym typeface="Wingdings" pitchFamily="2" charset="2"/>
              </a:rPr>
              <a:t>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id-ID" dirty="0" smtClean="0">
                <a:sym typeface="Wingdings" pitchFamily="2" charset="2"/>
              </a:rPr>
              <a:t>~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(A </a:t>
            </a:r>
            <a:r>
              <a:rPr lang="id-ID" normalizeH="1" dirty="0" smtClean="0"/>
              <a:t>˄ 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B)</a:t>
            </a:r>
            <a:endParaRPr lang="id-ID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00033" y="3575064"/>
          <a:ext cx="828680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9"/>
                <a:gridCol w="500066"/>
                <a:gridCol w="500066"/>
                <a:gridCol w="500066"/>
                <a:gridCol w="1285884"/>
                <a:gridCol w="857256"/>
                <a:gridCol w="1285884"/>
                <a:gridCol w="29289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ym typeface="Wingdings" pitchFamily="2" charset="2"/>
                        </a:rPr>
                        <a:t>~</a:t>
                      </a:r>
                      <a:r>
                        <a:rPr lang="id-ID" dirty="0" smtClean="0"/>
                        <a:t>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ym typeface="Wingdings" pitchFamily="2" charset="2"/>
                        </a:rPr>
                        <a:t>~</a:t>
                      </a:r>
                      <a:r>
                        <a:rPr lang="id-ID" dirty="0" smtClean="0"/>
                        <a:t>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id-ID" dirty="0" smtClean="0">
                          <a:sym typeface="Wingdings" pitchFamily="2" charset="2"/>
                        </a:rPr>
                        <a:t>~</a:t>
                      </a:r>
                      <a:r>
                        <a:rPr lang="id-ID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A </a:t>
                      </a:r>
                      <a:r>
                        <a:rPr lang="id-ID" normalizeH="1" dirty="0" smtClean="0"/>
                        <a:t>˅ </a:t>
                      </a:r>
                      <a:r>
                        <a:rPr lang="id-ID" dirty="0" smtClean="0">
                          <a:sym typeface="Wingdings" pitchFamily="2" charset="2"/>
                        </a:rPr>
                        <a:t>~</a:t>
                      </a:r>
                      <a:r>
                        <a:rPr lang="id-ID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 B)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A </a:t>
                      </a:r>
                      <a:r>
                        <a:rPr lang="id-ID" normalizeH="1" dirty="0" smtClean="0"/>
                        <a:t>˄ </a:t>
                      </a:r>
                      <a:r>
                        <a:rPr lang="id-ID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>
                          <a:sym typeface="Wingdings" pitchFamily="2" charset="2"/>
                        </a:rPr>
                        <a:t>~</a:t>
                      </a:r>
                      <a:r>
                        <a:rPr lang="id-ID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 (A </a:t>
                      </a:r>
                      <a:r>
                        <a:rPr lang="id-ID" normalizeH="1" dirty="0" smtClean="0"/>
                        <a:t>˄ </a:t>
                      </a:r>
                      <a:r>
                        <a:rPr lang="id-ID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 (</a:t>
                      </a:r>
                      <a:r>
                        <a:rPr lang="id-ID" dirty="0" smtClean="0">
                          <a:sym typeface="Wingdings" pitchFamily="2" charset="2"/>
                        </a:rPr>
                        <a:t>~</a:t>
                      </a:r>
                      <a:r>
                        <a:rPr lang="id-ID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A </a:t>
                      </a:r>
                      <a:r>
                        <a:rPr lang="id-ID" normalizeH="1" dirty="0" smtClean="0"/>
                        <a:t>˅ </a:t>
                      </a:r>
                      <a:r>
                        <a:rPr lang="id-ID" dirty="0" smtClean="0">
                          <a:sym typeface="Wingdings" pitchFamily="2" charset="2"/>
                        </a:rPr>
                        <a:t>~</a:t>
                      </a:r>
                      <a:r>
                        <a:rPr lang="id-ID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 B) </a:t>
                      </a:r>
                      <a:r>
                        <a:rPr lang="id-ID" dirty="0" smtClean="0">
                          <a:sym typeface="Wingdings" pitchFamily="2" charset="2"/>
                        </a:rPr>
                        <a:t></a:t>
                      </a:r>
                      <a:r>
                        <a:rPr lang="id-ID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id-ID" dirty="0" smtClean="0">
                          <a:sym typeface="Wingdings" pitchFamily="2" charset="2"/>
                        </a:rPr>
                        <a:t>~</a:t>
                      </a:r>
                      <a:r>
                        <a:rPr lang="id-ID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 (A </a:t>
                      </a:r>
                      <a:r>
                        <a:rPr lang="id-ID" normalizeH="1" dirty="0" smtClean="0"/>
                        <a:t>˄ </a:t>
                      </a:r>
                      <a:r>
                        <a:rPr lang="id-ID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B)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Pohon Semantik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85720" y="1785926"/>
            <a:ext cx="4714908" cy="50006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If ((not A) or (not B)) then (not (A and B))</a:t>
            </a:r>
            <a:endParaRPr lang="id-ID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Striped Right Arrow 7"/>
          <p:cNvSpPr/>
          <p:nvPr/>
        </p:nvSpPr>
        <p:spPr>
          <a:xfrm rot="5400000">
            <a:off x="4857752" y="2285992"/>
            <a:ext cx="571504" cy="1143008"/>
          </a:xfrm>
          <a:prstGeom prst="striped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5214942" y="1785926"/>
            <a:ext cx="3714776" cy="500066"/>
          </a:xfrm>
          <a:prstGeom prst="rect">
            <a:avLst/>
          </a:prstGeom>
          <a:solidFill>
            <a:schemeClr val="accent1"/>
          </a:solidFill>
          <a:ln/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(</a:t>
            </a:r>
            <a:r>
              <a:rPr lang="id-ID" dirty="0" smtClean="0">
                <a:sym typeface="Wingdings" pitchFamily="2" charset="2"/>
              </a:rPr>
              <a:t>~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 </a:t>
            </a:r>
            <a:r>
              <a:rPr lang="id-ID" normalizeH="1" dirty="0" smtClean="0"/>
              <a:t>˅ </a:t>
            </a:r>
            <a:r>
              <a:rPr lang="id-ID" dirty="0" smtClean="0">
                <a:sym typeface="Wingdings" pitchFamily="2" charset="2"/>
              </a:rPr>
              <a:t>~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B) </a:t>
            </a:r>
            <a:r>
              <a:rPr lang="id-ID" dirty="0" smtClean="0">
                <a:sym typeface="Wingdings" pitchFamily="2" charset="2"/>
              </a:rPr>
              <a:t>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id-ID" dirty="0" smtClean="0">
                <a:sym typeface="Wingdings" pitchFamily="2" charset="2"/>
              </a:rPr>
              <a:t>~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(A </a:t>
            </a:r>
            <a:r>
              <a:rPr lang="id-ID" normalizeH="1" dirty="0" smtClean="0"/>
              <a:t>˄ 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B)</a:t>
            </a:r>
            <a:endParaRPr lang="id-ID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1785918" y="3143248"/>
            <a:ext cx="214314" cy="21431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Flowchart: Connector 10"/>
          <p:cNvSpPr/>
          <p:nvPr/>
        </p:nvSpPr>
        <p:spPr>
          <a:xfrm>
            <a:off x="1071538" y="3786190"/>
            <a:ext cx="214314" cy="21431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Flowchart: Connector 13"/>
          <p:cNvSpPr/>
          <p:nvPr/>
        </p:nvSpPr>
        <p:spPr>
          <a:xfrm>
            <a:off x="2500298" y="3857628"/>
            <a:ext cx="214314" cy="21431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7" name="Straight Connector 16"/>
          <p:cNvCxnSpPr>
            <a:stCxn id="9" idx="3"/>
            <a:endCxn id="11" idx="7"/>
          </p:cNvCxnSpPr>
          <p:nvPr/>
        </p:nvCxnSpPr>
        <p:spPr>
          <a:xfrm rot="5400000">
            <a:off x="1290185" y="3290457"/>
            <a:ext cx="491400" cy="562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5"/>
            <a:endCxn id="14" idx="0"/>
          </p:cNvCxnSpPr>
          <p:nvPr/>
        </p:nvCxnSpPr>
        <p:spPr>
          <a:xfrm rot="16200000" flipH="1">
            <a:off x="2022424" y="3272597"/>
            <a:ext cx="531452" cy="638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14480" y="284535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</a:t>
            </a:r>
            <a:endParaRPr lang="id-ID" dirty="0"/>
          </a:p>
        </p:txBody>
      </p:sp>
      <p:sp>
        <p:nvSpPr>
          <p:cNvPr id="23" name="TextBox 22"/>
          <p:cNvSpPr txBox="1"/>
          <p:nvPr/>
        </p:nvSpPr>
        <p:spPr>
          <a:xfrm>
            <a:off x="1000100" y="371475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2</a:t>
            </a:r>
            <a:endParaRPr lang="id-ID" dirty="0"/>
          </a:p>
        </p:txBody>
      </p:sp>
      <p:sp>
        <p:nvSpPr>
          <p:cNvPr id="24" name="TextBox 23"/>
          <p:cNvSpPr txBox="1"/>
          <p:nvPr/>
        </p:nvSpPr>
        <p:spPr>
          <a:xfrm>
            <a:off x="2714612" y="371475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3</a:t>
            </a:r>
            <a:endParaRPr lang="id-ID" dirty="0"/>
          </a:p>
        </p:txBody>
      </p:sp>
      <p:sp>
        <p:nvSpPr>
          <p:cNvPr id="25" name="TextBox 24"/>
          <p:cNvSpPr txBox="1"/>
          <p:nvPr/>
        </p:nvSpPr>
        <p:spPr>
          <a:xfrm>
            <a:off x="642910" y="328612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A true</a:t>
            </a:r>
            <a:endParaRPr lang="id-ID" dirty="0"/>
          </a:p>
        </p:txBody>
      </p:sp>
      <p:sp>
        <p:nvSpPr>
          <p:cNvPr id="26" name="TextBox 25"/>
          <p:cNvSpPr txBox="1"/>
          <p:nvPr/>
        </p:nvSpPr>
        <p:spPr>
          <a:xfrm>
            <a:off x="2143108" y="328612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A false</a:t>
            </a:r>
            <a:endParaRPr lang="id-ID" dirty="0"/>
          </a:p>
        </p:txBody>
      </p:sp>
      <p:sp>
        <p:nvSpPr>
          <p:cNvPr id="27" name="Rectangle 26"/>
          <p:cNvSpPr/>
          <p:nvPr/>
        </p:nvSpPr>
        <p:spPr>
          <a:xfrm>
            <a:off x="4643438" y="3357562"/>
            <a:ext cx="4286280" cy="500066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Node 2: (</a:t>
            </a:r>
            <a:r>
              <a:rPr lang="id-ID" dirty="0" smtClean="0">
                <a:effectLst/>
                <a:sym typeface="Wingdings" pitchFamily="2" charset="2"/>
              </a:rPr>
              <a:t>~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A </a:t>
            </a:r>
            <a:r>
              <a:rPr lang="id-ID" normalizeH="1" dirty="0" smtClean="0">
                <a:effectLst/>
              </a:rPr>
              <a:t>˅ </a:t>
            </a:r>
            <a:r>
              <a:rPr lang="id-ID" dirty="0" smtClean="0">
                <a:effectLst/>
                <a:sym typeface="Wingdings" pitchFamily="2" charset="2"/>
              </a:rPr>
              <a:t>~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 B) </a:t>
            </a:r>
            <a:r>
              <a:rPr lang="id-ID" dirty="0" smtClean="0">
                <a:effectLst/>
                <a:sym typeface="Wingdings" pitchFamily="2" charset="2"/>
              </a:rPr>
              <a:t>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 </a:t>
            </a:r>
            <a:r>
              <a:rPr lang="id-ID" dirty="0" smtClean="0">
                <a:effectLst/>
                <a:sym typeface="Wingdings" pitchFamily="2" charset="2"/>
              </a:rPr>
              <a:t>~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 (A </a:t>
            </a:r>
            <a:r>
              <a:rPr lang="id-ID" normalizeH="1" dirty="0" smtClean="0">
                <a:effectLst/>
              </a:rPr>
              <a:t>˄ 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B)</a:t>
            </a:r>
          </a:p>
          <a:p>
            <a:pPr lvl="0" algn="just"/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                   F T                  T</a:t>
            </a:r>
            <a:endParaRPr lang="id-ID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</a:endParaRPr>
          </a:p>
        </p:txBody>
      </p:sp>
      <p:sp>
        <p:nvSpPr>
          <p:cNvPr id="28" name="Flowchart: Connector 27"/>
          <p:cNvSpPr/>
          <p:nvPr/>
        </p:nvSpPr>
        <p:spPr>
          <a:xfrm>
            <a:off x="500034" y="4643446"/>
            <a:ext cx="214314" cy="21431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Flowchart: Connector 28"/>
          <p:cNvSpPr/>
          <p:nvPr/>
        </p:nvSpPr>
        <p:spPr>
          <a:xfrm>
            <a:off x="1428728" y="4572008"/>
            <a:ext cx="214314" cy="21431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1" name="Straight Connector 30"/>
          <p:cNvCxnSpPr>
            <a:stCxn id="28" idx="7"/>
          </p:cNvCxnSpPr>
          <p:nvPr/>
        </p:nvCxnSpPr>
        <p:spPr>
          <a:xfrm rot="5400000" flipH="1" flipV="1">
            <a:off x="540086" y="4071942"/>
            <a:ext cx="745766" cy="460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5"/>
            <a:endCxn id="29" idx="6"/>
          </p:cNvCxnSpPr>
          <p:nvPr/>
        </p:nvCxnSpPr>
        <p:spPr>
          <a:xfrm rot="16200000" flipH="1">
            <a:off x="1093731" y="4129853"/>
            <a:ext cx="710047" cy="38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14282" y="450057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4</a:t>
            </a:r>
            <a:endParaRPr lang="id-ID" dirty="0"/>
          </a:p>
        </p:txBody>
      </p:sp>
      <p:sp>
        <p:nvSpPr>
          <p:cNvPr id="37" name="TextBox 36"/>
          <p:cNvSpPr txBox="1"/>
          <p:nvPr/>
        </p:nvSpPr>
        <p:spPr>
          <a:xfrm>
            <a:off x="214282" y="413123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B true</a:t>
            </a:r>
            <a:endParaRPr lang="id-ID" dirty="0"/>
          </a:p>
        </p:txBody>
      </p:sp>
      <p:sp>
        <p:nvSpPr>
          <p:cNvPr id="38" name="TextBox 37"/>
          <p:cNvSpPr txBox="1"/>
          <p:nvPr/>
        </p:nvSpPr>
        <p:spPr>
          <a:xfrm>
            <a:off x="1285852" y="392906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B false</a:t>
            </a:r>
            <a:endParaRPr lang="id-ID" dirty="0"/>
          </a:p>
        </p:txBody>
      </p:sp>
      <p:sp>
        <p:nvSpPr>
          <p:cNvPr id="39" name="TextBox 38"/>
          <p:cNvSpPr txBox="1"/>
          <p:nvPr/>
        </p:nvSpPr>
        <p:spPr>
          <a:xfrm>
            <a:off x="1714480" y="457200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5</a:t>
            </a:r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>
            <a:off x="4643438" y="4095898"/>
            <a:ext cx="4286280" cy="476110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Node 4: (</a:t>
            </a:r>
            <a:r>
              <a:rPr lang="id-ID" dirty="0" smtClean="0">
                <a:effectLst/>
                <a:sym typeface="Wingdings" pitchFamily="2" charset="2"/>
              </a:rPr>
              <a:t>~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A </a:t>
            </a:r>
            <a:r>
              <a:rPr lang="id-ID" normalizeH="1" dirty="0" smtClean="0">
                <a:effectLst/>
              </a:rPr>
              <a:t>˅ </a:t>
            </a:r>
            <a:r>
              <a:rPr lang="id-ID" dirty="0" smtClean="0">
                <a:effectLst/>
                <a:sym typeface="Wingdings" pitchFamily="2" charset="2"/>
              </a:rPr>
              <a:t>~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 B) </a:t>
            </a:r>
            <a:r>
              <a:rPr lang="id-ID" dirty="0" smtClean="0">
                <a:effectLst/>
                <a:sym typeface="Wingdings" pitchFamily="2" charset="2"/>
              </a:rPr>
              <a:t>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 </a:t>
            </a:r>
            <a:r>
              <a:rPr lang="id-ID" dirty="0" smtClean="0">
                <a:effectLst/>
                <a:sym typeface="Wingdings" pitchFamily="2" charset="2"/>
              </a:rPr>
              <a:t>~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 (A </a:t>
            </a:r>
            <a:r>
              <a:rPr lang="id-ID" normalizeH="1" dirty="0" smtClean="0">
                <a:effectLst/>
              </a:rPr>
              <a:t>˄ 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B)</a:t>
            </a:r>
          </a:p>
          <a:p>
            <a:pPr lvl="0" algn="just"/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                   F T F F T  T  F T T T</a:t>
            </a:r>
            <a:endParaRPr lang="id-ID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28728" y="491705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</a:t>
            </a:r>
            <a:endParaRPr lang="id-ID" dirty="0"/>
          </a:p>
        </p:txBody>
      </p:sp>
      <p:sp>
        <p:nvSpPr>
          <p:cNvPr id="42" name="Rectangle 41"/>
          <p:cNvSpPr/>
          <p:nvPr/>
        </p:nvSpPr>
        <p:spPr>
          <a:xfrm>
            <a:off x="4643438" y="4786322"/>
            <a:ext cx="4286280" cy="500066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Node 5: (</a:t>
            </a:r>
            <a:r>
              <a:rPr lang="id-ID" dirty="0" smtClean="0">
                <a:effectLst/>
                <a:sym typeface="Wingdings" pitchFamily="2" charset="2"/>
              </a:rPr>
              <a:t>~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A </a:t>
            </a:r>
            <a:r>
              <a:rPr lang="id-ID" normalizeH="1" dirty="0" smtClean="0">
                <a:effectLst/>
              </a:rPr>
              <a:t>˅ </a:t>
            </a:r>
            <a:r>
              <a:rPr lang="id-ID" dirty="0" smtClean="0">
                <a:effectLst/>
                <a:sym typeface="Wingdings" pitchFamily="2" charset="2"/>
              </a:rPr>
              <a:t>~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 B) </a:t>
            </a:r>
            <a:r>
              <a:rPr lang="id-ID" dirty="0" smtClean="0">
                <a:effectLst/>
                <a:sym typeface="Wingdings" pitchFamily="2" charset="2"/>
              </a:rPr>
              <a:t>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 </a:t>
            </a:r>
            <a:r>
              <a:rPr lang="id-ID" dirty="0" smtClean="0">
                <a:effectLst/>
                <a:sym typeface="Wingdings" pitchFamily="2" charset="2"/>
              </a:rPr>
              <a:t>~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 (A </a:t>
            </a:r>
            <a:r>
              <a:rPr lang="id-ID" normalizeH="1" dirty="0" smtClean="0">
                <a:effectLst/>
              </a:rPr>
              <a:t>˄ 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B)</a:t>
            </a:r>
          </a:p>
          <a:p>
            <a:pPr lvl="0" algn="just"/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                   F T T T F  T  T  T F F</a:t>
            </a:r>
            <a:endParaRPr lang="id-ID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8596" y="492919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</a:t>
            </a:r>
            <a:endParaRPr lang="id-ID" dirty="0"/>
          </a:p>
        </p:txBody>
      </p:sp>
      <p:sp>
        <p:nvSpPr>
          <p:cNvPr id="58" name="TextBox 57"/>
          <p:cNvSpPr txBox="1"/>
          <p:nvPr/>
        </p:nvSpPr>
        <p:spPr>
          <a:xfrm>
            <a:off x="2428860" y="414338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</a:t>
            </a:r>
            <a:endParaRPr lang="id-ID" dirty="0"/>
          </a:p>
        </p:txBody>
      </p:sp>
      <p:sp>
        <p:nvSpPr>
          <p:cNvPr id="64" name="TextBox 63"/>
          <p:cNvSpPr txBox="1"/>
          <p:nvPr/>
        </p:nvSpPr>
        <p:spPr>
          <a:xfrm>
            <a:off x="714348" y="371475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2</a:t>
            </a:r>
            <a:endParaRPr lang="id-ID" dirty="0"/>
          </a:p>
        </p:txBody>
      </p:sp>
      <p:sp>
        <p:nvSpPr>
          <p:cNvPr id="65" name="Rectangle 64"/>
          <p:cNvSpPr/>
          <p:nvPr/>
        </p:nvSpPr>
        <p:spPr>
          <a:xfrm>
            <a:off x="4643438" y="5500702"/>
            <a:ext cx="4286280" cy="500066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Node 3: (</a:t>
            </a:r>
            <a:r>
              <a:rPr lang="id-ID" dirty="0" smtClean="0">
                <a:effectLst/>
                <a:sym typeface="Wingdings" pitchFamily="2" charset="2"/>
              </a:rPr>
              <a:t>~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A </a:t>
            </a:r>
            <a:r>
              <a:rPr lang="id-ID" normalizeH="1" dirty="0" smtClean="0">
                <a:effectLst/>
              </a:rPr>
              <a:t>˅ </a:t>
            </a:r>
            <a:r>
              <a:rPr lang="id-ID" dirty="0" smtClean="0">
                <a:effectLst/>
                <a:sym typeface="Wingdings" pitchFamily="2" charset="2"/>
              </a:rPr>
              <a:t>~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 B) </a:t>
            </a:r>
            <a:r>
              <a:rPr lang="id-ID" dirty="0" smtClean="0">
                <a:effectLst/>
                <a:sym typeface="Wingdings" pitchFamily="2" charset="2"/>
              </a:rPr>
              <a:t>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 </a:t>
            </a:r>
            <a:r>
              <a:rPr lang="id-ID" dirty="0" smtClean="0">
                <a:effectLst/>
                <a:sym typeface="Wingdings" pitchFamily="2" charset="2"/>
              </a:rPr>
              <a:t>~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 (A </a:t>
            </a:r>
            <a:r>
              <a:rPr lang="id-ID" normalizeH="1" dirty="0" smtClean="0">
                <a:effectLst/>
              </a:rPr>
              <a:t>˄ 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B)</a:t>
            </a:r>
          </a:p>
          <a:p>
            <a:pPr lvl="0" algn="just"/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                   T F           T  T  F F</a:t>
            </a:r>
            <a:endParaRPr lang="id-ID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 smtClean="0"/>
              <a:t>Latihan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Pohon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Semantik</a:t>
            </a:r>
            <a:endParaRPr lang="en-US" sz="3200" b="1" dirty="0"/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538674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3200" dirty="0" smtClean="0"/>
              <a:t>(A </a:t>
            </a:r>
            <a:r>
              <a:rPr lang="en-US" sz="3200" dirty="0" smtClean="0">
                <a:latin typeface="Arial"/>
                <a:cs typeface="Arial"/>
                <a:sym typeface="Wingdings" pitchFamily="2" charset="2"/>
              </a:rPr>
              <a:t>↔</a:t>
            </a:r>
            <a:r>
              <a:rPr lang="en-US" sz="3200" dirty="0" smtClean="0">
                <a:sym typeface="Wingdings" pitchFamily="2" charset="2"/>
              </a:rPr>
              <a:t> B) ^ {(A ~ B)^B}</a:t>
            </a:r>
            <a:endParaRPr lang="id-ID" sz="320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3200" smtClean="0"/>
              <a:t>(</a:t>
            </a:r>
            <a:r>
              <a:rPr lang="en-US" sz="3200" smtClean="0">
                <a:sym typeface="Wingdings" pitchFamily="2" charset="2"/>
              </a:rPr>
              <a:t>~</a:t>
            </a:r>
            <a:r>
              <a:rPr lang="en-US" sz="3200" dirty="0" smtClean="0"/>
              <a:t>A ^ B) </a:t>
            </a:r>
            <a:r>
              <a:rPr lang="en-US" sz="3200" dirty="0" smtClean="0">
                <a:sym typeface="Wingdings" pitchFamily="2" charset="2"/>
              </a:rPr>
              <a:t> (A v ~B)</a:t>
            </a:r>
            <a:endParaRPr lang="id-ID" sz="32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 smtClean="0"/>
              <a:t>{(A </a:t>
            </a:r>
            <a:r>
              <a:rPr lang="en-US" sz="3200" dirty="0" smtClean="0">
                <a:sym typeface="Wingdings" pitchFamily="2" charset="2"/>
              </a:rPr>
              <a:t> ~B) ^ ~ A} v B</a:t>
            </a:r>
            <a:endParaRPr lang="id-ID" sz="32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 smtClean="0"/>
              <a:t>{ (~A v B) ^ ~B } </a:t>
            </a:r>
            <a:r>
              <a:rPr lang="en-US" sz="3200" dirty="0" smtClean="0">
                <a:sym typeface="Wingdings" pitchFamily="2" charset="2"/>
              </a:rPr>
              <a:t> 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 smtClean="0"/>
              <a:t>{(A </a:t>
            </a:r>
            <a:r>
              <a:rPr lang="en-US" sz="3200" dirty="0" smtClean="0">
                <a:sym typeface="Wingdings" pitchFamily="2" charset="2"/>
              </a:rPr>
              <a:t> </a:t>
            </a:r>
            <a:r>
              <a:rPr lang="en-US" sz="3200" dirty="0" smtClean="0"/>
              <a:t>B</a:t>
            </a:r>
            <a:r>
              <a:rPr lang="en-US" sz="3200" dirty="0" smtClean="0">
                <a:sym typeface="Wingdings" pitchFamily="2" charset="2"/>
              </a:rPr>
              <a:t>) </a:t>
            </a:r>
            <a:r>
              <a:rPr lang="en-US" sz="3200" dirty="0" smtClean="0">
                <a:latin typeface="Arial"/>
                <a:cs typeface="Arial"/>
                <a:sym typeface="Wingdings" pitchFamily="2" charset="2"/>
              </a:rPr>
              <a:t>↔</a:t>
            </a:r>
            <a:r>
              <a:rPr lang="en-US" sz="3200" dirty="0" smtClean="0">
                <a:sym typeface="Wingdings" pitchFamily="2" charset="2"/>
              </a:rPr>
              <a:t> </a:t>
            </a:r>
            <a:r>
              <a:rPr lang="en-US" sz="3200" dirty="0" smtClean="0"/>
              <a:t>~</a:t>
            </a:r>
            <a:r>
              <a:rPr lang="en-US" sz="3200" dirty="0" smtClean="0">
                <a:sym typeface="Wingdings" pitchFamily="2" charset="2"/>
              </a:rPr>
              <a:t>A</a:t>
            </a:r>
            <a:r>
              <a:rPr lang="en-US" sz="3200" dirty="0" smtClean="0"/>
              <a:t>} </a:t>
            </a:r>
            <a:r>
              <a:rPr lang="en-US" sz="3200" dirty="0" smtClean="0">
                <a:sym typeface="Wingdings" pitchFamily="2" charset="2"/>
              </a:rPr>
              <a:t>^ </a:t>
            </a:r>
            <a:r>
              <a:rPr lang="en-US" sz="3200" dirty="0" smtClean="0"/>
              <a:t>~B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 smtClean="0"/>
              <a:t>A v {(~B</a:t>
            </a:r>
            <a:r>
              <a:rPr lang="en-US" sz="3200" dirty="0" smtClean="0">
                <a:latin typeface="Arial"/>
                <a:cs typeface="Arial"/>
                <a:sym typeface="Wingdings" pitchFamily="2" charset="2"/>
              </a:rPr>
              <a:t> ↔</a:t>
            </a:r>
            <a:r>
              <a:rPr lang="en-US" sz="3200" dirty="0" smtClean="0">
                <a:sym typeface="Wingdings" pitchFamily="2" charset="2"/>
              </a:rPr>
              <a:t> </a:t>
            </a:r>
            <a:r>
              <a:rPr lang="en-US" sz="3200" dirty="0" smtClean="0"/>
              <a:t>~</a:t>
            </a:r>
            <a:r>
              <a:rPr lang="en-US" sz="3200" dirty="0" smtClean="0">
                <a:sym typeface="Wingdings" pitchFamily="2" charset="2"/>
              </a:rPr>
              <a:t>A)B}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 smtClean="0"/>
              <a:t>{~A </a:t>
            </a:r>
            <a:r>
              <a:rPr lang="en-US" sz="3200" dirty="0" smtClean="0">
                <a:sym typeface="Wingdings" pitchFamily="2" charset="2"/>
              </a:rPr>
              <a:t></a:t>
            </a:r>
            <a:r>
              <a:rPr lang="en-US" sz="3200" dirty="0" smtClean="0"/>
              <a:t> {(~B</a:t>
            </a:r>
            <a:r>
              <a:rPr lang="en-US" sz="3200" dirty="0" smtClean="0">
                <a:latin typeface="Arial"/>
                <a:cs typeface="Arial"/>
                <a:sym typeface="Wingdings" pitchFamily="2" charset="2"/>
              </a:rPr>
              <a:t> v</a:t>
            </a:r>
            <a:r>
              <a:rPr lang="en-US" sz="3200" dirty="0" smtClean="0">
                <a:sym typeface="Wingdings" pitchFamily="2" charset="2"/>
              </a:rPr>
              <a:t> A) ^ B} } </a:t>
            </a:r>
            <a:r>
              <a:rPr lang="en-US" sz="3200" dirty="0" smtClean="0">
                <a:latin typeface="Arial"/>
                <a:cs typeface="Arial"/>
                <a:sym typeface="Wingdings" pitchFamily="2" charset="2"/>
              </a:rPr>
              <a:t>↔ A</a:t>
            </a:r>
            <a:endParaRPr lang="en-US" sz="3200" dirty="0" smtClean="0">
              <a:sym typeface="Wingdings" pitchFamily="2" charset="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 smtClean="0"/>
              <a:t>{~A </a:t>
            </a:r>
            <a:r>
              <a:rPr lang="en-US" sz="3200" dirty="0" smtClean="0">
                <a:latin typeface="Arial"/>
                <a:cs typeface="Arial"/>
                <a:sym typeface="Wingdings" pitchFamily="2" charset="2"/>
              </a:rPr>
              <a:t>↔</a:t>
            </a:r>
            <a:r>
              <a:rPr lang="en-US" sz="3200" dirty="0" smtClean="0"/>
              <a:t> {( A</a:t>
            </a:r>
            <a:r>
              <a:rPr lang="en-US" sz="3200" dirty="0" smtClean="0">
                <a:latin typeface="Arial"/>
                <a:cs typeface="Arial"/>
                <a:sym typeface="Wingdings" pitchFamily="2" charset="2"/>
              </a:rPr>
              <a:t></a:t>
            </a:r>
            <a:r>
              <a:rPr lang="en-US" sz="3200" dirty="0" smtClean="0">
                <a:sym typeface="Wingdings" pitchFamily="2" charset="2"/>
              </a:rPr>
              <a:t> </a:t>
            </a:r>
            <a:r>
              <a:rPr lang="en-US" sz="3200" dirty="0" smtClean="0"/>
              <a:t>~B</a:t>
            </a:r>
            <a:r>
              <a:rPr lang="en-US" sz="3200" dirty="0" smtClean="0">
                <a:latin typeface="Arial"/>
                <a:cs typeface="Arial"/>
                <a:sym typeface="Wingdings" pitchFamily="2" charset="2"/>
              </a:rPr>
              <a:t> </a:t>
            </a:r>
            <a:r>
              <a:rPr lang="en-US" sz="3200" dirty="0" smtClean="0">
                <a:sym typeface="Wingdings" pitchFamily="2" charset="2"/>
              </a:rPr>
              <a:t>) ^ B} } V </a:t>
            </a:r>
            <a:r>
              <a:rPr lang="en-US" sz="3200" dirty="0" smtClean="0"/>
              <a:t>~B</a:t>
            </a:r>
            <a:endParaRPr lang="en-US" sz="3200" dirty="0" smtClean="0">
              <a:sym typeface="Wingdings" pitchFamily="2" charset="2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3200" dirty="0" smtClean="0">
              <a:sym typeface="Wingdings" pitchFamily="2" charset="2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3200" dirty="0" smtClean="0"/>
          </a:p>
          <a:p>
            <a:pPr marL="457200" indent="-457200" algn="just">
              <a:buFont typeface="+mj-lt"/>
              <a:buAutoNum type="arabicPeriod"/>
            </a:pPr>
            <a:endParaRPr lang="id-ID" sz="3200" dirty="0" smtClean="0"/>
          </a:p>
        </p:txBody>
      </p:sp>
      <p:sp>
        <p:nvSpPr>
          <p:cNvPr id="4" name="Rectangular Callout 3"/>
          <p:cNvSpPr/>
          <p:nvPr/>
        </p:nvSpPr>
        <p:spPr>
          <a:xfrm>
            <a:off x="6429388" y="571480"/>
            <a:ext cx="2571768" cy="121444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validitas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semantik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1">
      <a:dk1>
        <a:srgbClr val="002060"/>
      </a:dk1>
      <a:lt1>
        <a:sysClr val="window" lastClr="FFFFFF"/>
      </a:lt1>
      <a:dk2>
        <a:srgbClr val="C00000"/>
      </a:dk2>
      <a:lt2>
        <a:srgbClr val="F4E7ED"/>
      </a:lt2>
      <a:accent1>
        <a:srgbClr val="B83D68"/>
      </a:accent1>
      <a:accent2>
        <a:srgbClr val="AC66BB"/>
      </a:accent2>
      <a:accent3>
        <a:srgbClr val="DE9306"/>
      </a:accent3>
      <a:accent4>
        <a:srgbClr val="FF7F7F"/>
      </a:accent4>
      <a:accent5>
        <a:srgbClr val="CF6DA4"/>
      </a:accent5>
      <a:accent6>
        <a:srgbClr val="FA8D3D"/>
      </a:accent6>
      <a:hlink>
        <a:srgbClr val="E36305"/>
      </a:hlink>
      <a:folHlink>
        <a:srgbClr val="2F75FF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2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4130</TotalTime>
  <Words>401</Words>
  <Application>Microsoft Office PowerPoint</Application>
  <PresentationFormat>On-screen Show (4:3)</PresentationFormat>
  <Paragraphs>94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Logika Informatika</vt:lpstr>
      <vt:lpstr>Slide 2</vt:lpstr>
      <vt:lpstr>Slide 3</vt:lpstr>
      <vt:lpstr>Slide 4</vt:lpstr>
      <vt:lpstr>Slide 5</vt:lpstr>
      <vt:lpstr>Slide 6</vt:lpstr>
    </vt:vector>
  </TitlesOfParts>
  <Company>anamorfosis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dan Perancangan Sistem Informasi</dc:title>
  <dc:creator>Asyadda</dc:creator>
  <cp:lastModifiedBy>Asyadda</cp:lastModifiedBy>
  <cp:revision>204</cp:revision>
  <dcterms:created xsi:type="dcterms:W3CDTF">2012-08-27T07:24:24Z</dcterms:created>
  <dcterms:modified xsi:type="dcterms:W3CDTF">2019-03-13T06:31:12Z</dcterms:modified>
</cp:coreProperties>
</file>