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2EEB-317A-427C-AA20-74857B74597A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C60DF-659A-4DBA-B9F1-211ECA5266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2EEB-317A-427C-AA20-74857B74597A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C60DF-659A-4DBA-B9F1-211ECA5266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2EEB-317A-427C-AA20-74857B74597A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C60DF-659A-4DBA-B9F1-211ECA526669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2EEB-317A-427C-AA20-74857B74597A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C60DF-659A-4DBA-B9F1-211ECA52666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2EEB-317A-427C-AA20-74857B74597A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C60DF-659A-4DBA-B9F1-211ECA5266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2EEB-317A-427C-AA20-74857B74597A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C60DF-659A-4DBA-B9F1-211ECA5266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2EEB-317A-427C-AA20-74857B74597A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C60DF-659A-4DBA-B9F1-211ECA5266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2EEB-317A-427C-AA20-74857B74597A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C60DF-659A-4DBA-B9F1-211ECA5266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2EEB-317A-427C-AA20-74857B74597A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C60DF-659A-4DBA-B9F1-211ECA5266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2EEB-317A-427C-AA20-74857B74597A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C60DF-659A-4DBA-B9F1-211ECA52666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2EEB-317A-427C-AA20-74857B74597A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C60DF-659A-4DBA-B9F1-211ECA52666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982EEB-317A-427C-AA20-74857B74597A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D9C60DF-659A-4DBA-B9F1-211ECA52666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/>
              <a:t>ARRAY</a:t>
            </a:r>
            <a:r>
              <a:rPr lang="en-US" sz="9600" dirty="0" smtClean="0"/>
              <a:t> 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Esti</a:t>
            </a:r>
            <a:r>
              <a:rPr lang="en-US" dirty="0" smtClean="0"/>
              <a:t> </a:t>
            </a:r>
            <a:r>
              <a:rPr lang="en-US" dirty="0" err="1" smtClean="0"/>
              <a:t>Wijayanti</a:t>
            </a:r>
            <a:r>
              <a:rPr lang="en-US" dirty="0" smtClean="0"/>
              <a:t>, </a:t>
            </a:r>
            <a:r>
              <a:rPr lang="en-US" dirty="0" err="1" smtClean="0"/>
              <a:t>M.Kom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9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1. N x N x N.</a:t>
            </a:r>
            <a:br>
              <a:rPr lang="en-US" dirty="0"/>
            </a:br>
            <a:r>
              <a:rPr lang="en-US" dirty="0"/>
              <a:t>2. N x N x N x N.</a:t>
            </a:r>
            <a:br>
              <a:rPr lang="en-US" dirty="0"/>
            </a:br>
            <a:r>
              <a:rPr lang="en-US" dirty="0"/>
              <a:t>3. Dan </a:t>
            </a:r>
            <a:r>
              <a:rPr lang="en-US" dirty="0" err="1"/>
              <a:t>seterusnya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2586616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chemeClr val="tx1"/>
                </a:solidFill>
              </a:rPr>
              <a:t>Array, </a:t>
            </a:r>
            <a:r>
              <a:rPr lang="en-US" sz="2800" dirty="0" err="1">
                <a:solidFill>
                  <a:schemeClr val="tx1"/>
                </a:solidFill>
              </a:rPr>
              <a:t>tipe</a:t>
            </a:r>
            <a:r>
              <a:rPr lang="en-US" sz="2800" dirty="0">
                <a:solidFill>
                  <a:schemeClr val="tx1"/>
                </a:solidFill>
              </a:rPr>
              <a:t> data </a:t>
            </a:r>
            <a:r>
              <a:rPr lang="en-US" sz="2800" dirty="0" err="1">
                <a:solidFill>
                  <a:schemeClr val="tx1"/>
                </a:solidFill>
              </a:rPr>
              <a:t>ini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mempunyai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karakteristik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seperti</a:t>
            </a:r>
            <a:r>
              <a:rPr lang="en-US" sz="2800" dirty="0">
                <a:solidFill>
                  <a:schemeClr val="tx1"/>
                </a:solidFill>
              </a:rPr>
              <a:t> matrix </a:t>
            </a:r>
            <a:r>
              <a:rPr lang="en-US" sz="2800" dirty="0" err="1">
                <a:solidFill>
                  <a:schemeClr val="tx1"/>
                </a:solidFill>
              </a:rPr>
              <a:t>bedanya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adalah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dimensi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yang </a:t>
            </a:r>
            <a:r>
              <a:rPr lang="en-US" sz="2800" dirty="0" err="1" smtClean="0">
                <a:solidFill>
                  <a:schemeClr val="tx1"/>
                </a:solidFill>
              </a:rPr>
              <a:t>dimiliki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array </a:t>
            </a:r>
            <a:r>
              <a:rPr lang="en-US" sz="2800" dirty="0" err="1">
                <a:solidFill>
                  <a:schemeClr val="tx1"/>
                </a:solidFill>
              </a:rPr>
              <a:t>dapat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lebih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dari</a:t>
            </a:r>
            <a:r>
              <a:rPr lang="en-US" sz="2800" dirty="0">
                <a:solidFill>
                  <a:schemeClr val="tx1"/>
                </a:solidFill>
              </a:rPr>
              <a:t> 2, </a:t>
            </a:r>
            <a:r>
              <a:rPr lang="en-US" sz="2800" dirty="0" err="1">
                <a:solidFill>
                  <a:schemeClr val="tx1"/>
                </a:solidFill>
              </a:rPr>
              <a:t>seperti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diketahui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bahwa</a:t>
            </a:r>
            <a:r>
              <a:rPr lang="en-US" sz="2800" dirty="0">
                <a:solidFill>
                  <a:schemeClr val="tx1"/>
                </a:solidFill>
              </a:rPr>
              <a:t> matrix </a:t>
            </a:r>
            <a:r>
              <a:rPr lang="en-US" sz="2800" dirty="0" err="1">
                <a:solidFill>
                  <a:schemeClr val="tx1"/>
                </a:solidFill>
              </a:rPr>
              <a:t>hanya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dapat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memiliki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dimensi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N x N. Array </a:t>
            </a:r>
            <a:r>
              <a:rPr lang="en-US" sz="2800" dirty="0" err="1">
                <a:solidFill>
                  <a:schemeClr val="tx1"/>
                </a:solidFill>
              </a:rPr>
              <a:t>memungkinkan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untuk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memiliki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dimensi</a:t>
            </a:r>
            <a:r>
              <a:rPr lang="en-US" sz="2800" dirty="0">
                <a:solidFill>
                  <a:schemeClr val="tx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1648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3239944"/>
              </p:ext>
            </p:extLst>
          </p:nvPr>
        </p:nvGraphicFramePr>
        <p:xfrm>
          <a:off x="323528" y="476672"/>
          <a:ext cx="8604448" cy="4032448"/>
        </p:xfrm>
        <a:graphic>
          <a:graphicData uri="http://schemas.openxmlformats.org/drawingml/2006/table">
            <a:tbl>
              <a:tblPr/>
              <a:tblGrid>
                <a:gridCol w="8604448"/>
              </a:tblGrid>
              <a:tr h="4032448">
                <a:tc>
                  <a:txBody>
                    <a:bodyPr/>
                    <a:lstStyle/>
                    <a:p>
                      <a:r>
                        <a:rPr lang="en-US" sz="4000" b="0" i="0" dirty="0" err="1" smtClean="0">
                          <a:solidFill>
                            <a:srgbClr val="000000"/>
                          </a:solidFill>
                          <a:effectLst/>
                          <a:latin typeface="CourierNewPSMT"/>
                        </a:rPr>
                        <a:t>Contoh</a:t>
                      </a:r>
                      <a:r>
                        <a:rPr lang="en-US" sz="4000" b="0" i="0" dirty="0" smtClean="0">
                          <a:solidFill>
                            <a:srgbClr val="000000"/>
                          </a:solidFill>
                          <a:effectLst/>
                          <a:latin typeface="CourierNewPSMT"/>
                        </a:rPr>
                        <a:t>:</a:t>
                      </a:r>
                    </a:p>
                    <a:p>
                      <a:r>
                        <a:rPr lang="en-US" sz="4000" b="0" i="0" dirty="0" err="1" smtClean="0">
                          <a:solidFill>
                            <a:srgbClr val="000000"/>
                          </a:solidFill>
                          <a:effectLst/>
                          <a:latin typeface="CourierNewPSMT"/>
                        </a:rPr>
                        <a:t>number_arr</a:t>
                      </a:r>
                      <a:r>
                        <a:rPr lang="en-US" sz="4000" b="0" i="0" dirty="0" smtClean="0">
                          <a:solidFill>
                            <a:srgbClr val="000000"/>
                          </a:solidFill>
                          <a:effectLst/>
                          <a:latin typeface="CourierNewPSMT"/>
                        </a:rPr>
                        <a:t> </a:t>
                      </a:r>
                      <a:r>
                        <a:rPr lang="en-US" sz="4000" b="0" i="0" dirty="0">
                          <a:solidFill>
                            <a:srgbClr val="000000"/>
                          </a:solidFill>
                          <a:effectLst/>
                          <a:latin typeface="CourierNewPSMT"/>
                        </a:rPr>
                        <a:t>= </a:t>
                      </a:r>
                      <a:r>
                        <a:rPr lang="en-US" sz="4000" b="0" i="0" dirty="0" smtClean="0">
                          <a:solidFill>
                            <a:srgbClr val="000000"/>
                          </a:solidFill>
                          <a:effectLst/>
                          <a:latin typeface="CourierNewPSMT"/>
                        </a:rPr>
                        <a:t>array(1:27,</a:t>
                      </a:r>
                      <a:r>
                        <a:rPr lang="en-US" sz="4000" b="0" i="0" baseline="0" dirty="0" smtClean="0">
                          <a:solidFill>
                            <a:srgbClr val="000000"/>
                          </a:solidFill>
                          <a:effectLst/>
                          <a:latin typeface="CourierNewPSMT"/>
                        </a:rPr>
                        <a:t> </a:t>
                      </a:r>
                      <a:r>
                        <a:rPr lang="en-US" sz="4000" b="0" i="0" dirty="0" smtClean="0">
                          <a:solidFill>
                            <a:srgbClr val="000000"/>
                          </a:solidFill>
                          <a:effectLst/>
                          <a:latin typeface="CourierNewPSMT"/>
                        </a:rPr>
                        <a:t>dim=c(3,3,3</a:t>
                      </a:r>
                      <a:r>
                        <a:rPr lang="en-US" sz="4000" b="0" i="0" dirty="0">
                          <a:solidFill>
                            <a:srgbClr val="000000"/>
                          </a:solidFill>
                          <a:effectLst/>
                          <a:latin typeface="CourierNewPSMT"/>
                        </a:rPr>
                        <a:t>))</a:t>
                      </a:r>
                      <a:endParaRPr lang="en-US" sz="40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83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78" y="404665"/>
            <a:ext cx="8290578" cy="5989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632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98838" y="188640"/>
            <a:ext cx="7408333" cy="345069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variable array </a:t>
            </a:r>
            <a:r>
              <a:rPr lang="en-US" dirty="0" err="1"/>
              <a:t>berdimensi</a:t>
            </a:r>
            <a:r>
              <a:rPr lang="en-US" dirty="0"/>
              <a:t> 3x3x3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 smtClean="0"/>
              <a:t>berikut</a:t>
            </a:r>
            <a:r>
              <a:rPr lang="en-US" dirty="0"/>
              <a:t> </a:t>
            </a:r>
            <a:r>
              <a:rPr lang="en-US" dirty="0" err="1" smtClean="0"/>
              <a:t>ini</a:t>
            </a:r>
            <a:r>
              <a:rPr lang="en-US" dirty="0"/>
              <a:t>,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smtClean="0"/>
              <a:t>9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427217"/>
              </p:ext>
            </p:extLst>
          </p:nvPr>
        </p:nvGraphicFramePr>
        <p:xfrm>
          <a:off x="827584" y="1628800"/>
          <a:ext cx="3972867" cy="1735038"/>
        </p:xfrm>
        <a:graphic>
          <a:graphicData uri="http://schemas.openxmlformats.org/drawingml/2006/table">
            <a:tbl>
              <a:tblPr/>
              <a:tblGrid>
                <a:gridCol w="3972867"/>
              </a:tblGrid>
              <a:tr h="1735038">
                <a:tc>
                  <a:txBody>
                    <a:bodyPr/>
                    <a:lstStyle/>
                    <a:p>
                      <a:r>
                        <a:rPr lang="en-US" sz="3600" b="0" i="0" dirty="0" err="1">
                          <a:solidFill>
                            <a:srgbClr val="000000"/>
                          </a:solidFill>
                          <a:effectLst/>
                          <a:latin typeface="CourierNewPSMT"/>
                        </a:rPr>
                        <a:t>number_arr</a:t>
                      </a:r>
                      <a:r>
                        <a:rPr lang="en-US" sz="3600" b="0" i="0" dirty="0">
                          <a:solidFill>
                            <a:srgbClr val="000000"/>
                          </a:solidFill>
                          <a:effectLst/>
                          <a:latin typeface="CourierNewPSMT"/>
                        </a:rPr>
                        <a:t> [3,3,1]</a:t>
                      </a:r>
                      <a:endParaRPr lang="en-US" sz="36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624263" y="4286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16" r="59863"/>
          <a:stretch/>
        </p:blipFill>
        <p:spPr bwMode="auto">
          <a:xfrm>
            <a:off x="1619672" y="3861048"/>
            <a:ext cx="5694141" cy="2048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711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0120138"/>
              </p:ext>
            </p:extLst>
          </p:nvPr>
        </p:nvGraphicFramePr>
        <p:xfrm>
          <a:off x="2699792" y="1412776"/>
          <a:ext cx="4044875" cy="4968240"/>
        </p:xfrm>
        <a:graphic>
          <a:graphicData uri="http://schemas.openxmlformats.org/drawingml/2006/table">
            <a:tbl>
              <a:tblPr/>
              <a:tblGrid>
                <a:gridCol w="4044875"/>
              </a:tblGrid>
              <a:tr h="3960440">
                <a:tc>
                  <a:txBody>
                    <a:bodyPr/>
                    <a:lstStyle/>
                    <a:p>
                      <a:r>
                        <a:rPr lang="en-US" sz="3200" b="0" i="0" dirty="0" err="1">
                          <a:solidFill>
                            <a:srgbClr val="000000"/>
                          </a:solidFill>
                          <a:effectLst/>
                          <a:latin typeface="CourierNewPSMT"/>
                        </a:rPr>
                        <a:t>tiga_d_array</a:t>
                      </a:r>
                      <a:r>
                        <a:rPr lang="en-US" sz="3200" b="0" i="0" dirty="0">
                          <a:solidFill>
                            <a:srgbClr val="000000"/>
                          </a:solidFill>
                          <a:effectLst/>
                          <a:latin typeface="CourierNewPSMT"/>
                        </a:rPr>
                        <a:t> = array(</a:t>
                      </a:r>
                      <a:br>
                        <a:rPr lang="en-US" sz="3200" b="0" i="0" dirty="0">
                          <a:solidFill>
                            <a:srgbClr val="000000"/>
                          </a:solidFill>
                          <a:effectLst/>
                          <a:latin typeface="CourierNewPSMT"/>
                        </a:rPr>
                      </a:br>
                      <a:r>
                        <a:rPr lang="en-US" sz="3200" b="0" i="0" dirty="0">
                          <a:solidFill>
                            <a:srgbClr val="000000"/>
                          </a:solidFill>
                          <a:effectLst/>
                          <a:latin typeface="CourierNewPSMT"/>
                        </a:rPr>
                        <a:t>1:24,</a:t>
                      </a:r>
                      <a:br>
                        <a:rPr lang="en-US" sz="3200" b="0" i="0" dirty="0">
                          <a:solidFill>
                            <a:srgbClr val="000000"/>
                          </a:solidFill>
                          <a:effectLst/>
                          <a:latin typeface="CourierNewPSMT"/>
                        </a:rPr>
                      </a:br>
                      <a:r>
                        <a:rPr lang="en-US" sz="3200" b="0" i="0" dirty="0">
                          <a:solidFill>
                            <a:srgbClr val="000000"/>
                          </a:solidFill>
                          <a:effectLst/>
                          <a:latin typeface="CourierNewPSMT"/>
                        </a:rPr>
                        <a:t>dim = c(4, 3, 2),</a:t>
                      </a:r>
                      <a:br>
                        <a:rPr lang="en-US" sz="3200" b="0" i="0" dirty="0">
                          <a:solidFill>
                            <a:srgbClr val="000000"/>
                          </a:solidFill>
                          <a:effectLst/>
                          <a:latin typeface="CourierNewPSMT"/>
                        </a:rPr>
                      </a:br>
                      <a:r>
                        <a:rPr lang="en-US" sz="3200" b="0" i="0" dirty="0" err="1">
                          <a:solidFill>
                            <a:srgbClr val="000000"/>
                          </a:solidFill>
                          <a:effectLst/>
                          <a:latin typeface="CourierNewPSMT"/>
                        </a:rPr>
                        <a:t>dimnames</a:t>
                      </a:r>
                      <a:r>
                        <a:rPr lang="en-US" sz="3200" b="0" i="0" dirty="0">
                          <a:solidFill>
                            <a:srgbClr val="000000"/>
                          </a:solidFill>
                          <a:effectLst/>
                          <a:latin typeface="CourierNewPSMT"/>
                        </a:rPr>
                        <a:t> = list(</a:t>
                      </a:r>
                      <a:br>
                        <a:rPr lang="en-US" sz="3200" b="0" i="0" dirty="0">
                          <a:solidFill>
                            <a:srgbClr val="000000"/>
                          </a:solidFill>
                          <a:effectLst/>
                          <a:latin typeface="CourierNewPSMT"/>
                        </a:rPr>
                      </a:br>
                      <a:r>
                        <a:rPr lang="en-US" sz="3200" b="0" i="0" dirty="0">
                          <a:solidFill>
                            <a:srgbClr val="000000"/>
                          </a:solidFill>
                          <a:effectLst/>
                          <a:latin typeface="CourierNewPSMT"/>
                        </a:rPr>
                        <a:t>c("</a:t>
                      </a:r>
                      <a:r>
                        <a:rPr lang="en-US" sz="3200" b="0" i="0" dirty="0" err="1">
                          <a:solidFill>
                            <a:srgbClr val="000000"/>
                          </a:solidFill>
                          <a:effectLst/>
                          <a:latin typeface="CourierNewPSMT"/>
                        </a:rPr>
                        <a:t>satu</a:t>
                      </a:r>
                      <a:r>
                        <a:rPr lang="en-US" sz="3200" b="0" i="0" dirty="0">
                          <a:solidFill>
                            <a:srgbClr val="000000"/>
                          </a:solidFill>
                          <a:effectLst/>
                          <a:latin typeface="CourierNewPSMT"/>
                        </a:rPr>
                        <a:t>", "</a:t>
                      </a:r>
                      <a:r>
                        <a:rPr lang="en-US" sz="3200" b="0" i="0" dirty="0" err="1">
                          <a:solidFill>
                            <a:srgbClr val="000000"/>
                          </a:solidFill>
                          <a:effectLst/>
                          <a:latin typeface="CourierNewPSMT"/>
                        </a:rPr>
                        <a:t>dua</a:t>
                      </a:r>
                      <a:r>
                        <a:rPr lang="en-US" sz="3200" b="0" i="0" dirty="0">
                          <a:solidFill>
                            <a:srgbClr val="000000"/>
                          </a:solidFill>
                          <a:effectLst/>
                          <a:latin typeface="CourierNewPSMT"/>
                        </a:rPr>
                        <a:t>", "</a:t>
                      </a:r>
                      <a:r>
                        <a:rPr lang="en-US" sz="3200" b="0" i="0" dirty="0" err="1">
                          <a:solidFill>
                            <a:srgbClr val="000000"/>
                          </a:solidFill>
                          <a:effectLst/>
                          <a:latin typeface="CourierNewPSMT"/>
                        </a:rPr>
                        <a:t>tiga</a:t>
                      </a:r>
                      <a:r>
                        <a:rPr lang="en-US" sz="3200" b="0" i="0" dirty="0">
                          <a:solidFill>
                            <a:srgbClr val="000000"/>
                          </a:solidFill>
                          <a:effectLst/>
                          <a:latin typeface="CourierNewPSMT"/>
                        </a:rPr>
                        <a:t>", "</a:t>
                      </a:r>
                      <a:r>
                        <a:rPr lang="en-US" sz="3200" b="0" i="0" dirty="0" err="1">
                          <a:solidFill>
                            <a:srgbClr val="000000"/>
                          </a:solidFill>
                          <a:effectLst/>
                          <a:latin typeface="CourierNewPSMT"/>
                        </a:rPr>
                        <a:t>empat</a:t>
                      </a:r>
                      <a:r>
                        <a:rPr lang="en-US" sz="3200" b="0" i="0" dirty="0">
                          <a:solidFill>
                            <a:srgbClr val="000000"/>
                          </a:solidFill>
                          <a:effectLst/>
                          <a:latin typeface="CourierNewPSMT"/>
                        </a:rPr>
                        <a:t>"),</a:t>
                      </a:r>
                      <a:br>
                        <a:rPr lang="en-US" sz="3200" b="0" i="0" dirty="0">
                          <a:solidFill>
                            <a:srgbClr val="000000"/>
                          </a:solidFill>
                          <a:effectLst/>
                          <a:latin typeface="CourierNewPSMT"/>
                        </a:rPr>
                      </a:br>
                      <a:r>
                        <a:rPr lang="en-US" sz="3200" b="0" i="0" dirty="0">
                          <a:solidFill>
                            <a:srgbClr val="000000"/>
                          </a:solidFill>
                          <a:effectLst/>
                          <a:latin typeface="CourierNewPSMT"/>
                        </a:rPr>
                        <a:t>c("</a:t>
                      </a:r>
                      <a:r>
                        <a:rPr lang="en-US" sz="3200" b="0" i="0" dirty="0" err="1">
                          <a:solidFill>
                            <a:srgbClr val="000000"/>
                          </a:solidFill>
                          <a:effectLst/>
                          <a:latin typeface="CourierNewPSMT"/>
                        </a:rPr>
                        <a:t>siji</a:t>
                      </a:r>
                      <a:r>
                        <a:rPr lang="en-US" sz="3200" b="0" i="0" dirty="0">
                          <a:solidFill>
                            <a:srgbClr val="000000"/>
                          </a:solidFill>
                          <a:effectLst/>
                          <a:latin typeface="CourierNewPSMT"/>
                        </a:rPr>
                        <a:t>", "</a:t>
                      </a:r>
                      <a:r>
                        <a:rPr lang="en-US" sz="3200" b="0" i="0" dirty="0" err="1">
                          <a:solidFill>
                            <a:srgbClr val="000000"/>
                          </a:solidFill>
                          <a:effectLst/>
                          <a:latin typeface="CourierNewPSMT"/>
                        </a:rPr>
                        <a:t>loro</a:t>
                      </a:r>
                      <a:r>
                        <a:rPr lang="en-US" sz="3200" b="0" i="0" dirty="0">
                          <a:solidFill>
                            <a:srgbClr val="000000"/>
                          </a:solidFill>
                          <a:effectLst/>
                          <a:latin typeface="CourierNewPSMT"/>
                        </a:rPr>
                        <a:t>", "</a:t>
                      </a:r>
                      <a:r>
                        <a:rPr lang="en-US" sz="3200" b="0" i="0" dirty="0" err="1">
                          <a:solidFill>
                            <a:srgbClr val="000000"/>
                          </a:solidFill>
                          <a:effectLst/>
                          <a:latin typeface="CourierNewPSMT"/>
                        </a:rPr>
                        <a:t>telu</a:t>
                      </a:r>
                      <a:r>
                        <a:rPr lang="en-US" sz="3200" b="0" i="0" dirty="0">
                          <a:solidFill>
                            <a:srgbClr val="000000"/>
                          </a:solidFill>
                          <a:effectLst/>
                          <a:latin typeface="CourierNewPSMT"/>
                        </a:rPr>
                        <a:t>"),</a:t>
                      </a:r>
                      <a:br>
                        <a:rPr lang="en-US" sz="3200" b="0" i="0" dirty="0">
                          <a:solidFill>
                            <a:srgbClr val="000000"/>
                          </a:solidFill>
                          <a:effectLst/>
                          <a:latin typeface="CourierNewPSMT"/>
                        </a:rPr>
                      </a:br>
                      <a:r>
                        <a:rPr lang="en-US" sz="3200" b="0" i="0" dirty="0">
                          <a:solidFill>
                            <a:srgbClr val="000000"/>
                          </a:solidFill>
                          <a:effectLst/>
                          <a:latin typeface="CourierNewPSMT"/>
                        </a:rPr>
                        <a:t>c("</a:t>
                      </a:r>
                      <a:r>
                        <a:rPr lang="en-US" sz="3200" b="0" i="0" dirty="0" err="1">
                          <a:solidFill>
                            <a:srgbClr val="000000"/>
                          </a:solidFill>
                          <a:effectLst/>
                          <a:latin typeface="CourierNewPSMT"/>
                        </a:rPr>
                        <a:t>hiji</a:t>
                      </a:r>
                      <a:r>
                        <a:rPr lang="en-US" sz="3200" b="0" i="0" dirty="0">
                          <a:solidFill>
                            <a:srgbClr val="000000"/>
                          </a:solidFill>
                          <a:effectLst/>
                          <a:latin typeface="CourierNewPSMT"/>
                        </a:rPr>
                        <a:t>", "</a:t>
                      </a:r>
                      <a:r>
                        <a:rPr lang="en-US" sz="3200" b="0" i="0" dirty="0" err="1">
                          <a:solidFill>
                            <a:srgbClr val="000000"/>
                          </a:solidFill>
                          <a:effectLst/>
                          <a:latin typeface="CourierNewPSMT"/>
                        </a:rPr>
                        <a:t>dua</a:t>
                      </a:r>
                      <a:r>
                        <a:rPr lang="en-US" sz="3200" b="0" i="0" dirty="0">
                          <a:solidFill>
                            <a:srgbClr val="000000"/>
                          </a:solidFill>
                          <a:effectLst/>
                          <a:latin typeface="CourierNewPSMT"/>
                        </a:rPr>
                        <a:t>")</a:t>
                      </a:r>
                      <a:br>
                        <a:rPr lang="en-US" sz="3200" b="0" i="0" dirty="0">
                          <a:solidFill>
                            <a:srgbClr val="000000"/>
                          </a:solidFill>
                          <a:effectLst/>
                          <a:latin typeface="CourierNewPSMT"/>
                        </a:rPr>
                      </a:br>
                      <a:r>
                        <a:rPr lang="en-US" sz="3200" b="0" i="0" dirty="0">
                          <a:solidFill>
                            <a:srgbClr val="000000"/>
                          </a:solidFill>
                          <a:effectLst/>
                          <a:latin typeface="CourierNewPSMT"/>
                        </a:rPr>
                        <a:t>)</a:t>
                      </a:r>
                      <a:br>
                        <a:rPr lang="en-US" sz="3200" b="0" i="0" dirty="0">
                          <a:solidFill>
                            <a:srgbClr val="000000"/>
                          </a:solidFill>
                          <a:effectLst/>
                          <a:latin typeface="CourierNewPSMT"/>
                        </a:rPr>
                      </a:br>
                      <a:r>
                        <a:rPr lang="en-US" sz="3200" b="0" i="0" dirty="0">
                          <a:solidFill>
                            <a:srgbClr val="000000"/>
                          </a:solidFill>
                          <a:effectLst/>
                          <a:latin typeface="CourierNewPSMT"/>
                        </a:rPr>
                        <a:t>)</a:t>
                      </a:r>
                      <a:endParaRPr lang="en-US" sz="32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Array 3 D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624263" y="3736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87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dirty="0" err="1"/>
              <a:t>Contoh</a:t>
            </a:r>
            <a:r>
              <a:rPr lang="en-US" sz="2400" dirty="0"/>
              <a:t> di </a:t>
            </a:r>
            <a:r>
              <a:rPr lang="en-US" sz="2400" dirty="0" err="1"/>
              <a:t>atas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array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kolom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baris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/>
              <a:t>dimensinya</a:t>
            </a:r>
            <a:r>
              <a:rPr lang="en-US" sz="2400" dirty="0"/>
              <a:t>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7707758" cy="556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522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5576" y="1412776"/>
            <a:ext cx="7408333" cy="496855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 err="1" smtClean="0"/>
              <a:t>Tampilkan</a:t>
            </a:r>
            <a:r>
              <a:rPr lang="en-US" dirty="0" smtClean="0"/>
              <a:t> array </a:t>
            </a:r>
          </a:p>
          <a:p>
            <a:pPr marL="0" indent="0">
              <a:buNone/>
            </a:pPr>
            <a:r>
              <a:rPr lang="en-US" dirty="0" err="1" smtClean="0"/>
              <a:t>Mhs</a:t>
            </a:r>
            <a:r>
              <a:rPr lang="en-US" dirty="0" smtClean="0"/>
              <a:t>[0]=“</a:t>
            </a:r>
            <a:r>
              <a:rPr lang="en-US" dirty="0" err="1" smtClean="0"/>
              <a:t>Nindi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err="1" smtClean="0"/>
              <a:t>Mhs</a:t>
            </a:r>
            <a:r>
              <a:rPr lang="en-US" dirty="0" smtClean="0"/>
              <a:t>[1]=“Rika”</a:t>
            </a:r>
          </a:p>
          <a:p>
            <a:pPr marL="0" indent="0">
              <a:buNone/>
            </a:pPr>
            <a:r>
              <a:rPr lang="en-US" dirty="0" err="1" smtClean="0"/>
              <a:t>Mhs</a:t>
            </a:r>
            <a:r>
              <a:rPr lang="en-US" dirty="0" smtClean="0"/>
              <a:t>[2]=“Tina”</a:t>
            </a:r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Tampilkan</a:t>
            </a:r>
            <a:r>
              <a:rPr lang="en-US" dirty="0" smtClean="0"/>
              <a:t> array </a:t>
            </a:r>
            <a:r>
              <a:rPr lang="en-US" dirty="0" err="1" smtClean="0"/>
              <a:t>Multidimensi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 err="1" smtClean="0"/>
              <a:t>Tampilkan</a:t>
            </a:r>
            <a:r>
              <a:rPr lang="en-US" dirty="0" smtClean="0"/>
              <a:t> array 3D (</a:t>
            </a:r>
            <a:r>
              <a:rPr lang="en-US" dirty="0" err="1" smtClean="0"/>
              <a:t>milih</a:t>
            </a:r>
            <a:r>
              <a:rPr lang="en-US" dirty="0" smtClean="0"/>
              <a:t> </a:t>
            </a:r>
            <a:r>
              <a:rPr lang="en-US" dirty="0" err="1" smtClean="0"/>
              <a:t>baju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celana</a:t>
            </a:r>
            <a:r>
              <a:rPr lang="en-US" smtClean="0"/>
              <a:t>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085935"/>
              </p:ext>
            </p:extLst>
          </p:nvPr>
        </p:nvGraphicFramePr>
        <p:xfrm>
          <a:off x="1259632" y="3717032"/>
          <a:ext cx="44161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8076"/>
                <a:gridCol w="22080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0898999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80799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085443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Ç¥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148259"/>
              </p:ext>
            </p:extLst>
          </p:nvPr>
        </p:nvGraphicFramePr>
        <p:xfrm>
          <a:off x="1475656" y="5517232"/>
          <a:ext cx="6096000" cy="1112838"/>
        </p:xfrm>
        <a:graphic>
          <a:graphicData uri="http://schemas.openxmlformats.org/drawingml/2006/table">
            <a:tbl>
              <a:tblPr firstRow="1" bandRow="1"/>
              <a:tblGrid>
                <a:gridCol w="1524000"/>
                <a:gridCol w="1524000"/>
                <a:gridCol w="1524000"/>
                <a:gridCol w="1524000"/>
              </a:tblGrid>
              <a:tr h="370946">
                <a:tc>
                  <a:txBody>
                    <a:bodyPr/>
                    <a:lstStyle/>
                    <a:p>
                      <a:pPr marL="0" indent="0" algn="l" defTabSz="508000">
                        <a:lnSpc>
                          <a:spcPct val="12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dirty="0" smtClean="0"/>
                    </a:p>
                  </a:txBody>
                  <a:tcPr marT="45733" marB="45733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DBE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Calibri" charset="0"/>
                        </a:rPr>
                        <a:t>Baju 1</a:t>
                      </a:r>
                      <a:endParaRPr lang="ko-KR" altLang="en-US" sz="1800" dirty="0" smtClean="0"/>
                    </a:p>
                  </a:txBody>
                  <a:tcPr marT="45733" marB="45733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DBE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Calibri" charset="0"/>
                        </a:rPr>
                        <a:t>Baju 2</a:t>
                      </a:r>
                      <a:endParaRPr lang="ko-KR" altLang="en-US" sz="1800" dirty="0" smtClean="0"/>
                    </a:p>
                  </a:txBody>
                  <a:tcPr marT="45733" marB="45733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DBE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Calibri" charset="0"/>
                        </a:rPr>
                        <a:t>Baju 3</a:t>
                      </a:r>
                      <a:endParaRPr lang="ko-KR" altLang="en-US" sz="1800" dirty="0" smtClean="0"/>
                    </a:p>
                  </a:txBody>
                  <a:tcPr marT="45733" marB="45733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DBE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marL="0" indent="0" algn="l" defTabSz="9144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alibri" charset="0"/>
                        </a:rPr>
                        <a:t>Celana 1</a:t>
                      </a:r>
                      <a:endParaRPr lang="ko-KR" altLang="en-US" sz="1800" b="1" dirty="0" smtClean="0"/>
                    </a:p>
                  </a:txBody>
                  <a:tcPr marT="45733" marB="45733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Calibri" charset="0"/>
                        </a:rPr>
                        <a:t>B1,C1</a:t>
                      </a:r>
                      <a:endParaRPr lang="ko-KR" altLang="en-US" sz="1800" dirty="0" smtClean="0"/>
                    </a:p>
                  </a:txBody>
                  <a:tcPr marT="45733" marB="45733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Calibri" charset="0"/>
                        </a:rPr>
                        <a:t>B2,C1</a:t>
                      </a:r>
                      <a:endParaRPr lang="ko-KR" altLang="en-US" sz="1800" dirty="0" smtClean="0"/>
                    </a:p>
                  </a:txBody>
                  <a:tcPr marT="45733" marB="45733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Calibri" charset="0"/>
                        </a:rPr>
                        <a:t>B3,C1</a:t>
                      </a:r>
                      <a:endParaRPr lang="ko-KR" altLang="en-US" sz="1800" dirty="0" smtClean="0"/>
                    </a:p>
                  </a:txBody>
                  <a:tcPr marT="45733" marB="45733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20017"/>
                      </a:srgbClr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marL="0" indent="0" algn="l" defTabSz="9144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Calibri" charset="0"/>
                        </a:rPr>
                        <a:t>Celana 2</a:t>
                      </a:r>
                      <a:endParaRPr lang="ko-KR" altLang="en-US" sz="1800" b="1" dirty="0" smtClean="0"/>
                    </a:p>
                  </a:txBody>
                  <a:tcPr marT="45733" marB="45733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DBE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Calibri" charset="0"/>
                        </a:rPr>
                        <a:t>B1,C2</a:t>
                      </a:r>
                      <a:endParaRPr lang="ko-KR" altLang="en-US" sz="1800" dirty="0" smtClean="0"/>
                    </a:p>
                  </a:txBody>
                  <a:tcPr marT="45733" marB="45733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DBE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Calibri" charset="0"/>
                        </a:rPr>
                        <a:t>B2,C2</a:t>
                      </a:r>
                      <a:endParaRPr lang="ko-KR" altLang="en-US" sz="1800" dirty="0" smtClean="0"/>
                    </a:p>
                  </a:txBody>
                  <a:tcPr marT="45733" marB="45733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DBE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Calibri" charset="0"/>
                        </a:rPr>
                        <a:t>B3,C2</a:t>
                      </a:r>
                      <a:endParaRPr lang="ko-KR" altLang="en-US" sz="1800" dirty="0" smtClean="0"/>
                    </a:p>
                  </a:txBody>
                  <a:tcPr marT="45733" marB="45733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DBE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45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280</TotalTime>
  <Words>150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Candara</vt:lpstr>
      <vt:lpstr>CourierNewPSMT</vt:lpstr>
      <vt:lpstr>HY그래픽M</vt:lpstr>
      <vt:lpstr>Symbol</vt:lpstr>
      <vt:lpstr>Waveform</vt:lpstr>
      <vt:lpstr>ARRAY </vt:lpstr>
      <vt:lpstr>Array, tipe data ini, mempunyai karakteristik seperti matrix bedanya adalah dimensi yang dimiliki array dapat lebih dari 2, seperti diketahui bahwa matrix hanya dapat memiliki dimensi N x N. Array memungkinkan untuk memiliki dimensi:</vt:lpstr>
      <vt:lpstr>  </vt:lpstr>
      <vt:lpstr>PowerPoint Presentation</vt:lpstr>
      <vt:lpstr>PowerPoint Presentation</vt:lpstr>
      <vt:lpstr>Contoh Array 3 D</vt:lpstr>
      <vt:lpstr>Contoh di atas adalah membuat array dengan memberikan nama untuk kolom dan baris dimensinya </vt:lpstr>
      <vt:lpstr>LATIHAN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</dc:title>
  <dc:creator>icetea</dc:creator>
  <cp:lastModifiedBy>Windows User</cp:lastModifiedBy>
  <cp:revision>17</cp:revision>
  <dcterms:created xsi:type="dcterms:W3CDTF">2018-10-09T06:13:14Z</dcterms:created>
  <dcterms:modified xsi:type="dcterms:W3CDTF">2019-11-05T12:43:02Z</dcterms:modified>
</cp:coreProperties>
</file>