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0" r:id="rId5"/>
    <p:sldId id="258" r:id="rId6"/>
    <p:sldId id="259" r:id="rId7"/>
    <p:sldId id="272" r:id="rId8"/>
    <p:sldId id="260" r:id="rId9"/>
    <p:sldId id="261" r:id="rId10"/>
    <p:sldId id="271" r:id="rId11"/>
    <p:sldId id="273" r:id="rId12"/>
    <p:sldId id="274" r:id="rId13"/>
    <p:sldId id="279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6" autoAdjust="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F46239D-2178-4504-A0C4-6A16A69D427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smtClean="0"/>
              <a:t>Hub.an Mean, Median Modus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817583"/>
            <a:ext cx="6612468" cy="55401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828029"/>
              </p:ext>
            </p:extLst>
          </p:nvPr>
        </p:nvGraphicFramePr>
        <p:xfrm>
          <a:off x="1197004" y="1427017"/>
          <a:ext cx="5432396" cy="609600"/>
        </p:xfrm>
        <a:graphic>
          <a:graphicData uri="http://schemas.openxmlformats.org/drawingml/2006/table">
            <a:tbl>
              <a:tblPr/>
              <a:tblGrid>
                <a:gridCol w="5432396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data = c(1, 2, 3, 3, 4, 4, 5, 5, 5, 6, 6, 6, 6, 7)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9"/>
            <a:ext cx="7315200" cy="403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8888" y="373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49833"/>
              </p:ext>
            </p:extLst>
          </p:nvPr>
        </p:nvGraphicFramePr>
        <p:xfrm>
          <a:off x="990600" y="2026920"/>
          <a:ext cx="6781800" cy="487680"/>
        </p:xfrm>
        <a:graphic>
          <a:graphicData uri="http://schemas.openxmlformats.org/drawingml/2006/table">
            <a:tbl>
              <a:tblPr/>
              <a:tblGrid>
                <a:gridCol w="67818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data = c(1, 2, 2, 2, 2, 2, 2, 3, 3, 3, 4, 5, 5,6)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543800" cy="398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02038" y="1722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Cari</a:t>
            </a:r>
            <a:r>
              <a:rPr lang="en-US" sz="3200" dirty="0" smtClean="0"/>
              <a:t> Mean, Median </a:t>
            </a:r>
            <a:r>
              <a:rPr lang="en-US" sz="3200" dirty="0" err="1" smtClean="0"/>
              <a:t>dan</a:t>
            </a:r>
            <a:r>
              <a:rPr lang="en-US" sz="3200" dirty="0" smtClean="0"/>
              <a:t> Modus </a:t>
            </a:r>
            <a:r>
              <a:rPr lang="en-US" sz="3200" dirty="0" err="1" smtClean="0"/>
              <a:t>dgn</a:t>
            </a:r>
            <a:r>
              <a:rPr lang="en-US" sz="3200" dirty="0" smtClean="0"/>
              <a:t> </a:t>
            </a:r>
            <a:r>
              <a:rPr lang="en-US" sz="3200" dirty="0" err="1" smtClean="0"/>
              <a:t>mengunakan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berfequensi</a:t>
            </a:r>
            <a:r>
              <a:rPr lang="en-US" sz="3200" dirty="0" smtClean="0"/>
              <a:t>--</a:t>
            </a:r>
            <a:r>
              <a:rPr lang="en-US" sz="3200" dirty="0" err="1" smtClean="0"/>
              <a:t>latihan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028254"/>
              </p:ext>
            </p:extLst>
          </p:nvPr>
        </p:nvGraphicFramePr>
        <p:xfrm>
          <a:off x="1524000" y="2514600"/>
          <a:ext cx="619601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Frequensi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r>
                        <a:rPr lang="en-US" sz="2400" smtClean="0"/>
                        <a:t>-9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10-19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20-29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30-39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model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variable.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lain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 smtClean="0"/>
              <a:t>nilainya</a:t>
            </a:r>
            <a:r>
              <a:rPr lang="en-US" dirty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Linear regression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82890"/>
              </p:ext>
            </p:extLst>
          </p:nvPr>
        </p:nvGraphicFramePr>
        <p:xfrm>
          <a:off x="2819400" y="3276600"/>
          <a:ext cx="2504281" cy="758825"/>
        </p:xfrm>
        <a:graphic>
          <a:graphicData uri="http://schemas.openxmlformats.org/drawingml/2006/table">
            <a:tbl>
              <a:tblPr/>
              <a:tblGrid>
                <a:gridCol w="2504281"/>
              </a:tblGrid>
              <a:tr h="758825">
                <a:tc>
                  <a:txBody>
                    <a:bodyPr/>
                    <a:lstStyle/>
                    <a:p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y = ax + b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98888" y="3806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Legenda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barplot</a:t>
            </a:r>
            <a:r>
              <a:rPr lang="en-US" dirty="0"/>
              <a:t>(table(</a:t>
            </a:r>
            <a:r>
              <a:rPr lang="en-US" dirty="0" err="1"/>
              <a:t>mtcars$vs</a:t>
            </a:r>
            <a:r>
              <a:rPr lang="en-US" dirty="0"/>
              <a:t>, </a:t>
            </a:r>
            <a:r>
              <a:rPr lang="en-US" dirty="0" err="1"/>
              <a:t>mtcars$gear</a:t>
            </a:r>
            <a:r>
              <a:rPr lang="en-US" dirty="0"/>
              <a:t>), main="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Gear </a:t>
            </a:r>
            <a:r>
              <a:rPr lang="en-US" dirty="0" err="1"/>
              <a:t>dan</a:t>
            </a:r>
            <a:r>
              <a:rPr lang="en-US" dirty="0"/>
              <a:t> VS",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Jumlah</a:t>
            </a:r>
            <a:r>
              <a:rPr lang="en-US" dirty="0"/>
              <a:t> Gear", </a:t>
            </a:r>
            <a:r>
              <a:rPr lang="en-US" dirty="0" err="1"/>
              <a:t>names.arg</a:t>
            </a:r>
            <a:r>
              <a:rPr lang="en-US" dirty="0"/>
              <a:t>=c("3 Gears", "4 Gears", "</a:t>
            </a: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Gears"), </a:t>
            </a:r>
            <a:r>
              <a:rPr lang="en-US" dirty="0" err="1"/>
              <a:t>cex.names</a:t>
            </a:r>
            <a:r>
              <a:rPr lang="en-US" dirty="0"/>
              <a:t> = 0.8, legend = </a:t>
            </a:r>
            <a:r>
              <a:rPr lang="en-US" dirty="0" err="1"/>
              <a:t>rownames</a:t>
            </a:r>
            <a:r>
              <a:rPr lang="en-US" dirty="0"/>
              <a:t>(table(</a:t>
            </a:r>
            <a:r>
              <a:rPr lang="en-US" dirty="0" err="1"/>
              <a:t>mtcars$vs</a:t>
            </a:r>
            <a:r>
              <a:rPr lang="en-US" dirty="0"/>
              <a:t>, </a:t>
            </a:r>
            <a:r>
              <a:rPr lang="en-US" dirty="0" err="1"/>
              <a:t>mtcars$gear</a:t>
            </a:r>
            <a:r>
              <a:rPr lang="en-US" dirty="0"/>
              <a:t>)),</a:t>
            </a:r>
          </a:p>
          <a:p>
            <a:pPr marL="0" indent="0">
              <a:buNone/>
            </a:pPr>
            <a:r>
              <a:rPr lang="en-US" smtClean="0"/>
              <a:t>beside </a:t>
            </a:r>
            <a:r>
              <a:rPr lang="en-US" dirty="0"/>
              <a:t>= TRUE)</a:t>
            </a:r>
          </a:p>
        </p:txBody>
      </p:sp>
    </p:spTree>
    <p:extLst>
      <p:ext uri="{BB962C8B-B14F-4D97-AF65-F5344CB8AC3E}">
        <p14:creationId xmlns:p14="http://schemas.microsoft.com/office/powerpoint/2010/main" val="27292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057399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memelajari</a:t>
            </a:r>
            <a:r>
              <a:rPr lang="en-US" sz="2800" dirty="0"/>
              <a:t> Bab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 smtClean="0"/>
              <a:t>mampu</a:t>
            </a:r>
            <a:r>
              <a:rPr lang="en-US" sz="2800" dirty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err="1" smtClean="0"/>
              <a:t>analisa</a:t>
            </a:r>
            <a:r>
              <a:rPr lang="en-US" sz="2800" dirty="0" smtClean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R. </a:t>
            </a:r>
          </a:p>
        </p:txBody>
      </p:sp>
    </p:spTree>
    <p:extLst>
      <p:ext uri="{BB962C8B-B14F-4D97-AF65-F5344CB8AC3E}">
        <p14:creationId xmlns:p14="http://schemas.microsoft.com/office/powerpoint/2010/main" val="17190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98888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572022"/>
              </p:ext>
            </p:extLst>
          </p:nvPr>
        </p:nvGraphicFramePr>
        <p:xfrm>
          <a:off x="2238866" y="2229803"/>
          <a:ext cx="5304934" cy="1066800"/>
        </p:xfrm>
        <a:graphic>
          <a:graphicData uri="http://schemas.openxmlformats.org/drawingml/2006/table">
            <a:tbl>
              <a:tblPr/>
              <a:tblGrid>
                <a:gridCol w="5304934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data = c(1, 2, 3, 4, 4, 4, 5, 6, 7, 8, 8, 9)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98888" y="373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90"/>
          <a:stretch/>
        </p:blipFill>
        <p:spPr bwMode="auto">
          <a:xfrm>
            <a:off x="1346885" y="3738562"/>
            <a:ext cx="7024003" cy="182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7"/>
          <a:stretch/>
        </p:blipFill>
        <p:spPr bwMode="auto">
          <a:xfrm>
            <a:off x="838200" y="2971800"/>
            <a:ext cx="72812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057401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modus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item </a:t>
            </a:r>
            <a:r>
              <a:rPr lang="en-US" dirty="0" smtClean="0"/>
              <a:t>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smtClean="0"/>
              <a:t>3 kali </a:t>
            </a:r>
            <a:r>
              <a:rPr lang="en-US" dirty="0" err="1"/>
              <a:t>kemunculan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modus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di </a:t>
            </a:r>
            <a:r>
              <a:rPr lang="en-US" dirty="0" err="1" smtClean="0"/>
              <a:t>lingkungan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Cara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modus.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modus()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Fungsi</a:t>
            </a:r>
            <a:r>
              <a:rPr lang="en-US" sz="3600" dirty="0" smtClean="0"/>
              <a:t> Modus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3"/>
          <a:stretch/>
        </p:blipFill>
        <p:spPr bwMode="auto">
          <a:xfrm>
            <a:off x="491836" y="1447800"/>
            <a:ext cx="8161214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/>
              <a:t>Cara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dua</a:t>
            </a:r>
            <a:r>
              <a:rPr lang="en-US" sz="2400" b="1" dirty="0" smtClean="0"/>
              <a:t> install</a:t>
            </a:r>
            <a:r>
              <a:rPr lang="en-US" sz="2400" b="1" dirty="0"/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NewPSMT"/>
              </a:rPr>
              <a:t>packages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30533"/>
              </p:ext>
            </p:extLst>
          </p:nvPr>
        </p:nvGraphicFramePr>
        <p:xfrm>
          <a:off x="1066800" y="1828800"/>
          <a:ext cx="3875881" cy="1665605"/>
        </p:xfrm>
        <a:graphic>
          <a:graphicData uri="http://schemas.openxmlformats.org/drawingml/2006/table">
            <a:tbl>
              <a:tblPr/>
              <a:tblGrid>
                <a:gridCol w="3875881"/>
              </a:tblGrid>
              <a:tr h="1665605">
                <a:tc>
                  <a:txBody>
                    <a:bodyPr/>
                    <a:lstStyle/>
                    <a:p>
                      <a:r>
                        <a:rPr lang="en-US" sz="40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install.packages</a:t>
                      </a:r>
                      <a:r>
                        <a:rPr lang="en-US" sz="4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("</a:t>
                      </a:r>
                      <a:r>
                        <a:rPr lang="en-US" sz="4000" b="0" i="0" dirty="0" err="1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modeest</a:t>
                      </a:r>
                      <a:r>
                        <a:rPr lang="en-US" sz="4000" b="0" i="0" dirty="0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“)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8888" y="373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0668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Hubungan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mean, median </a:t>
            </a:r>
            <a:r>
              <a:rPr lang="en-US" sz="3200" dirty="0" err="1" smtClean="0"/>
              <a:t>dan</a:t>
            </a:r>
            <a:r>
              <a:rPr lang="en-US" sz="3200" dirty="0" smtClean="0"/>
              <a:t> modus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295400" y="2136339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Jika</a:t>
            </a:r>
            <a:r>
              <a:rPr lang="en-US" dirty="0"/>
              <a:t> mean, median </a:t>
            </a:r>
            <a:r>
              <a:rPr lang="en-US" dirty="0" err="1"/>
              <a:t>dan</a:t>
            </a:r>
            <a:r>
              <a:rPr lang="en-US" dirty="0"/>
              <a:t> modus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kurva</a:t>
            </a:r>
            <a:r>
              <a:rPr lang="en-US" dirty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/>
              <a:t>simetris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Jika</a:t>
            </a:r>
            <a:r>
              <a:rPr lang="en-US" dirty="0"/>
              <a:t> mean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median </a:t>
            </a:r>
            <a:r>
              <a:rPr lang="en-US" dirty="0" err="1"/>
              <a:t>dan</a:t>
            </a:r>
            <a:r>
              <a:rPr lang="en-US" dirty="0"/>
              <a:t> modus,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Jika</a:t>
            </a:r>
            <a:r>
              <a:rPr lang="en-US" dirty="0"/>
              <a:t> mean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median </a:t>
            </a:r>
            <a:r>
              <a:rPr lang="en-US" dirty="0" err="1"/>
              <a:t>dan</a:t>
            </a:r>
            <a:r>
              <a:rPr lang="en-US" dirty="0"/>
              <a:t> modus,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Visualisasi</a:t>
            </a:r>
            <a:r>
              <a:rPr lang="en-US" sz="2000" dirty="0" smtClean="0"/>
              <a:t> hub. Mean, median </a:t>
            </a:r>
            <a:r>
              <a:rPr lang="en-US" sz="2000" dirty="0" err="1" smtClean="0"/>
              <a:t>dan</a:t>
            </a:r>
            <a:r>
              <a:rPr lang="en-US" sz="2000" dirty="0" smtClean="0"/>
              <a:t> modus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6" r="23692"/>
          <a:stretch/>
        </p:blipFill>
        <p:spPr bwMode="auto">
          <a:xfrm>
            <a:off x="1066800" y="2057399"/>
            <a:ext cx="7086600" cy="402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2157</TotalTime>
  <Words>333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Statistik Dasar pada R</vt:lpstr>
      <vt:lpstr>Tujuan Intruksi Umum</vt:lpstr>
      <vt:lpstr>Variable data</vt:lpstr>
      <vt:lpstr>Median </vt:lpstr>
      <vt:lpstr>Modus</vt:lpstr>
      <vt:lpstr>PowerPoint Presentation</vt:lpstr>
      <vt:lpstr>Cara ke dua install packages</vt:lpstr>
      <vt:lpstr>PowerPoint Presentation</vt:lpstr>
      <vt:lpstr>Visualisasi hub. Mean, median dan modus</vt:lpstr>
      <vt:lpstr>Hub.an Mean, Median Modus</vt:lpstr>
      <vt:lpstr>Data Ke dua</vt:lpstr>
      <vt:lpstr>Data ke tiga</vt:lpstr>
      <vt:lpstr>Cari Mean, Median dan Modus dgn mengunakan data yang berfequensi--latihan</vt:lpstr>
      <vt:lpstr>Regresi liner</vt:lpstr>
      <vt:lpstr>Linear regression dapat dapat ditulis dengan rumus matematika sederhana </vt:lpstr>
      <vt:lpstr>Legenda pada grafik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Bahasa R</dc:title>
  <dc:creator>icetea</dc:creator>
  <cp:lastModifiedBy>icetea</cp:lastModifiedBy>
  <cp:revision>137</cp:revision>
  <dcterms:created xsi:type="dcterms:W3CDTF">2017-09-23T02:33:08Z</dcterms:created>
  <dcterms:modified xsi:type="dcterms:W3CDTF">2018-10-15T05:41:58Z</dcterms:modified>
</cp:coreProperties>
</file>