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8404800"/>
  <p:notesSz cx="6858000" cy="9144000"/>
  <p:custDataLst>
    <p:tags r:id="rId7"/>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1"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3135" autoAdjust="0"/>
  </p:normalViewPr>
  <p:slideViewPr>
    <p:cSldViewPr snapToGrid="0" snapToObjects="1" showGuides="1">
      <p:cViewPr>
        <p:scale>
          <a:sx n="10" d="100"/>
          <a:sy n="10" d="100"/>
        </p:scale>
        <p:origin x="2436" y="330"/>
      </p:cViewPr>
      <p:guideLst>
        <p:guide orient="horz" pos="3871"/>
        <p:guide orient="horz" pos="336"/>
        <p:guide orient="horz" pos="2352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71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7/13/2022</a:t>
            </a:fld>
            <a:endParaRPr lang="en-US" dirty="0"/>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8975" y="685800"/>
            <a:ext cx="29400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44156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6607551"/>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85520" y="660755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85520" y="744156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5520"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685520" y="175133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85520" y="300933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30839021"/>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1" y="17443478"/>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344579"/>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6471338"/>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128055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0444778"/>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5194264"/>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4330284"/>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344579"/>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6471338"/>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6471338"/>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7344579"/>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20407320"/>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2118357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30287277"/>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3106353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24759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6374356"/>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7551056"/>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238335"/>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6374356"/>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5545961"/>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4721214"/>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6374356"/>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724759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75133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30082199"/>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08429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0701"/>
            <a:ext cx="32918400" cy="5333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b="0" i="0" u="none" dirty="0"/>
          </a:p>
        </p:txBody>
      </p:sp>
      <p:sp>
        <p:nvSpPr>
          <p:cNvPr id="10" name="Text Box 14"/>
          <p:cNvSpPr txBox="1">
            <a:spLocks noChangeArrowheads="1"/>
          </p:cNvSpPr>
          <p:nvPr/>
        </p:nvSpPr>
        <p:spPr bwMode="auto">
          <a:xfrm>
            <a:off x="1175479" y="37701684"/>
            <a:ext cx="1885950" cy="252614"/>
          </a:xfrm>
          <a:prstGeom prst="rect">
            <a:avLst/>
          </a:prstGeom>
          <a:noFill/>
          <a:ln w="9525">
            <a:solidFill>
              <a:schemeClr val="accent5">
                <a:lumMod val="50000"/>
              </a:schemeClr>
            </a:solid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 name="Rounded Rectangle 1"/>
          <p:cNvSpPr/>
          <p:nvPr userDrawn="1"/>
        </p:nvSpPr>
        <p:spPr>
          <a:xfrm>
            <a:off x="691754"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3" name="Rounded Rectangle 22"/>
          <p:cNvSpPr/>
          <p:nvPr userDrawn="1"/>
        </p:nvSpPr>
        <p:spPr>
          <a:xfrm>
            <a:off x="8690769"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4" name="Rounded Rectangle 23"/>
          <p:cNvSpPr/>
          <p:nvPr userDrawn="1"/>
        </p:nvSpPr>
        <p:spPr>
          <a:xfrm>
            <a:off x="16689785"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6" name="Rounded Rectangle 25"/>
          <p:cNvSpPr/>
          <p:nvPr userDrawn="1"/>
        </p:nvSpPr>
        <p:spPr>
          <a:xfrm>
            <a:off x="24688800"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grpSp>
        <p:nvGrpSpPr>
          <p:cNvPr id="30" name="Group 29"/>
          <p:cNvGrpSpPr/>
          <p:nvPr userDrawn="1"/>
        </p:nvGrpSpPr>
        <p:grpSpPr>
          <a:xfrm>
            <a:off x="-8418892" y="-1"/>
            <a:ext cx="8264149" cy="384048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 template produces</a:t>
              </a:r>
              <a:r>
                <a:rPr lang="en-US" sz="2100" i="0" baseline="0" dirty="0">
                  <a:latin typeface="Trebuchet MS" pitchFamily="34" charset="0"/>
                </a:rPr>
                <a:t> </a:t>
              </a:r>
              <a:r>
                <a:rPr lang="en-US" sz="2100" i="0" dirty="0">
                  <a:latin typeface="Trebuchet MS" pitchFamily="34" charset="0"/>
                </a:rPr>
                <a:t>a 42”x36”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524000" indent="7938" algn="l" defTabSz="638175"/>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524000" indent="7938" algn="l" defTabSz="638175"/>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r>
                <a:rPr lang="en-US" sz="2100" b="1" baseline="0" dirty="0">
                  <a:solidFill>
                    <a:schemeClr val="bg1"/>
                  </a:solidFill>
                  <a:latin typeface="Trebuchet MS" pitchFamily="34" charset="0"/>
                </a:rPr>
                <a:t/>
              </a:r>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marL="0" indent="0"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479105" y="5188027"/>
              <a:ext cx="1597667"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124836"/>
              <a:chOff x="-4470427" y="11016658"/>
              <a:chExt cx="3470785" cy="976240"/>
            </a:xfrm>
          </p:grpSpPr>
          <p:grpSp>
            <p:nvGrpSpPr>
              <p:cNvPr id="46" name="Group 45"/>
              <p:cNvGrpSpPr/>
              <p:nvPr userDrawn="1"/>
            </p:nvGrpSpPr>
            <p:grpSpPr>
              <a:xfrm>
                <a:off x="-2783495" y="11060888"/>
                <a:ext cx="624431" cy="841013"/>
                <a:chOff x="-3958697" y="11117435"/>
                <a:chExt cx="779338" cy="1205166"/>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47" name="Group 46"/>
              <p:cNvGrpSpPr/>
              <p:nvPr userDrawn="1"/>
            </p:nvGrpSpPr>
            <p:grpSpPr>
              <a:xfrm>
                <a:off x="-2033159" y="11060896"/>
                <a:ext cx="1033517" cy="846062"/>
                <a:chOff x="-2921738" y="11200127"/>
                <a:chExt cx="1420279" cy="1162673"/>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39" name="Group 38"/>
            <p:cNvGrpSpPr/>
            <p:nvPr userDrawn="1"/>
          </p:nvGrpSpPr>
          <p:grpSpPr>
            <a:xfrm>
              <a:off x="-10414184" y="27751412"/>
              <a:ext cx="9353791" cy="2453251"/>
              <a:chOff x="-4762089" y="12734137"/>
              <a:chExt cx="4310744"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45" name="TextBox 44"/>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4" name="Group 53"/>
          <p:cNvGrpSpPr/>
          <p:nvPr userDrawn="1"/>
        </p:nvGrpSpPr>
        <p:grpSpPr>
          <a:xfrm>
            <a:off x="33118380" y="-64242"/>
            <a:ext cx="8296604" cy="38469043"/>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marL="4298950" indent="-79375" algn="ctr" defTabSz="179388"/>
              <a:r>
                <a:rPr lang="en-US" sz="2400" b="1" baseline="0" dirty="0">
                  <a:solidFill>
                    <a:srgbClr val="FFC000"/>
                  </a:solidFill>
                  <a:latin typeface="Trebuchet MS" pitchFamily="34" charset="0"/>
                </a:rPr>
                <a:t>How to add Text</a:t>
              </a:r>
            </a:p>
            <a:p>
              <a:pPr marL="4298950" lvl="2" indent="-79375" algn="l" defTabSz="179388"/>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2070100"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207010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1074738"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1344297379"/>
                </p:ext>
              </p:extLst>
            </p:nvPr>
          </p:nvGraphicFramePr>
          <p:xfrm>
            <a:off x="44661080" y="4724832"/>
            <a:ext cx="5586150" cy="2063772"/>
          </p:xfrm>
          <a:graphic>
            <a:graphicData uri="http://schemas.openxmlformats.org/presentationml/2006/ole">
              <mc:AlternateContent xmlns:mc="http://schemas.openxmlformats.org/markup-compatibility/2006">
                <mc:Choice xmlns:v="urn:schemas-microsoft-com:vml" Requires="v">
                  <p:oleObj spid="_x0000_s111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4661080" y="4724832"/>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44567" y="888264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1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Facebook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60" name="TextBox 5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r>
                <a:rPr lang="en-US" sz="1800" baseline="0" dirty="0">
                  <a:solidFill>
                    <a:schemeClr val="bg1"/>
                  </a:solidFill>
                </a:rPr>
                <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sp>
        <p:nvSpPr>
          <p:cNvPr id="3" name="Title Placeholder 2"/>
          <p:cNvSpPr>
            <a:spLocks noGrp="1"/>
          </p:cNvSpPr>
          <p:nvPr>
            <p:ph type="title"/>
          </p:nvPr>
        </p:nvSpPr>
        <p:spPr>
          <a:xfrm>
            <a:off x="2263775" y="2044700"/>
            <a:ext cx="28390850" cy="7423150"/>
          </a:xfrm>
          <a:prstGeom prst="rect">
            <a:avLst/>
          </a:prstGeom>
        </p:spPr>
        <p:txBody>
          <a:bodyPr vert="horz" lIns="91440" tIns="45720" rIns="91440" bIns="45720" rtlCol="0" anchor="ctr">
            <a:normAutofit/>
          </a:bodyPr>
          <a:lstStyle/>
          <a:p>
            <a:r>
              <a:rPr lang="en-US"/>
              <a:t>Click to edit Master title style</a:t>
            </a:r>
            <a:endParaRPr lang="ar-EG"/>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291675" rtl="0" eaLnBrk="1" latinLnBrk="0" hangingPunct="1">
        <a:spcBef>
          <a:spcPct val="0"/>
        </a:spcBef>
        <a:buNone/>
        <a:defRPr sz="6600" b="0" i="0" u="none"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cxnSp>
        <p:nvCxnSpPr>
          <p:cNvPr id="38" name="Straight Connector 37"/>
          <p:cNvCxnSpPr/>
          <p:nvPr/>
        </p:nvCxnSpPr>
        <p:spPr>
          <a:xfrm flipV="1">
            <a:off x="-10459951" y="13447138"/>
            <a:ext cx="10183077" cy="9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91754"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2" name="Rounded Rectangle 21"/>
          <p:cNvSpPr/>
          <p:nvPr userDrawn="1"/>
        </p:nvSpPr>
        <p:spPr>
          <a:xfrm>
            <a:off x="11365878"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3" name="Rounded Rectangle 22"/>
          <p:cNvSpPr/>
          <p:nvPr userDrawn="1"/>
        </p:nvSpPr>
        <p:spPr>
          <a:xfrm>
            <a:off x="22040003"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grpSp>
        <p:nvGrpSpPr>
          <p:cNvPr id="44" name="Group 43"/>
          <p:cNvGrpSpPr/>
          <p:nvPr userDrawn="1"/>
        </p:nvGrpSpPr>
        <p:grpSpPr>
          <a:xfrm>
            <a:off x="33118380" y="-64242"/>
            <a:ext cx="8296604" cy="38469043"/>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Facebook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50" name="TextBox 4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r>
                <a:rPr lang="en-US" sz="1800" baseline="0" dirty="0">
                  <a:solidFill>
                    <a:schemeClr val="bg1"/>
                  </a:solidFill>
                </a:rPr>
                <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4" name="Group 53"/>
          <p:cNvGrpSpPr/>
          <p:nvPr userDrawn="1"/>
        </p:nvGrpSpPr>
        <p:grpSpPr>
          <a:xfrm>
            <a:off x="-8418892" y="-1"/>
            <a:ext cx="8264149" cy="384048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r>
                <a:rPr lang="en-US" sz="2100" dirty="0">
                  <a:solidFill>
                    <a:schemeClr val="bg1"/>
                  </a:solidFill>
                  <a:latin typeface="Trebuchet MS" pitchFamily="34" charset="0"/>
                </a:rPr>
                <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r>
                <a:rPr lang="en-US" sz="2100" b="1" baseline="0" dirty="0">
                  <a:solidFill>
                    <a:schemeClr val="bg1"/>
                  </a:solidFill>
                  <a:latin typeface="Trebuchet MS" pitchFamily="34" charset="0"/>
                </a:rPr>
                <a:t/>
              </a:r>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124836"/>
              <a:chOff x="-4470427" y="11016658"/>
              <a:chExt cx="3470785" cy="976240"/>
            </a:xfrm>
          </p:grpSpPr>
          <p:grpSp>
            <p:nvGrpSpPr>
              <p:cNvPr id="65" name="Group 64"/>
              <p:cNvGrpSpPr/>
              <p:nvPr userDrawn="1"/>
            </p:nvGrpSpPr>
            <p:grpSpPr>
              <a:xfrm>
                <a:off x="-2783495" y="11060888"/>
                <a:ext cx="624431" cy="841013"/>
                <a:chOff x="-3958697" y="11117435"/>
                <a:chExt cx="779338" cy="1205166"/>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6" name="Group 65"/>
              <p:cNvGrpSpPr/>
              <p:nvPr userDrawn="1"/>
            </p:nvGrpSpPr>
            <p:grpSpPr>
              <a:xfrm>
                <a:off x="-2033159" y="11060896"/>
                <a:ext cx="1033517" cy="846062"/>
                <a:chOff x="-2921738" y="11200127"/>
                <a:chExt cx="1420279" cy="1162673"/>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60" name="Group 59"/>
            <p:cNvGrpSpPr/>
            <p:nvPr userDrawn="1"/>
          </p:nvGrpSpPr>
          <p:grpSpPr>
            <a:xfrm>
              <a:off x="-10414184" y="27751412"/>
              <a:ext cx="9353791" cy="2453251"/>
              <a:chOff x="-4762089" y="12734137"/>
              <a:chExt cx="4310744"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4" name="TextBox 63"/>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1" name="Rounded Rectangle 20"/>
          <p:cNvSpPr/>
          <p:nvPr userDrawn="1"/>
        </p:nvSpPr>
        <p:spPr>
          <a:xfrm>
            <a:off x="691753"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2" name="Rounded Rectangle 21"/>
          <p:cNvSpPr/>
          <p:nvPr userDrawn="1"/>
        </p:nvSpPr>
        <p:spPr>
          <a:xfrm>
            <a:off x="24688800"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23" name="Rounded Rectangle 22"/>
          <p:cNvSpPr/>
          <p:nvPr userDrawn="1"/>
        </p:nvSpPr>
        <p:spPr>
          <a:xfrm>
            <a:off x="8687396" y="6145213"/>
            <a:ext cx="15543610" cy="3119278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grpSp>
        <p:nvGrpSpPr>
          <p:cNvPr id="43" name="Group 42"/>
          <p:cNvGrpSpPr/>
          <p:nvPr userDrawn="1"/>
        </p:nvGrpSpPr>
        <p:grpSpPr>
          <a:xfrm>
            <a:off x="33118380" y="-64242"/>
            <a:ext cx="8296604" cy="38469043"/>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5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Facebook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49" name="TextBox 48"/>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r>
                <a:rPr lang="en-US" sz="1800" baseline="0" dirty="0">
                  <a:solidFill>
                    <a:schemeClr val="bg1"/>
                  </a:solidFill>
                </a:rPr>
                <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3" name="Group 52"/>
          <p:cNvGrpSpPr/>
          <p:nvPr userDrawn="1"/>
        </p:nvGrpSpPr>
        <p:grpSpPr>
          <a:xfrm>
            <a:off x="-8418892" y="-1"/>
            <a:ext cx="8264149" cy="384048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r>
                <a:rPr lang="en-US" sz="2100" dirty="0">
                  <a:solidFill>
                    <a:schemeClr val="bg1"/>
                  </a:solidFill>
                  <a:latin typeface="Trebuchet MS" pitchFamily="34" charset="0"/>
                </a:rPr>
                <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r>
                <a:rPr lang="en-US" sz="2100" b="1" baseline="0" dirty="0">
                  <a:solidFill>
                    <a:schemeClr val="bg1"/>
                  </a:solidFill>
                  <a:latin typeface="Trebuchet MS" pitchFamily="34" charset="0"/>
                </a:rPr>
                <a:t/>
              </a:r>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124836"/>
              <a:chOff x="-4470427" y="11016658"/>
              <a:chExt cx="3470785" cy="976240"/>
            </a:xfrm>
          </p:grpSpPr>
          <p:grpSp>
            <p:nvGrpSpPr>
              <p:cNvPr id="64" name="Group 63"/>
              <p:cNvGrpSpPr/>
              <p:nvPr userDrawn="1"/>
            </p:nvGrpSpPr>
            <p:grpSpPr>
              <a:xfrm>
                <a:off x="-2783495" y="11060888"/>
                <a:ext cx="624431" cy="841013"/>
                <a:chOff x="-3958697" y="11117435"/>
                <a:chExt cx="779338" cy="1205166"/>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5" name="Group 64"/>
              <p:cNvGrpSpPr/>
              <p:nvPr userDrawn="1"/>
            </p:nvGrpSpPr>
            <p:grpSpPr>
              <a:xfrm>
                <a:off x="-2033159" y="11060896"/>
                <a:ext cx="1033517" cy="846062"/>
                <a:chOff x="-2921738" y="11200127"/>
                <a:chExt cx="1420279" cy="1162673"/>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59" name="Group 58"/>
            <p:cNvGrpSpPr/>
            <p:nvPr userDrawn="1"/>
          </p:nvGrpSpPr>
          <p:grpSpPr>
            <a:xfrm>
              <a:off x="-10414184" y="27751412"/>
              <a:ext cx="9353791" cy="2453251"/>
              <a:chOff x="-4762089" y="12734137"/>
              <a:chExt cx="4310744"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6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3" name="TextBox 62"/>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678141" y="7441562"/>
            <a:ext cx="7542610" cy="16490646"/>
          </a:xfrm>
        </p:spPr>
        <p:txBody>
          <a:bodyPr/>
          <a:lstStyle/>
          <a:p>
            <a:pPr algn="just"/>
            <a:r>
              <a:rPr lang="en-US" sz="2800" dirty="0"/>
              <a:t>AI in healthcare </a:t>
            </a:r>
            <a:r>
              <a:rPr lang="en-US" sz="2800" dirty="0" smtClean="0"/>
              <a:t>Provides </a:t>
            </a:r>
            <a:r>
              <a:rPr lang="en-US" sz="2800" dirty="0"/>
              <a:t>Machine Learning interfaces that are used to reduce human labor by quickly accessing, analyzing, and providing healthcare to users with a list of probable diagnoses</a:t>
            </a:r>
            <a:r>
              <a:rPr lang="en-US" sz="2800" dirty="0" smtClean="0"/>
              <a:t>.</a:t>
            </a:r>
          </a:p>
          <a:p>
            <a:pPr algn="just"/>
            <a:r>
              <a:rPr lang="en-US" sz="2800" dirty="0" smtClean="0"/>
              <a:t>Software </a:t>
            </a:r>
            <a:r>
              <a:rPr lang="en-US" sz="2800" dirty="0"/>
              <a:t>applications (chatbots) that use textual conversational media are becoming increasingly common in healthcare entities. </a:t>
            </a:r>
            <a:endParaRPr lang="en-US" sz="2800" dirty="0" smtClean="0"/>
          </a:p>
          <a:p>
            <a:pPr algn="just"/>
            <a:r>
              <a:rPr lang="en-US" sz="2800" dirty="0" smtClean="0"/>
              <a:t>In </a:t>
            </a:r>
            <a:r>
              <a:rPr lang="en-US" sz="2800" dirty="0"/>
              <a:t>addition, through the lack of medical diagnoses chatbots globally, we were inspired to construct a simple, friendly, and interactive one. Chatbots have the potential to transform healthcare, by significantly increasing the efficiency and accuracy of symptom detection and disease diagnosis, preventative care, post-recovery care, and feedback operations</a:t>
            </a:r>
            <a:r>
              <a:rPr lang="en-US" sz="2800" dirty="0" smtClean="0"/>
              <a:t>.</a:t>
            </a:r>
          </a:p>
          <a:p>
            <a:pPr algn="just"/>
            <a:r>
              <a:rPr lang="en-US" sz="2800" dirty="0" smtClean="0"/>
              <a:t>In </a:t>
            </a:r>
            <a:r>
              <a:rPr lang="en-US" sz="2800" dirty="0"/>
              <a:t>this project, we offer a one-to-one consultation to users to avoid the wait that occurs in healthcare institutes due to the shortage of medical staff. After analyzing users’ data and inputs, the Chatbot provides a proper response to their concerns or suggests treatments around the clock</a:t>
            </a:r>
            <a:r>
              <a:rPr lang="en-US" sz="2800" dirty="0" smtClean="0"/>
              <a:t>.</a:t>
            </a:r>
          </a:p>
          <a:p>
            <a:pPr algn="just"/>
            <a:r>
              <a:rPr lang="en-US" sz="2800" dirty="0" smtClean="0"/>
              <a:t>That </a:t>
            </a:r>
            <a:r>
              <a:rPr lang="en-US" sz="2800" dirty="0"/>
              <a:t>is through two models that will analyze the responses and provide the user with the most suitable outcomes, based on datasets that the models used to train and test</a:t>
            </a:r>
            <a:r>
              <a:rPr lang="en-US" sz="2800" dirty="0" smtClean="0"/>
              <a:t>.</a:t>
            </a:r>
          </a:p>
          <a:p>
            <a:pPr algn="just"/>
            <a:r>
              <a:rPr lang="en-US" sz="2800" dirty="0" smtClean="0"/>
              <a:t>The </a:t>
            </a:r>
            <a:r>
              <a:rPr lang="en-US" sz="2800" dirty="0"/>
              <a:t>user can query basic information regarding the illness he/she has concerns about, and according to it, the Chatbot responds. </a:t>
            </a:r>
            <a:endParaRPr lang="en-US" sz="2800" dirty="0" smtClean="0"/>
          </a:p>
          <a:p>
            <a:pPr algn="just"/>
            <a:r>
              <a:rPr lang="en-US" sz="2800" dirty="0" smtClean="0"/>
              <a:t>Queries </a:t>
            </a:r>
            <a:r>
              <a:rPr lang="en-US" sz="2800" dirty="0"/>
              <a:t>can be about what is the illness, its symptoms, stages or types, the treatments available, how it can be diagnosed and that’s what the chatbot helps out the most, and finally, the lifestyle and diet to follow according to the illness.</a:t>
            </a:r>
            <a:endParaRPr lang="en-US" sz="2800" dirty="0" smtClean="0"/>
          </a:p>
        </p:txBody>
      </p:sp>
      <p:sp>
        <p:nvSpPr>
          <p:cNvPr id="450" name="Text Placeholder 449"/>
          <p:cNvSpPr>
            <a:spLocks noGrp="1"/>
          </p:cNvSpPr>
          <p:nvPr>
            <p:ph type="body" sz="quarter" idx="11"/>
          </p:nvPr>
        </p:nvSpPr>
        <p:spPr>
          <a:xfrm>
            <a:off x="691756" y="6513295"/>
            <a:ext cx="7536656" cy="800211"/>
          </a:xfrm>
        </p:spPr>
        <p:txBody>
          <a:bodyPr/>
          <a:lstStyle/>
          <a:p>
            <a:r>
              <a:rPr lang="en-US" sz="4000" dirty="0" smtClean="0"/>
              <a:t>Abstract</a:t>
            </a:r>
            <a:endParaRPr lang="en-US" dirty="0"/>
          </a:p>
        </p:txBody>
      </p:sp>
      <p:sp>
        <p:nvSpPr>
          <p:cNvPr id="453" name="Text Placeholder 452"/>
          <p:cNvSpPr>
            <a:spLocks noGrp="1"/>
          </p:cNvSpPr>
          <p:nvPr>
            <p:ph type="body" sz="quarter" idx="20"/>
          </p:nvPr>
        </p:nvSpPr>
        <p:spPr>
          <a:xfrm>
            <a:off x="691756" y="24518957"/>
            <a:ext cx="7537847" cy="800211"/>
          </a:xfrm>
        </p:spPr>
        <p:txBody>
          <a:bodyPr/>
          <a:lstStyle/>
          <a:p>
            <a:r>
              <a:rPr lang="en-US" sz="4000" dirty="0" smtClean="0"/>
              <a:t>Objectives</a:t>
            </a:r>
            <a:endParaRPr lang="en-US" sz="4000" dirty="0"/>
          </a:p>
        </p:txBody>
      </p:sp>
      <p:sp>
        <p:nvSpPr>
          <p:cNvPr id="454" name="Text Placeholder 453"/>
          <p:cNvSpPr>
            <a:spLocks noGrp="1"/>
          </p:cNvSpPr>
          <p:nvPr>
            <p:ph type="body" sz="quarter" idx="21"/>
          </p:nvPr>
        </p:nvSpPr>
        <p:spPr>
          <a:xfrm>
            <a:off x="8690374" y="7441563"/>
            <a:ext cx="7536656" cy="17805940"/>
          </a:xfrm>
        </p:spPr>
        <p:txBody>
          <a:bodyPr/>
          <a:lstStyle/>
          <a:p>
            <a:r>
              <a:rPr lang="en-GB" sz="2800" dirty="0"/>
              <a:t>Chatbot PSEUDOCODE:-</a:t>
            </a:r>
            <a:endParaRPr lang="en-US" sz="2800" dirty="0"/>
          </a:p>
          <a:p>
            <a:r>
              <a:rPr lang="en-GB" sz="2800" dirty="0"/>
              <a:t>Step 1: Insert user query in the chatbot window. (INPUT) </a:t>
            </a:r>
            <a:endParaRPr lang="en-US" sz="2800" dirty="0"/>
          </a:p>
          <a:p>
            <a:r>
              <a:rPr lang="en-GB" sz="2800" dirty="0"/>
              <a:t>Step 2:Pre-processing of the query </a:t>
            </a:r>
            <a:endParaRPr lang="en-US" sz="2800" dirty="0"/>
          </a:p>
          <a:p>
            <a:r>
              <a:rPr lang="en-GB" sz="2800" dirty="0"/>
              <a:t>Step 3: Fetch only keywords from the query. </a:t>
            </a:r>
            <a:endParaRPr lang="en-US" sz="2800" dirty="0"/>
          </a:p>
          <a:p>
            <a:r>
              <a:rPr lang="en-GB" sz="2800" dirty="0"/>
              <a:t>Step 4: Chatbot stores the session Information in its log. </a:t>
            </a:r>
            <a:endParaRPr lang="en-US" sz="2800" dirty="0"/>
          </a:p>
          <a:p>
            <a:r>
              <a:rPr lang="en-GB" sz="2800" dirty="0"/>
              <a:t>Step 5: Processes the Command.  Matches  the  fetched  keywords  with  the  keywords  in  Knowledge  base,  and  provides  an appropriate response. A keyword matching algorithm is used to process the query. </a:t>
            </a:r>
            <a:endParaRPr lang="en-US" sz="2800" dirty="0"/>
          </a:p>
          <a:p>
            <a:r>
              <a:rPr lang="en-GB" sz="2800" dirty="0"/>
              <a:t>Step 6: The response is fetched from the knowledge base and returned as an output to the user. </a:t>
            </a:r>
            <a:endParaRPr lang="en-US" sz="2800" dirty="0"/>
          </a:p>
          <a:p>
            <a:r>
              <a:rPr lang="en-GB" sz="2800" dirty="0"/>
              <a:t>Step 7: Exit</a:t>
            </a:r>
            <a:r>
              <a:rPr lang="en-GB" sz="2800" dirty="0" smtClean="0"/>
              <a:t>.</a:t>
            </a:r>
          </a:p>
          <a:p>
            <a:endParaRPr lang="en-GB" sz="2800" dirty="0" smtClean="0"/>
          </a:p>
          <a:p>
            <a:r>
              <a:rPr lang="en-US" sz="2800" dirty="0"/>
              <a:t>The chatbot works on two models, the first is Bag_of_words model that analyze texts entered by user and respond by the appropriate responses specified by tags in the dataset that the model is trained on. </a:t>
            </a:r>
          </a:p>
          <a:p>
            <a:r>
              <a:rPr lang="en-US" sz="2800" dirty="0"/>
              <a:t>The other one is classification by support vector machine (SVM), which is specially used for taking user’s inputted numbers for providing proper diagnoses; this model uses dataset from Kaggle</a:t>
            </a:r>
            <a:r>
              <a:rPr lang="en-US" sz="2800" dirty="0" smtClean="0"/>
              <a:t>.</a:t>
            </a:r>
            <a:endParaRPr lang="en-GB" sz="2800" dirty="0" smtClean="0"/>
          </a:p>
          <a:p>
            <a:r>
              <a:rPr lang="en-US" sz="2800" dirty="0"/>
              <a:t>The dataset we will be utilizing is 'data.json.' This is a JSON file containing the patterns we need to find and the replies we want to deliver to the user</a:t>
            </a:r>
            <a:r>
              <a:rPr lang="en-US" sz="2800" dirty="0" smtClean="0"/>
              <a:t>.</a:t>
            </a:r>
            <a:endParaRPr lang="en-US" sz="2800" dirty="0"/>
          </a:p>
          <a:p>
            <a:r>
              <a:rPr lang="en-US" sz="2800" dirty="0"/>
              <a:t>The project needs a strong understanding of Python, Keras, and natural language processing (NLTK). Alongside these, we will utilize several helper modules that you can get by using the python-pip command</a:t>
            </a:r>
            <a:r>
              <a:rPr lang="en-US" sz="2800" dirty="0" smtClean="0"/>
              <a:t>.</a:t>
            </a:r>
            <a:endParaRPr lang="en-GB" sz="2800" dirty="0"/>
          </a:p>
          <a:p>
            <a:r>
              <a:rPr lang="en-US" sz="2800" dirty="0"/>
              <a:t>The initial stage in the ML process is to prepare the training data</a:t>
            </a:r>
            <a:r>
              <a:rPr lang="en-US" sz="2800" dirty="0" smtClean="0"/>
              <a:t>.</a:t>
            </a:r>
            <a:endParaRPr lang="en-US" sz="2800" dirty="0" smtClean="0"/>
          </a:p>
        </p:txBody>
      </p:sp>
      <p:sp>
        <p:nvSpPr>
          <p:cNvPr id="455" name="Text Placeholder 454"/>
          <p:cNvSpPr>
            <a:spLocks noGrp="1"/>
          </p:cNvSpPr>
          <p:nvPr>
            <p:ph type="body" sz="quarter" idx="22"/>
          </p:nvPr>
        </p:nvSpPr>
        <p:spPr>
          <a:xfrm>
            <a:off x="8690375" y="6513295"/>
            <a:ext cx="7536656" cy="800211"/>
          </a:xfrm>
        </p:spPr>
        <p:txBody>
          <a:bodyPr/>
          <a:lstStyle/>
          <a:p>
            <a:r>
              <a:rPr lang="en-US" sz="4000" dirty="0" smtClean="0"/>
              <a:t>Material &amp; Methods</a:t>
            </a:r>
            <a:endParaRPr lang="en-US" sz="4000" dirty="0"/>
          </a:p>
        </p:txBody>
      </p:sp>
      <p:sp>
        <p:nvSpPr>
          <p:cNvPr id="456" name="Text Placeholder 455"/>
          <p:cNvSpPr>
            <a:spLocks noGrp="1"/>
          </p:cNvSpPr>
          <p:nvPr>
            <p:ph type="body" sz="quarter" idx="23"/>
          </p:nvPr>
        </p:nvSpPr>
        <p:spPr>
          <a:xfrm>
            <a:off x="16653855" y="14944374"/>
            <a:ext cx="7536656" cy="16145936"/>
          </a:xfrm>
        </p:spPr>
        <p:txBody>
          <a:bodyPr/>
          <a:lstStyle/>
          <a:p>
            <a:pPr algn="just"/>
            <a:r>
              <a:rPr lang="en-US" sz="2800" dirty="0"/>
              <a:t>Because our primary goal was to facilitate friendly dialogue between the user and the chatbot, we created a very simple yet intelligent interface for their interactions</a:t>
            </a:r>
            <a:r>
              <a:rPr lang="en-US" sz="2800" dirty="0" smtClean="0"/>
              <a:t>.</a:t>
            </a:r>
          </a:p>
          <a:p>
            <a:pPr algn="just"/>
            <a:r>
              <a:rPr lang="en-US" sz="2800" dirty="0" smtClean="0"/>
              <a:t>The Chatbot's interface:</a:t>
            </a:r>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lvl="0" algn="just"/>
            <a:endParaRPr lang="en-US" sz="2800" dirty="0" smtClean="0"/>
          </a:p>
          <a:p>
            <a:pPr lvl="0" algn="just"/>
            <a:r>
              <a:rPr lang="en-US" sz="2800" dirty="0" smtClean="0"/>
              <a:t>Assessing </a:t>
            </a:r>
            <a:r>
              <a:rPr lang="en-US" sz="2800" dirty="0"/>
              <a:t>model </a:t>
            </a:r>
            <a:r>
              <a:rPr lang="en-US" sz="2800" dirty="0" smtClean="0"/>
              <a:t>performance:</a:t>
            </a:r>
          </a:p>
        </p:txBody>
      </p:sp>
      <p:sp>
        <p:nvSpPr>
          <p:cNvPr id="457" name="Text Placeholder 456"/>
          <p:cNvSpPr>
            <a:spLocks noGrp="1"/>
          </p:cNvSpPr>
          <p:nvPr>
            <p:ph type="body" sz="quarter" idx="24"/>
          </p:nvPr>
        </p:nvSpPr>
        <p:spPr>
          <a:xfrm>
            <a:off x="16666224" y="14005035"/>
            <a:ext cx="7543800" cy="800211"/>
          </a:xfrm>
        </p:spPr>
        <p:txBody>
          <a:bodyPr/>
          <a:lstStyle/>
          <a:p>
            <a:r>
              <a:rPr lang="en-US" sz="4000" dirty="0" smtClean="0"/>
              <a:t>Results</a:t>
            </a:r>
            <a:endParaRPr lang="en-US" sz="4000" dirty="0"/>
          </a:p>
        </p:txBody>
      </p:sp>
      <p:sp>
        <p:nvSpPr>
          <p:cNvPr id="458" name="Text Placeholder 457"/>
          <p:cNvSpPr>
            <a:spLocks noGrp="1"/>
          </p:cNvSpPr>
          <p:nvPr>
            <p:ph type="body" sz="quarter" idx="25"/>
          </p:nvPr>
        </p:nvSpPr>
        <p:spPr>
          <a:xfrm>
            <a:off x="24685520" y="6513295"/>
            <a:ext cx="7535264" cy="800211"/>
          </a:xfrm>
        </p:spPr>
        <p:txBody>
          <a:bodyPr/>
          <a:lstStyle/>
          <a:p>
            <a:r>
              <a:rPr lang="en-US" sz="4000" dirty="0" smtClean="0"/>
              <a:t>Conclusion and Future work</a:t>
            </a:r>
            <a:endParaRPr lang="en-US" dirty="0"/>
          </a:p>
        </p:txBody>
      </p:sp>
      <p:sp>
        <p:nvSpPr>
          <p:cNvPr id="459" name="Text Placeholder 458"/>
          <p:cNvSpPr>
            <a:spLocks noGrp="1"/>
          </p:cNvSpPr>
          <p:nvPr>
            <p:ph type="body" sz="quarter" idx="26"/>
          </p:nvPr>
        </p:nvSpPr>
        <p:spPr>
          <a:xfrm>
            <a:off x="24685520" y="7441563"/>
            <a:ext cx="7535264" cy="7397388"/>
          </a:xfrm>
        </p:spPr>
        <p:txBody>
          <a:bodyPr/>
          <a:lstStyle/>
          <a:p>
            <a:r>
              <a:rPr lang="en-US" sz="2800" dirty="0"/>
              <a:t>The project focuses on providing rapid medical services from knowing basic information reaching to diagnoses; this service is conducted through an intelligent chatbot. </a:t>
            </a:r>
            <a:endParaRPr lang="en-US" sz="2800" dirty="0" smtClean="0"/>
          </a:p>
          <a:p>
            <a:r>
              <a:rPr lang="en-US" sz="2800" dirty="0" smtClean="0"/>
              <a:t>The interactions is conducted through a website interface, which also provide general diabetes information all in one place for user to explore.</a:t>
            </a:r>
          </a:p>
          <a:p>
            <a:r>
              <a:rPr lang="en-US" sz="2800" dirty="0"/>
              <a:t>As for the future work, the focus is on:</a:t>
            </a:r>
          </a:p>
          <a:p>
            <a:pPr marL="457200" indent="-457200">
              <a:buFont typeface="Arial" panose="020B0604020202020204" pitchFamily="34" charset="0"/>
              <a:buChar char="•"/>
            </a:pPr>
            <a:r>
              <a:rPr lang="en-US" sz="2800" dirty="0" smtClean="0"/>
              <a:t>Adding </a:t>
            </a:r>
            <a:r>
              <a:rPr lang="en-US" sz="2800" dirty="0"/>
              <a:t>more diseases to </a:t>
            </a:r>
            <a:r>
              <a:rPr lang="en-US" sz="2800" dirty="0" smtClean="0"/>
              <a:t>diagnose</a:t>
            </a:r>
          </a:p>
          <a:p>
            <a:pPr marL="457200" indent="-457200">
              <a:buFont typeface="Arial" panose="020B0604020202020204" pitchFamily="34" charset="0"/>
              <a:buChar char="•"/>
            </a:pPr>
            <a:r>
              <a:rPr lang="en-US" sz="2800" dirty="0" smtClean="0"/>
              <a:t>Improving </a:t>
            </a:r>
            <a:r>
              <a:rPr lang="en-US" sz="2800" dirty="0"/>
              <a:t>the datasets to have more accurate and precise </a:t>
            </a:r>
            <a:r>
              <a:rPr lang="en-US" sz="2800" dirty="0" smtClean="0"/>
              <a:t>predictions</a:t>
            </a:r>
          </a:p>
          <a:p>
            <a:pPr marL="457200" indent="-457200">
              <a:buFont typeface="Arial" panose="020B0604020202020204" pitchFamily="34" charset="0"/>
              <a:buChar char="•"/>
            </a:pPr>
            <a:r>
              <a:rPr lang="en-US" sz="2800" dirty="0" smtClean="0"/>
              <a:t>Developing </a:t>
            </a:r>
            <a:r>
              <a:rPr lang="en-US" sz="2800" dirty="0"/>
              <a:t>android and IOS </a:t>
            </a:r>
            <a:r>
              <a:rPr lang="en-US" sz="2800" dirty="0" smtClean="0"/>
              <a:t>applications</a:t>
            </a:r>
          </a:p>
          <a:p>
            <a:pPr marL="457200" indent="-457200">
              <a:buFont typeface="Arial" panose="020B0604020202020204" pitchFamily="34" charset="0"/>
              <a:buChar char="•"/>
            </a:pPr>
            <a:r>
              <a:rPr lang="en-US" sz="2800" dirty="0" smtClean="0"/>
              <a:t>Improving </a:t>
            </a:r>
            <a:r>
              <a:rPr lang="en-US" sz="2800" dirty="0"/>
              <a:t>the models </a:t>
            </a:r>
            <a:r>
              <a:rPr lang="en-US" sz="2800" dirty="0" smtClean="0"/>
              <a:t>used</a:t>
            </a:r>
          </a:p>
          <a:p>
            <a:pPr marL="457200" indent="-457200">
              <a:buFont typeface="Arial" panose="020B0604020202020204" pitchFamily="34" charset="0"/>
              <a:buChar char="•"/>
            </a:pPr>
            <a:r>
              <a:rPr lang="en-US" sz="2800" dirty="0" smtClean="0"/>
              <a:t>Deploying </a:t>
            </a:r>
            <a:r>
              <a:rPr lang="en-US" sz="2800" dirty="0"/>
              <a:t>the project on cloud </a:t>
            </a:r>
            <a:endParaRPr lang="en-US" sz="2800" dirty="0" smtClean="0"/>
          </a:p>
          <a:p>
            <a:pPr marL="457200" indent="-457200">
              <a:buFont typeface="Arial" panose="020B0604020202020204" pitchFamily="34" charset="0"/>
              <a:buChar char="•"/>
            </a:pPr>
            <a:r>
              <a:rPr lang="en-US" sz="2800" dirty="0" smtClean="0"/>
              <a:t>Integrate </a:t>
            </a:r>
            <a:r>
              <a:rPr lang="en-US" sz="2800" dirty="0"/>
              <a:t>voice recognition along with text</a:t>
            </a:r>
          </a:p>
          <a:p>
            <a:endParaRPr lang="en-US" sz="2800" dirty="0"/>
          </a:p>
        </p:txBody>
      </p:sp>
      <p:sp>
        <p:nvSpPr>
          <p:cNvPr id="460" name="Text Placeholder 459"/>
          <p:cNvSpPr>
            <a:spLocks noGrp="1"/>
          </p:cNvSpPr>
          <p:nvPr>
            <p:ph type="body" sz="quarter" idx="27"/>
          </p:nvPr>
        </p:nvSpPr>
        <p:spPr>
          <a:xfrm>
            <a:off x="24672503" y="14944374"/>
            <a:ext cx="7535264" cy="800211"/>
          </a:xfrm>
        </p:spPr>
        <p:txBody>
          <a:bodyPr/>
          <a:lstStyle/>
          <a:p>
            <a:r>
              <a:rPr lang="en-US" sz="4000" dirty="0" smtClean="0"/>
              <a:t>References</a:t>
            </a:r>
            <a:endParaRPr lang="en-US" sz="4000" dirty="0"/>
          </a:p>
        </p:txBody>
      </p:sp>
      <p:sp>
        <p:nvSpPr>
          <p:cNvPr id="461" name="Text Placeholder 460"/>
          <p:cNvSpPr>
            <a:spLocks noGrp="1"/>
          </p:cNvSpPr>
          <p:nvPr>
            <p:ph type="body" sz="quarter" idx="28"/>
          </p:nvPr>
        </p:nvSpPr>
        <p:spPr>
          <a:xfrm>
            <a:off x="24672503" y="15645978"/>
            <a:ext cx="7539038" cy="12206396"/>
          </a:xfrm>
        </p:spPr>
        <p:txBody>
          <a:bodyPr/>
          <a:lstStyle/>
          <a:p>
            <a:r>
              <a:rPr lang="en-US" sz="2400" dirty="0"/>
              <a:t>[</a:t>
            </a:r>
            <a:r>
              <a:rPr lang="en-US" sz="2400" dirty="0" smtClean="0"/>
              <a:t>1] Debadri </a:t>
            </a:r>
            <a:r>
              <a:rPr lang="en-US" sz="2400" dirty="0"/>
              <a:t>Dutta, Debpriyo Paul, Parthajeet Ghosh, "Analyzing Feature Importance’s for Diabetes Prediction using Machine Learning". IEEE, pp 942-928, 2018</a:t>
            </a:r>
          </a:p>
          <a:p>
            <a:r>
              <a:rPr lang="en-US" sz="2400" dirty="0"/>
              <a:t>[</a:t>
            </a:r>
            <a:r>
              <a:rPr lang="en-US" sz="2400" dirty="0" smtClean="0"/>
              <a:t>2] A.K</a:t>
            </a:r>
            <a:r>
              <a:rPr lang="en-US" sz="2400" dirty="0"/>
              <a:t>., Dewangan, and P., Agrawal, “Classification of Diabetes Mellitus Using Machine Learning Techniques,” International Journal of Engineering and Applied Sciences, vol. 2, 2015.</a:t>
            </a:r>
          </a:p>
          <a:p>
            <a:r>
              <a:rPr lang="en-US" sz="2400" dirty="0"/>
              <a:t>[</a:t>
            </a:r>
            <a:r>
              <a:rPr lang="en-US" sz="2400" dirty="0" smtClean="0"/>
              <a:t>3] Kazi</a:t>
            </a:r>
            <a:r>
              <a:rPr lang="en-US" sz="2400" dirty="0"/>
              <a:t>, Hameedullah &amp; S. Chowdhry, B &amp; Memon, Zeesha. (2012). MedChatBot: An UMLS based Chatbot for Medical Students. International Journal of Computer Applications. 55. 1-5. 10.5120/8844-2886.</a:t>
            </a:r>
          </a:p>
          <a:p>
            <a:r>
              <a:rPr lang="en-US" sz="2400" dirty="0"/>
              <a:t>[4</a:t>
            </a:r>
            <a:r>
              <a:rPr lang="en-US" sz="2400" dirty="0" smtClean="0"/>
              <a:t>] "</a:t>
            </a:r>
            <a:r>
              <a:rPr lang="en-US" sz="2400" dirty="0"/>
              <a:t>Novel Approach for Medical Assistance Using Trained Chatbot",Divya Madhu, Neeraj Jain C,International Conference on Inventive Communication and Computational Technologies.</a:t>
            </a:r>
          </a:p>
          <a:p>
            <a:r>
              <a:rPr lang="en-US" sz="2400" dirty="0"/>
              <a:t>[</a:t>
            </a:r>
            <a:r>
              <a:rPr lang="en-US" sz="2400" dirty="0" smtClean="0"/>
              <a:t>5] V.Manoj </a:t>
            </a:r>
            <a:r>
              <a:rPr lang="en-US" sz="2400" dirty="0"/>
              <a:t>Kumar"Sanative Chatbot For Health Seekers",JECS Volume 05 Issue 3 March 2016 Page No.16022-16025.</a:t>
            </a:r>
          </a:p>
          <a:p>
            <a:r>
              <a:rPr lang="en-US" sz="2400" dirty="0"/>
              <a:t>[</a:t>
            </a:r>
            <a:r>
              <a:rPr lang="en-US" sz="2400" dirty="0" smtClean="0"/>
              <a:t>6] OWLES,M</a:t>
            </a:r>
            <a:r>
              <a:rPr lang="en-US" sz="2400" dirty="0"/>
              <a:t>.,2019.MACHINE LEARNING IN PYTHON.[Place of publicationnot identified]:JOHN WILEY &amp;Sons</a:t>
            </a:r>
            <a:r>
              <a:rPr lang="en-US" sz="2400" dirty="0" smtClean="0"/>
              <a:t>.</a:t>
            </a:r>
          </a:p>
          <a:p>
            <a:r>
              <a:rPr lang="en-US" sz="2400" dirty="0" smtClean="0"/>
              <a:t>[7]https</a:t>
            </a:r>
            <a:r>
              <a:rPr lang="en-US" sz="2400" dirty="0"/>
              <a:t>://</a:t>
            </a:r>
            <a:r>
              <a:rPr lang="en-US" sz="2400" dirty="0" smtClean="0"/>
              <a:t>scikitlearn.org/stable/modules/svm.html</a:t>
            </a:r>
            <a:r>
              <a:rPr lang="en-US" sz="2400" dirty="0"/>
              <a:t>#:~:text=Support%20vector%20machines%20(SVMs)%20are,than%20the%20number%20of%20samples.</a:t>
            </a:r>
          </a:p>
          <a:p>
            <a:r>
              <a:rPr lang="en-US" sz="2400" dirty="0" smtClean="0"/>
              <a:t>[</a:t>
            </a:r>
            <a:r>
              <a:rPr lang="en-US" sz="2400" dirty="0"/>
              <a:t>8</a:t>
            </a:r>
            <a:r>
              <a:rPr lang="en-US" sz="2400" dirty="0" smtClean="0"/>
              <a:t>] https</a:t>
            </a:r>
            <a:r>
              <a:rPr lang="en-US" sz="2400" dirty="0"/>
              <a:t>://www.ijcttjournal.org/2018/Volume60/number-1/IJCTT-V60P106.pdf</a:t>
            </a:r>
          </a:p>
          <a:p>
            <a:r>
              <a:rPr lang="en-US" sz="2400" dirty="0" smtClean="0"/>
              <a:t>[</a:t>
            </a:r>
            <a:r>
              <a:rPr lang="en-US" sz="2400" dirty="0"/>
              <a:t>9</a:t>
            </a:r>
            <a:r>
              <a:rPr lang="en-US" sz="2400" dirty="0" smtClean="0"/>
              <a:t>] https</a:t>
            </a:r>
            <a:r>
              <a:rPr lang="en-US" sz="2400" dirty="0"/>
              <a:t>://buffml.com/web-based-chatbot-using-flask-api/</a:t>
            </a:r>
          </a:p>
          <a:p>
            <a:r>
              <a:rPr lang="en-US" sz="2400" dirty="0"/>
              <a:t>[</a:t>
            </a:r>
            <a:r>
              <a:rPr lang="en-US" sz="2400" dirty="0" smtClean="0"/>
              <a:t>10] https</a:t>
            </a:r>
            <a:r>
              <a:rPr lang="en-US" sz="2400" dirty="0"/>
              <a:t>://</a:t>
            </a:r>
            <a:r>
              <a:rPr lang="en-US" sz="2400" dirty="0" smtClean="0"/>
              <a:t>www.projectpro.io/article/python-chatbot-project-learn-to-build-a-chatbot-from-scratch/429</a:t>
            </a:r>
            <a:endParaRPr lang="en-US" sz="2400" dirty="0"/>
          </a:p>
        </p:txBody>
      </p:sp>
      <p:sp>
        <p:nvSpPr>
          <p:cNvPr id="462" name="Text Placeholder 461"/>
          <p:cNvSpPr>
            <a:spLocks noGrp="1"/>
          </p:cNvSpPr>
          <p:nvPr>
            <p:ph type="body" sz="quarter" idx="29"/>
          </p:nvPr>
        </p:nvSpPr>
        <p:spPr>
          <a:xfrm>
            <a:off x="24697134" y="28127868"/>
            <a:ext cx="7535264" cy="800211"/>
          </a:xfrm>
        </p:spPr>
        <p:txBody>
          <a:bodyPr/>
          <a:lstStyle/>
          <a:p>
            <a:r>
              <a:rPr lang="en-US" sz="4000" dirty="0"/>
              <a:t>ACKNOWLEDGMENT</a:t>
            </a:r>
          </a:p>
        </p:txBody>
      </p:sp>
      <p:sp>
        <p:nvSpPr>
          <p:cNvPr id="463" name="Text Placeholder 462"/>
          <p:cNvSpPr>
            <a:spLocks noGrp="1"/>
          </p:cNvSpPr>
          <p:nvPr>
            <p:ph type="body" sz="quarter" idx="30"/>
          </p:nvPr>
        </p:nvSpPr>
        <p:spPr>
          <a:xfrm>
            <a:off x="24677265" y="28928079"/>
            <a:ext cx="7539038" cy="8562322"/>
          </a:xfrm>
        </p:spPr>
        <p:txBody>
          <a:bodyPr/>
          <a:lstStyle/>
          <a:p>
            <a:pPr algn="just"/>
            <a:r>
              <a:rPr lang="en-GB" sz="2800" dirty="0"/>
              <a:t>On this project, we worked hard. However, it would not have been possible without the generous support and assistance of many people. We would like to express our heartfelt gratitude to every one of them</a:t>
            </a:r>
            <a:r>
              <a:rPr lang="en-GB" sz="2800" dirty="0" smtClean="0"/>
              <a:t>.</a:t>
            </a:r>
            <a:endParaRPr lang="en-US" sz="2800" dirty="0"/>
          </a:p>
          <a:p>
            <a:pPr algn="just"/>
            <a:r>
              <a:rPr lang="en-GB" sz="2800" dirty="0"/>
              <a:t>We are grateful to Assoc. Prof. Noha El-Attar for her leadership and ongoing monitoring, as well as for supplying vital project information and assistance in finishing this project</a:t>
            </a:r>
            <a:r>
              <a:rPr lang="en-GB" sz="2800" dirty="0" smtClean="0"/>
              <a:t>. </a:t>
            </a:r>
            <a:endParaRPr lang="en-US" sz="2800" dirty="0"/>
          </a:p>
          <a:p>
            <a:pPr algn="just"/>
            <a:r>
              <a:rPr lang="en-GB" sz="2800" dirty="0"/>
              <a:t>And we thank Eng. Ibrahim Reyaid for his expert advice and remarks, as well as for providing us with his undivided attention and time.</a:t>
            </a:r>
            <a:endParaRPr lang="en-US" sz="2800" dirty="0"/>
          </a:p>
          <a:p>
            <a:pPr algn="just"/>
            <a:r>
              <a:rPr lang="en-GB" sz="2800" dirty="0"/>
              <a:t>We do want to express our gratitude to our family for their tremendous assistance and support in completing this project.</a:t>
            </a:r>
            <a:endParaRPr lang="en-US" sz="2800" dirty="0"/>
          </a:p>
          <a:p>
            <a:pPr algn="just"/>
            <a:r>
              <a:rPr lang="en-GB" sz="2800" dirty="0"/>
              <a:t>Our admiration and respect also go to our colleagues who generously assisted us with their skills</a:t>
            </a:r>
            <a:r>
              <a:rPr lang="en-GB" sz="2800" dirty="0" smtClean="0"/>
              <a:t>.</a:t>
            </a:r>
            <a:endParaRPr lang="en-US" sz="2800" dirty="0"/>
          </a:p>
        </p:txBody>
      </p:sp>
      <p:sp>
        <p:nvSpPr>
          <p:cNvPr id="464" name="Text Placeholder 463"/>
          <p:cNvSpPr>
            <a:spLocks noGrp="1"/>
          </p:cNvSpPr>
          <p:nvPr>
            <p:ph type="body" sz="quarter" idx="96"/>
          </p:nvPr>
        </p:nvSpPr>
        <p:spPr>
          <a:xfrm>
            <a:off x="691756" y="25247502"/>
            <a:ext cx="7542610" cy="5030586"/>
          </a:xfrm>
        </p:spPr>
        <p:txBody>
          <a:bodyPr/>
          <a:lstStyle/>
          <a:p>
            <a:pPr marL="342900" indent="-342900">
              <a:buFont typeface="Arial" panose="020B0604020202020204" pitchFamily="34" charset="0"/>
              <a:buChar char="•"/>
            </a:pPr>
            <a:r>
              <a:rPr lang="en-US" sz="2800" dirty="0" smtClean="0"/>
              <a:t>Examine </a:t>
            </a:r>
            <a:r>
              <a:rPr lang="en-US" sz="2800" dirty="0"/>
              <a:t>potential </a:t>
            </a:r>
            <a:r>
              <a:rPr lang="en-US" sz="2800" dirty="0" smtClean="0"/>
              <a:t>symptoms</a:t>
            </a:r>
            <a:r>
              <a:rPr lang="en-US" sz="2800" dirty="0"/>
              <a:t> </a:t>
            </a:r>
            <a:r>
              <a:rPr lang="en-US" sz="2800" dirty="0" smtClean="0"/>
              <a:t>based on AI tools.</a:t>
            </a:r>
          </a:p>
          <a:p>
            <a:pPr marL="342900" indent="-342900">
              <a:buFont typeface="Arial" panose="020B0604020202020204" pitchFamily="34" charset="0"/>
              <a:buChar char="•"/>
            </a:pPr>
            <a:r>
              <a:rPr lang="en-US" sz="2800" dirty="0" smtClean="0"/>
              <a:t>Provide </a:t>
            </a:r>
            <a:r>
              <a:rPr lang="en-US" sz="2800" dirty="0"/>
              <a:t>guidance rapidly as well as being accessible 24 hours a </a:t>
            </a:r>
            <a:r>
              <a:rPr lang="en-US" sz="2800" dirty="0" smtClean="0"/>
              <a:t>day, seven </a:t>
            </a:r>
            <a:r>
              <a:rPr lang="en-US" sz="2800" dirty="0"/>
              <a:t>days a week.</a:t>
            </a:r>
          </a:p>
          <a:p>
            <a:pPr marL="342900" indent="-342900">
              <a:buFont typeface="Arial" panose="020B0604020202020204" pitchFamily="34" charset="0"/>
              <a:buChar char="•"/>
            </a:pPr>
            <a:r>
              <a:rPr lang="en-US" sz="2800" dirty="0" smtClean="0"/>
              <a:t>Improving </a:t>
            </a:r>
            <a:r>
              <a:rPr lang="en-US" sz="2800" dirty="0"/>
              <a:t>the patient experience by offering immediate support.</a:t>
            </a:r>
          </a:p>
          <a:p>
            <a:pPr marL="342900" indent="-342900">
              <a:buFont typeface="Arial" panose="020B0604020202020204" pitchFamily="34" charset="0"/>
              <a:buChar char="•"/>
            </a:pPr>
            <a:r>
              <a:rPr lang="en-US" sz="2800" dirty="0" smtClean="0"/>
              <a:t>Recommend </a:t>
            </a:r>
            <a:r>
              <a:rPr lang="en-US" sz="2800" dirty="0"/>
              <a:t>doctors based on the nearest one to the patient's geographical area</a:t>
            </a:r>
            <a:r>
              <a:rPr lang="en-US" sz="2800" dirty="0" smtClean="0"/>
              <a:t>.</a:t>
            </a:r>
          </a:p>
          <a:p>
            <a:pPr marL="342900" indent="-342900">
              <a:buFont typeface="Arial" panose="020B0604020202020204" pitchFamily="34" charset="0"/>
              <a:buChar char="•"/>
            </a:pPr>
            <a:r>
              <a:rPr lang="en-US" sz="2800" dirty="0"/>
              <a:t>Improved patient </a:t>
            </a:r>
            <a:r>
              <a:rPr lang="en-US" sz="2800" dirty="0" smtClean="0"/>
              <a:t>satisfaction.</a:t>
            </a:r>
            <a:endParaRPr lang="en-US" sz="2800" dirty="0"/>
          </a:p>
          <a:p>
            <a:endParaRPr lang="en-US" dirty="0"/>
          </a:p>
        </p:txBody>
      </p:sp>
      <p:sp>
        <p:nvSpPr>
          <p:cNvPr id="465" name="Text Placeholder 464"/>
          <p:cNvSpPr>
            <a:spLocks noGrp="1"/>
          </p:cNvSpPr>
          <p:nvPr>
            <p:ph type="body" sz="quarter" idx="150"/>
          </p:nvPr>
        </p:nvSpPr>
        <p:spPr/>
        <p:txBody>
          <a:bodyPr>
            <a:normAutofit lnSpcReduction="10000"/>
          </a:bodyPr>
          <a:lstStyle/>
          <a:p>
            <a:r>
              <a:rPr lang="en-US" dirty="0"/>
              <a:t>Assoc. Prof. Noha </a:t>
            </a:r>
            <a:r>
              <a:rPr lang="en-US" dirty="0" smtClean="0"/>
              <a:t>El-Attar</a:t>
            </a:r>
          </a:p>
          <a:p>
            <a:r>
              <a:rPr lang="en-US" dirty="0" smtClean="0"/>
              <a:t>Information Systems </a:t>
            </a:r>
            <a:r>
              <a:rPr lang="en-US" dirty="0"/>
              <a:t>Program</a:t>
            </a:r>
          </a:p>
        </p:txBody>
      </p:sp>
      <p:sp>
        <p:nvSpPr>
          <p:cNvPr id="466" name="Text Placeholder 465"/>
          <p:cNvSpPr>
            <a:spLocks noGrp="1"/>
          </p:cNvSpPr>
          <p:nvPr>
            <p:ph type="body" sz="quarter" idx="151"/>
          </p:nvPr>
        </p:nvSpPr>
        <p:spPr/>
        <p:txBody>
          <a:bodyPr>
            <a:normAutofit fontScale="85000" lnSpcReduction="20000"/>
          </a:bodyPr>
          <a:lstStyle/>
          <a:p>
            <a:r>
              <a:rPr lang="en-US" dirty="0" smtClean="0"/>
              <a:t>Ali Said Lotfy – Abdelwahab Elshennawy – Khaled Ahmed – Mohamed Tamer – Maryam Mahmoud – Mostafa Tarek </a:t>
            </a:r>
            <a:endParaRPr lang="en-US" dirty="0"/>
          </a:p>
        </p:txBody>
      </p:sp>
      <p:sp>
        <p:nvSpPr>
          <p:cNvPr id="467" name="Text Placeholder 466"/>
          <p:cNvSpPr>
            <a:spLocks noGrp="1"/>
          </p:cNvSpPr>
          <p:nvPr>
            <p:ph type="body" sz="quarter" idx="153"/>
          </p:nvPr>
        </p:nvSpPr>
        <p:spPr/>
        <p:txBody>
          <a:bodyPr>
            <a:normAutofit/>
          </a:bodyPr>
          <a:lstStyle/>
          <a:p>
            <a:r>
              <a:rPr lang="nb-NO" dirty="0"/>
              <a:t>Chatbot for Medical Diagnosis System</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82230" y="589057"/>
            <a:ext cx="2966835" cy="3096369"/>
          </a:xfrm>
          <a:prstGeom prst="rect">
            <a:avLst/>
          </a:prstGeom>
          <a:effectLst>
            <a:glow rad="254000">
              <a:schemeClr val="bg1">
                <a:alpha val="40000"/>
              </a:schemeClr>
            </a:glow>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75046" y="582762"/>
            <a:ext cx="3832167" cy="3108960"/>
          </a:xfrm>
          <a:prstGeom prst="rect">
            <a:avLst/>
          </a:prstGeom>
          <a:effectLst>
            <a:glow rad="266700">
              <a:schemeClr val="bg1">
                <a:alpha val="40000"/>
              </a:schemeClr>
            </a:glow>
          </a:effectLst>
        </p:spPr>
      </p:pic>
      <p:sp>
        <p:nvSpPr>
          <p:cNvPr id="4" name="Rectangle 3"/>
          <p:cNvSpPr/>
          <p:nvPr/>
        </p:nvSpPr>
        <p:spPr>
          <a:xfrm>
            <a:off x="84586" y="4035800"/>
            <a:ext cx="4364859" cy="1077218"/>
          </a:xfrm>
          <a:prstGeom prst="rect">
            <a:avLst/>
          </a:prstGeom>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Faculty of Computers &amp; Artificial Intelligence</a:t>
            </a:r>
            <a:endParaRPr lang="ar-EG" sz="3200" b="1" dirty="0">
              <a:solidFill>
                <a:schemeClr val="bg1"/>
              </a:solidFill>
              <a:effectLst>
                <a:outerShdw blurRad="38100" dist="38100" dir="2700000" algn="tl">
                  <a:srgbClr val="000000">
                    <a:alpha val="43137"/>
                  </a:srgbClr>
                </a:outerShdw>
              </a:effectLst>
            </a:endParaRPr>
          </a:p>
        </p:txBody>
      </p:sp>
      <p:sp>
        <p:nvSpPr>
          <p:cNvPr id="23" name="Rectangle 22"/>
          <p:cNvSpPr/>
          <p:nvPr/>
        </p:nvSpPr>
        <p:spPr>
          <a:xfrm>
            <a:off x="28859019" y="4049655"/>
            <a:ext cx="3797029" cy="584775"/>
          </a:xfrm>
          <a:prstGeom prst="rect">
            <a:avLst/>
          </a:prstGeom>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Benha University</a:t>
            </a:r>
            <a:endParaRPr lang="ar-EG" sz="3200" b="1" dirty="0">
              <a:solidFill>
                <a:schemeClr val="bg1"/>
              </a:solidFill>
              <a:effectLst>
                <a:outerShdw blurRad="38100" dist="38100" dir="2700000" algn="tl">
                  <a:srgbClr val="000000">
                    <a:alpha val="43137"/>
                  </a:srgbClr>
                </a:outerShdw>
              </a:effectLst>
            </a:endParaRPr>
          </a:p>
        </p:txBody>
      </p:sp>
      <p:pic>
        <p:nvPicPr>
          <p:cNvPr id="4100" name="Picture 4" descr="Healthcare Chatbots: Use Cases, Examples and Benefits"/>
          <p:cNvPicPr>
            <a:picLocks noChangeAspect="1" noChangeArrowheads="1"/>
          </p:cNvPicPr>
          <p:nvPr/>
        </p:nvPicPr>
        <p:blipFill rotWithShape="1">
          <a:blip r:embed="rId5">
            <a:extLst>
              <a:ext uri="{28A0092B-C50C-407E-A947-70E740481C1C}">
                <a14:useLocalDpi xmlns:a14="http://schemas.microsoft.com/office/drawing/2010/main" val="0"/>
              </a:ext>
            </a:extLst>
          </a:blip>
          <a:srcRect l="14045" t="22627" r="16291"/>
          <a:stretch/>
        </p:blipFill>
        <p:spPr bwMode="auto">
          <a:xfrm>
            <a:off x="1034590" y="30099001"/>
            <a:ext cx="6850987" cy="6896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p:nvPr/>
        </p:nvPicPr>
        <p:blipFill rotWithShape="1">
          <a:blip r:embed="rId6">
            <a:extLst>
              <a:ext uri="{28A0092B-C50C-407E-A947-70E740481C1C}">
                <a14:useLocalDpi xmlns:a14="http://schemas.microsoft.com/office/drawing/2010/main" val="0"/>
              </a:ext>
            </a:extLst>
          </a:blip>
          <a:srcRect l="19167" t="2824" r="19330" b="34156"/>
          <a:stretch/>
        </p:blipFill>
        <p:spPr bwMode="auto">
          <a:xfrm>
            <a:off x="16990174" y="17734755"/>
            <a:ext cx="6856873" cy="5509096"/>
          </a:xfrm>
          <a:prstGeom prst="rect">
            <a:avLst/>
          </a:prstGeom>
          <a:ln>
            <a:noFill/>
          </a:ln>
          <a:extLst>
            <a:ext uri="{53640926-AAD7-44D8-BBD7-CCE9431645EC}">
              <a14:shadowObscured xmlns:a14="http://schemas.microsoft.com/office/drawing/2010/main"/>
            </a:ext>
          </a:extLst>
        </p:spPr>
      </p:pic>
      <p:pic>
        <p:nvPicPr>
          <p:cNvPr id="27" name="Picture 26"/>
          <p:cNvPicPr/>
          <p:nvPr/>
        </p:nvPicPr>
        <p:blipFill rotWithShape="1">
          <a:blip r:embed="rId7">
            <a:extLst>
              <a:ext uri="{28A0092B-C50C-407E-A947-70E740481C1C}">
                <a14:useLocalDpi xmlns:a14="http://schemas.microsoft.com/office/drawing/2010/main" val="0"/>
              </a:ext>
            </a:extLst>
          </a:blip>
          <a:srcRect l="17521" t="2496" r="18290" b="4861"/>
          <a:stretch/>
        </p:blipFill>
        <p:spPr bwMode="auto">
          <a:xfrm>
            <a:off x="16990173" y="23267569"/>
            <a:ext cx="6856873" cy="6342247"/>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8">
            <a:extLst>
              <a:ext uri="{28A0092B-C50C-407E-A947-70E740481C1C}">
                <a14:useLocalDpi xmlns:a14="http://schemas.microsoft.com/office/drawing/2010/main" val="0"/>
              </a:ext>
            </a:extLst>
          </a:blip>
          <a:srcRect r="16034"/>
          <a:stretch/>
        </p:blipFill>
        <p:spPr>
          <a:xfrm>
            <a:off x="16855282" y="30560286"/>
            <a:ext cx="7213600" cy="2355238"/>
          </a:xfrm>
          <a:prstGeom prst="rect">
            <a:avLst/>
          </a:prstGeom>
        </p:spPr>
      </p:pic>
      <p:sp>
        <p:nvSpPr>
          <p:cNvPr id="29" name="Text Placeholder 456"/>
          <p:cNvSpPr txBox="1">
            <a:spLocks/>
          </p:cNvSpPr>
          <p:nvPr/>
        </p:nvSpPr>
        <p:spPr>
          <a:xfrm>
            <a:off x="16646711" y="6913400"/>
            <a:ext cx="7543800" cy="800211"/>
          </a:xfrm>
          <a:prstGeom prst="rect">
            <a:avLst/>
          </a:prstGeom>
          <a:noFill/>
        </p:spPr>
        <p:txBody>
          <a:bodyPr lIns="91436" tIns="91436" rIns="91436" bIns="91436" anchor="ctr" anchorCtr="0">
            <a:spAutoFit/>
          </a:bodyPr>
          <a:lstStyle>
            <a:lvl1pPr marL="0" indent="0" algn="ctr" defTabSz="3291675" rtl="0" eaLnBrk="1" latinLnBrk="0" hangingPunct="1">
              <a:spcBef>
                <a:spcPct val="20000"/>
              </a:spcBef>
              <a:buFont typeface="Arial" pitchFamily="34" charset="0"/>
              <a:buNone/>
              <a:defRPr sz="2775" b="1" u="sng" kern="1200" baseline="0">
                <a:solidFill>
                  <a:schemeClr val="accent5">
                    <a:lumMod val="50000"/>
                  </a:schemeClr>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r>
              <a:rPr lang="en-US" sz="4000" dirty="0" smtClean="0"/>
              <a:t>Classification</a:t>
            </a:r>
            <a:endParaRPr lang="en-US" sz="4000" dirty="0"/>
          </a:p>
        </p:txBody>
      </p:sp>
      <p:sp>
        <p:nvSpPr>
          <p:cNvPr id="30" name="Text Placeholder 462"/>
          <p:cNvSpPr txBox="1">
            <a:spLocks/>
          </p:cNvSpPr>
          <p:nvPr/>
        </p:nvSpPr>
        <p:spPr>
          <a:xfrm>
            <a:off x="16722039" y="7887538"/>
            <a:ext cx="7539038" cy="4511982"/>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just"/>
            <a:r>
              <a:rPr lang="en-US" sz="2800" dirty="0" smtClean="0"/>
              <a:t>Our models diagnose illnesses based on test numbers provided by the user, such as :</a:t>
            </a:r>
          </a:p>
          <a:p>
            <a:pPr algn="just"/>
            <a:r>
              <a:rPr lang="en-US" sz="2800" dirty="0" smtClean="0"/>
              <a:t>The number of pregnancies, an oral glucose tolerance test, blood </a:t>
            </a:r>
            <a:r>
              <a:rPr lang="en-US" sz="2800" dirty="0"/>
              <a:t>p</a:t>
            </a:r>
            <a:r>
              <a:rPr lang="en-US" sz="2800" dirty="0" smtClean="0"/>
              <a:t>ressure, skin </a:t>
            </a:r>
            <a:r>
              <a:rPr lang="en-US" sz="2800" dirty="0"/>
              <a:t>t</a:t>
            </a:r>
            <a:r>
              <a:rPr lang="en-US" sz="2800" dirty="0" smtClean="0"/>
              <a:t>hickness, insulin levels, body mass index, diabetes pedigree function, and finally the age .</a:t>
            </a:r>
          </a:p>
          <a:p>
            <a:pPr algn="just"/>
            <a:r>
              <a:rPr lang="en-US" sz="2800" dirty="0" smtClean="0"/>
              <a:t>Where it’s then according to these numbers, the model compare it with its dataset and classify user to diabetic or non-diabetic.</a:t>
            </a:r>
            <a:endParaRPr lang="en-US" sz="2800" dirty="0"/>
          </a:p>
        </p:txBody>
      </p:sp>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78311" y="25925609"/>
            <a:ext cx="6714899" cy="10707541"/>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13&quot;&gt;&lt;object type=&quot;3&quot; unique_id=&quot;10014&quot;&gt;&lt;property id=&quot;20148&quot; value=&quot;5&quot;/&gt;&lt;property id=&quot;20300&quot; value=&quot;الشريحة 1&quot;/&gt;&lt;property id=&quot;20307&quot; value=&quot;256&quot;/&gt;&lt;/object&gt;&lt;/object&gt;&lt;object type=&quot;8&quot; unique_id=&quot;10017&quot;&gt;&lt;/object&gt;&lt;/object&gt;&lt;/database&gt;"/>
  <p:tag name="MMPROD_NEXTUNIQUEID" val="10009"/>
  <p:tag name="SECTOMILLISECCONVERTED" val="1"/>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766</TotalTime>
  <Words>1169</Words>
  <Application>Microsoft Office PowerPoint</Application>
  <PresentationFormat>Custom</PresentationFormat>
  <Paragraphs>95</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account</cp:lastModifiedBy>
  <cp:revision>69</cp:revision>
  <dcterms:created xsi:type="dcterms:W3CDTF">2012-02-03T19:11:35Z</dcterms:created>
  <dcterms:modified xsi:type="dcterms:W3CDTF">2022-07-12T22:28:30Z</dcterms:modified>
</cp:coreProperties>
</file>