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373" r:id="rId4"/>
    <p:sldId id="372" r:id="rId5"/>
    <p:sldId id="408" r:id="rId6"/>
    <p:sldId id="374" r:id="rId7"/>
    <p:sldId id="376" r:id="rId8"/>
    <p:sldId id="409" r:id="rId9"/>
    <p:sldId id="410" r:id="rId10"/>
    <p:sldId id="411" r:id="rId11"/>
    <p:sldId id="412" r:id="rId12"/>
    <p:sldId id="425" r:id="rId13"/>
    <p:sldId id="413" r:id="rId14"/>
    <p:sldId id="414" r:id="rId15"/>
    <p:sldId id="415" r:id="rId16"/>
    <p:sldId id="416" r:id="rId17"/>
    <p:sldId id="426" r:id="rId18"/>
    <p:sldId id="418" r:id="rId19"/>
    <p:sldId id="419" r:id="rId20"/>
    <p:sldId id="420" r:id="rId21"/>
    <p:sldId id="421" r:id="rId22"/>
    <p:sldId id="422" r:id="rId23"/>
    <p:sldId id="423" r:id="rId24"/>
    <p:sldId id="424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84" autoAdjust="0"/>
  </p:normalViewPr>
  <p:slideViewPr>
    <p:cSldViewPr snapToGrid="0">
      <p:cViewPr varScale="1">
        <p:scale>
          <a:sx n="75" d="100"/>
          <a:sy n="75" d="100"/>
        </p:scale>
        <p:origin x="9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DA2DE2-6118-49E8-A7D9-1CEFD597D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FC55D-4068-415F-A7DF-875BEF2A14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F796-2593-45CC-9323-01BD5A27CA3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9D2A-C012-4D38-8D3C-BA4AE33800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DDA48-369A-469D-B8F9-A1D473CB11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6B96F-838F-4576-8739-BDC91B3CD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8B61-D7A8-446D-B975-C39191C9D38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C931-79C4-47CC-8E6D-EBF0484DF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0BD-3E9E-444E-9431-B0D14E2D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72F5-CF47-4033-84D5-22E12A95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BAEC-2EDC-4011-9CBD-C3969B1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BE7E-9D8E-4E0C-8AF9-146223D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BE1-29C2-4839-B009-6AAF9C0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9AEA-F65D-4BD4-95DF-ADD1B9E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6ADE-F89B-4BC8-9722-3D647A0D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3955-1969-45D6-949F-FA28ECD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20-D602-483D-9FF6-79E29D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C27-6F4A-4988-B5E8-3DFA7AC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49FF-A127-418C-AC69-5811034E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78B2-3C13-46C8-8AB6-750AF641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7EB-8D60-47B8-BD93-8623C45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AC4C-446D-4F9F-BAFA-93E9867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6C67-03B0-4864-A115-ECCA5C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FF-A167-44BA-9214-F9912745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D79-ABF2-4CF0-B47F-D57D4D6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5421-E8D4-445A-8103-F4853D0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7E2D-EFF3-43EE-84FE-43294C9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C7E-ED72-4EF2-B29D-D11DD80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73B-E9CA-48F8-9448-C7C2F4E5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A3-C3AD-4EF1-9033-BABC3B1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92AC-B413-490E-A6F0-7775223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F2E-8999-469F-8EE8-E2257A7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7AC0-5F66-415A-B21D-EE1C1D3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25B-156D-44E4-AC8A-9C9A6D8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F5C5-CB11-4C25-9DC2-30605C45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E976-DCC5-41BB-99B2-1FA9CFE8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41DC-A701-4962-BBF1-2CAF713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3FDC-B373-4E41-BAE1-14B8F57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06D-3939-4182-8B7A-6E64BBA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2B2-4762-4AB4-92BE-7A77057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BA8-3EA1-499B-894A-B3CA3516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A84F-BDEF-4C2C-BBA2-D4CAD6F3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501C-9FBA-453B-B892-BBBEBA33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E5E2-52B9-4D1A-A59D-DEAB1508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2A27-F218-43C4-9D62-73345E7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B1BF-27D6-45E3-9A4F-ACAD19B2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721F-2BD9-4BA5-9E92-D855774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431-55DB-4F2D-96F1-0B2D943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66F-2E59-401A-B799-D21B9CA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B2B2-8F3A-450E-A8FA-D9A3EB6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CBD5-5188-45C4-9D77-A4BC7C1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0A0B-3E66-4316-8F02-90804927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DF46-C6D9-424D-9EFA-69B8A21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CB71-71D9-4A17-B5D2-4F6A41B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27F7-4A42-4F2A-BB86-48B5D706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CABB-060E-4488-B43D-101CB9AD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B32-1061-4350-8CAC-5EA98995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076B-CD5A-41F6-B3D1-D568FBB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9A4-1A74-44C3-A311-9B8771A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FBF0-37A2-49E2-A528-260A8CD3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85CD-822E-4671-AE7D-92DCAB7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88CEB-098E-4B89-AE2C-AA834079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B54-D580-441D-822F-4CBE3C92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C274-DA43-41CE-81B7-07527EA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972D-21D8-45FA-BDA2-2E51E73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0FFA-B4C5-4DB2-A5E5-5828230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D3D1-409E-4C1E-A7CB-87771C8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C380-41D1-48DA-A4F6-D5D393C6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1FE-6DF2-47A5-88B9-2310AA84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91D-6750-4618-A72B-813A88C06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1F7-F711-4380-8CB7-A5E230840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920-E1A2-48C9-B8AD-8B6F7EDC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hyperlink" Target="https://jakeydocs.readthedocs.io/en/latest/fundamentals/startup.html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hyperlink" Target="https://www.geeksforgeeks.org/introduction-postman-api-developmen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Relationship Id="rId22" Type="http://schemas.openxmlformats.org/officeDocument/2006/relationships/hyperlink" Target="https://dotnettutorials.net/lesson/asp-net-core-appsettings-json-fil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Relationship Id="rId22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9218" y="909553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27891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US" sz="4002" spc="-42" dirty="0">
                <a:solidFill>
                  <a:srgbClr val="DB0934"/>
                </a:solidFill>
                <a:latin typeface="Tahoma"/>
                <a:cs typeface="Tahoma"/>
              </a:rPr>
              <a:t>Web Application Programming Interface (API)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FC2B8-D881-497E-A3A3-B32011E97FFE}"/>
              </a:ext>
            </a:extLst>
          </p:cNvPr>
          <p:cNvSpPr/>
          <p:nvPr/>
        </p:nvSpPr>
        <p:spPr>
          <a:xfrm>
            <a:off x="2646880" y="1424548"/>
            <a:ext cx="6865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Choose Target Framework.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30E25F6-7F8E-4F2E-8245-A8B8DEF830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90800" y="2133600"/>
            <a:ext cx="7086600" cy="3505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133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FC2B8-D881-497E-A3A3-B32011E97FFE}"/>
              </a:ext>
            </a:extLst>
          </p:cNvPr>
          <p:cNvSpPr/>
          <p:nvPr/>
        </p:nvSpPr>
        <p:spPr>
          <a:xfrm>
            <a:off x="2646880" y="1424548"/>
            <a:ext cx="6865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The Project is created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DEE1CDE-34C6-4455-8C63-8BCCCB1243E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28900" y="2057400"/>
            <a:ext cx="7162801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970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39547" y="2823001"/>
            <a:ext cx="6094558" cy="121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0" lvl="0" indent="0" algn="ctr" defTabSz="914400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38" b="0" i="0" u="none" strike="noStrike" kern="1200" cap="none" spc="-3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Overview of 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612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BB6B5F7-B35E-4063-A078-32CF98EB3DDF}"/>
              </a:ext>
            </a:extLst>
          </p:cNvPr>
          <p:cNvSpPr txBox="1"/>
          <p:nvPr/>
        </p:nvSpPr>
        <p:spPr>
          <a:xfrm>
            <a:off x="2063539" y="1647835"/>
            <a:ext cx="86530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What is </a:t>
            </a:r>
            <a:r>
              <a:rPr lang="en-US" sz="2000" b="1" dirty="0" err="1">
                <a:solidFill>
                  <a:srgbClr val="DB0934"/>
                </a:solidFill>
                <a:latin typeface="Calibri"/>
              </a:rPr>
              <a:t>Program.cs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?</a:t>
            </a:r>
          </a:p>
          <a:p>
            <a:pPr algn="just"/>
            <a:endParaRPr lang="en-US" sz="2000" b="1" dirty="0">
              <a:solidFill>
                <a:srgbClr val="DB0934"/>
              </a:solidFill>
              <a:latin typeface="Calibri"/>
            </a:endParaRPr>
          </a:p>
          <a:p>
            <a:pPr algn="just"/>
            <a:r>
              <a:rPr lang="en-US" sz="2000" dirty="0" err="1">
                <a:solidFill>
                  <a:prstClr val="black"/>
                </a:solidFill>
                <a:latin typeface="Calibri"/>
              </a:rPr>
              <a:t>Program.cs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a place where the application starts. </a:t>
            </a: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r>
              <a:rPr lang="en-US" sz="2000" dirty="0" err="1">
                <a:solidFill>
                  <a:prstClr val="black"/>
                </a:solidFill>
                <a:latin typeface="Calibri"/>
              </a:rPr>
              <a:t>Program.cs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file work like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Program.cs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file that used in traditional .NET Framework console application. </a:t>
            </a: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r>
              <a:rPr lang="en-US" sz="2000" dirty="0" err="1">
                <a:solidFill>
                  <a:prstClr val="black"/>
                </a:solidFill>
                <a:latin typeface="Calibri"/>
              </a:rPr>
              <a:t>Program.cs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fille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represent the entry point of project and it is used to register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IISIntegration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Startup.cs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fill and Create a host in the Main method.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algn="just"/>
            <a:endParaRPr lang="ar-JO" sz="20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8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50D368B-598D-4C0D-81E8-6C3B5943E339}"/>
              </a:ext>
            </a:extLst>
          </p:cNvPr>
          <p:cNvSpPr txBox="1"/>
          <p:nvPr/>
        </p:nvSpPr>
        <p:spPr>
          <a:xfrm>
            <a:off x="1632298" y="1940490"/>
            <a:ext cx="86610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What is </a:t>
            </a:r>
            <a:r>
              <a:rPr lang="en-US" sz="2000" b="1" dirty="0" err="1">
                <a:solidFill>
                  <a:srgbClr val="DB0934"/>
                </a:solidFill>
                <a:latin typeface="Calibri"/>
              </a:rPr>
              <a:t>Startup.cs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?</a:t>
            </a:r>
          </a:p>
          <a:p>
            <a:pPr algn="just"/>
            <a:endParaRPr lang="en-US" sz="2000" b="1" dirty="0">
              <a:solidFill>
                <a:srgbClr val="DB0934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Startup class provides the entry point for an project, and is required for all applications.</a:t>
            </a: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The Startup class can accept dependencies in its constructor that are provided by dependency injection. </a:t>
            </a:r>
            <a:endParaRPr lang="ar-JO" sz="20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3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91E059F-4F3D-45A7-8B7D-9EBE30E6CCF1}"/>
              </a:ext>
            </a:extLst>
          </p:cNvPr>
          <p:cNvSpPr txBox="1"/>
          <p:nvPr/>
        </p:nvSpPr>
        <p:spPr>
          <a:xfrm>
            <a:off x="1509797" y="2019955"/>
            <a:ext cx="8844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What is </a:t>
            </a:r>
            <a:r>
              <a:rPr lang="en-US" sz="2000" b="1" dirty="0" err="1">
                <a:solidFill>
                  <a:srgbClr val="DB0934"/>
                </a:solidFill>
                <a:latin typeface="Calibri"/>
              </a:rPr>
              <a:t>appsetting.json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?</a:t>
            </a:r>
          </a:p>
          <a:p>
            <a:pPr algn="just"/>
            <a:endParaRPr lang="en-US" sz="2000" b="1" dirty="0">
              <a:solidFill>
                <a:srgbClr val="DB0934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appsettings.json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file is a configuration file used to store configuration settings like any application scope global variables , database connections strings, etc. </a:t>
            </a:r>
            <a:endParaRPr lang="en-US" sz="2000" b="1" dirty="0">
              <a:solidFill>
                <a:srgbClr val="DB0934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23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2B7FB2C-8807-4D04-AAC5-97A465FA9573}"/>
              </a:ext>
            </a:extLst>
          </p:cNvPr>
          <p:cNvSpPr txBox="1"/>
          <p:nvPr/>
        </p:nvSpPr>
        <p:spPr>
          <a:xfrm>
            <a:off x="1394742" y="1981652"/>
            <a:ext cx="87155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What is Controller?</a:t>
            </a:r>
          </a:p>
          <a:p>
            <a:pPr algn="just"/>
            <a:endParaRPr lang="en-US" sz="2000" b="1" dirty="0">
              <a:solidFill>
                <a:srgbClr val="DB0934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libri"/>
              </a:rPr>
              <a:t>Web API Controller is similar to ASP.NET Core MVC controller. It handles incoming HTTP requests from the server and send response to the caller.</a:t>
            </a:r>
            <a:endParaRPr lang="en-US" sz="2000" b="1" dirty="0">
              <a:solidFill>
                <a:srgbClr val="DB0934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68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39547" y="2873801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0" lvl="0" indent="0" algn="ctr" defTabSz="914400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38" b="0" i="0" u="none" strike="noStrike" kern="1200" cap="none" spc="-3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Class Library</a:t>
            </a:r>
          </a:p>
        </p:txBody>
      </p:sp>
    </p:spTree>
    <p:extLst>
      <p:ext uri="{BB962C8B-B14F-4D97-AF65-F5344CB8AC3E}">
        <p14:creationId xmlns:p14="http://schemas.microsoft.com/office/powerpoint/2010/main" val="174873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F9D9C63-0328-4ADA-B411-4BE105CD03B9}"/>
              </a:ext>
            </a:extLst>
          </p:cNvPr>
          <p:cNvSpPr txBox="1"/>
          <p:nvPr/>
        </p:nvSpPr>
        <p:spPr>
          <a:xfrm>
            <a:off x="1394742" y="1967968"/>
            <a:ext cx="91105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Class libraries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are the shared library concept for .NET. </a:t>
            </a: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They enable to componentize useful functionality into modules that can be used by multiple applications. </a:t>
            </a: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They used as a means of loading functionality that is not known or not needed at application startup. </a:t>
            </a: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Class libraries are described by the .NET Assembly file format.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57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695F221-3C0F-4CC1-BFF1-54B1F8F032CA}"/>
              </a:ext>
            </a:extLst>
          </p:cNvPr>
          <p:cNvSpPr txBox="1"/>
          <p:nvPr/>
        </p:nvSpPr>
        <p:spPr>
          <a:xfrm>
            <a:off x="2590800" y="1524000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Right Click on Solution Name 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=&gt;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Add 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=&gt;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New Project 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=&gt;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Choose Class Library.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031C100-260B-4F96-A2EA-DEA6393B887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90800" y="2286000"/>
            <a:ext cx="70104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61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5409" y="293829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98" name="object 13">
            <a:extLst>
              <a:ext uri="{FF2B5EF4-FFF2-40B4-BE49-F238E27FC236}">
                <a16:creationId xmlns:a16="http://schemas.microsoft.com/office/drawing/2014/main" id="{4E747828-C8E6-45F4-B00A-2D7602F48FB3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12425" y="2120640"/>
            <a:ext cx="5692837" cy="447367"/>
          </a:xfrm>
          <a:prstGeom prst="rect">
            <a:avLst/>
          </a:prstGeom>
        </p:spPr>
      </p:pic>
      <p:sp>
        <p:nvSpPr>
          <p:cNvPr id="299" name="object 14">
            <a:extLst>
              <a:ext uri="{FF2B5EF4-FFF2-40B4-BE49-F238E27FC236}">
                <a16:creationId xmlns:a16="http://schemas.microsoft.com/office/drawing/2014/main" id="{1EE42D61-CFB1-415C-B8FF-20B90F269F8D}"/>
              </a:ext>
            </a:extLst>
          </p:cNvPr>
          <p:cNvSpPr/>
          <p:nvPr/>
        </p:nvSpPr>
        <p:spPr>
          <a:xfrm>
            <a:off x="1411876" y="2051532"/>
            <a:ext cx="5704732" cy="39662"/>
          </a:xfrm>
          <a:custGeom>
            <a:avLst/>
            <a:gdLst/>
            <a:ahLst/>
            <a:cxnLst/>
            <a:rect l="l" t="t" r="r" b="b"/>
            <a:pathLst>
              <a:path w="9407525" h="65405">
                <a:moveTo>
                  <a:pt x="9349055" y="0"/>
                </a:moveTo>
                <a:lnTo>
                  <a:pt x="57956" y="0"/>
                </a:lnTo>
                <a:lnTo>
                  <a:pt x="35396" y="4554"/>
                </a:lnTo>
                <a:lnTo>
                  <a:pt x="16974" y="16975"/>
                </a:lnTo>
                <a:lnTo>
                  <a:pt x="4554" y="35401"/>
                </a:lnTo>
                <a:lnTo>
                  <a:pt x="0" y="57966"/>
                </a:lnTo>
                <a:lnTo>
                  <a:pt x="0" y="64793"/>
                </a:lnTo>
                <a:lnTo>
                  <a:pt x="9407022" y="64793"/>
                </a:lnTo>
                <a:lnTo>
                  <a:pt x="9407022" y="57966"/>
                </a:lnTo>
                <a:lnTo>
                  <a:pt x="9402466" y="35401"/>
                </a:lnTo>
                <a:lnTo>
                  <a:pt x="9390042" y="16975"/>
                </a:lnTo>
                <a:lnTo>
                  <a:pt x="9371616" y="4554"/>
                </a:lnTo>
                <a:lnTo>
                  <a:pt x="9349055" y="0"/>
                </a:lnTo>
                <a:close/>
              </a:path>
            </a:pathLst>
          </a:custGeom>
          <a:solidFill>
            <a:srgbClr val="0C8F3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00" name="object 15">
            <a:extLst>
              <a:ext uri="{FF2B5EF4-FFF2-40B4-BE49-F238E27FC236}">
                <a16:creationId xmlns:a16="http://schemas.microsoft.com/office/drawing/2014/main" id="{BD8CD3E0-B09B-4F73-B363-3342A15D2AF8}"/>
              </a:ext>
            </a:extLst>
          </p:cNvPr>
          <p:cNvGrpSpPr/>
          <p:nvPr/>
        </p:nvGrpSpPr>
        <p:grpSpPr>
          <a:xfrm>
            <a:off x="1411873" y="2051532"/>
            <a:ext cx="5704732" cy="398542"/>
            <a:chOff x="2201386" y="1764563"/>
            <a:chExt cx="9407525" cy="657225"/>
          </a:xfrm>
        </p:grpSpPr>
        <p:sp>
          <p:nvSpPr>
            <p:cNvPr id="301" name="object 16">
              <a:extLst>
                <a:ext uri="{FF2B5EF4-FFF2-40B4-BE49-F238E27FC236}">
                  <a16:creationId xmlns:a16="http://schemas.microsoft.com/office/drawing/2014/main" id="{CF7EDE04-B2E1-4217-8E37-474136432C87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2" name="object 17">
              <a:extLst>
                <a:ext uri="{FF2B5EF4-FFF2-40B4-BE49-F238E27FC236}">
                  <a16:creationId xmlns:a16="http://schemas.microsoft.com/office/drawing/2014/main" id="{B3F35BCF-AD65-47E8-847F-448B9DBEBED9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3" name="object 18">
              <a:extLst>
                <a:ext uri="{FF2B5EF4-FFF2-40B4-BE49-F238E27FC236}">
                  <a16:creationId xmlns:a16="http://schemas.microsoft.com/office/drawing/2014/main" id="{2224C81C-4766-4196-A13F-D59133CD75D3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4" name="object 19">
              <a:extLst>
                <a:ext uri="{FF2B5EF4-FFF2-40B4-BE49-F238E27FC236}">
                  <a16:creationId xmlns:a16="http://schemas.microsoft.com/office/drawing/2014/main" id="{BB63E62C-1D7D-46FE-B3F0-03016C919499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5" name="object 20">
              <a:extLst>
                <a:ext uri="{FF2B5EF4-FFF2-40B4-BE49-F238E27FC236}">
                  <a16:creationId xmlns:a16="http://schemas.microsoft.com/office/drawing/2014/main" id="{F9A37A07-38E1-44AF-97D6-99D32815CA4B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6" name="object 21">
              <a:extLst>
                <a:ext uri="{FF2B5EF4-FFF2-40B4-BE49-F238E27FC236}">
                  <a16:creationId xmlns:a16="http://schemas.microsoft.com/office/drawing/2014/main" id="{B5D8294E-1A56-4D5F-A824-CF0C92920DC2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7" name="object 22">
              <a:extLst>
                <a:ext uri="{FF2B5EF4-FFF2-40B4-BE49-F238E27FC236}">
                  <a16:creationId xmlns:a16="http://schemas.microsoft.com/office/drawing/2014/main" id="{85876315-FBBF-4719-B3D8-787B521FC067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8" name="object 23">
              <a:extLst>
                <a:ext uri="{FF2B5EF4-FFF2-40B4-BE49-F238E27FC236}">
                  <a16:creationId xmlns:a16="http://schemas.microsoft.com/office/drawing/2014/main" id="{746BFEE8-494B-41A2-ADD2-87005EDFC9BD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9" name="object 24">
              <a:extLst>
                <a:ext uri="{FF2B5EF4-FFF2-40B4-BE49-F238E27FC236}">
                  <a16:creationId xmlns:a16="http://schemas.microsoft.com/office/drawing/2014/main" id="{0797C5CB-5AE9-4019-BE66-20DA1ACC2B2F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0" name="object 25">
              <a:extLst>
                <a:ext uri="{FF2B5EF4-FFF2-40B4-BE49-F238E27FC236}">
                  <a16:creationId xmlns:a16="http://schemas.microsoft.com/office/drawing/2014/main" id="{4A301385-B38F-4535-AB96-02F375E9E8E8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1" name="object 26">
              <a:extLst>
                <a:ext uri="{FF2B5EF4-FFF2-40B4-BE49-F238E27FC236}">
                  <a16:creationId xmlns:a16="http://schemas.microsoft.com/office/drawing/2014/main" id="{13485E50-F6CD-49CF-B78E-35D5FE71D121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2" name="object 27">
              <a:extLst>
                <a:ext uri="{FF2B5EF4-FFF2-40B4-BE49-F238E27FC236}">
                  <a16:creationId xmlns:a16="http://schemas.microsoft.com/office/drawing/2014/main" id="{E276FB68-EC92-48B5-AC2E-AB6A352D8439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3" name="object 28">
              <a:extLst>
                <a:ext uri="{FF2B5EF4-FFF2-40B4-BE49-F238E27FC236}">
                  <a16:creationId xmlns:a16="http://schemas.microsoft.com/office/drawing/2014/main" id="{2C6EF311-935F-4B34-AA25-B65EB4F52F59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4" name="object 29">
              <a:extLst>
                <a:ext uri="{FF2B5EF4-FFF2-40B4-BE49-F238E27FC236}">
                  <a16:creationId xmlns:a16="http://schemas.microsoft.com/office/drawing/2014/main" id="{67788EC4-0B43-4BE3-AF07-6CE4262427C8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5" name="object 30">
              <a:extLst>
                <a:ext uri="{FF2B5EF4-FFF2-40B4-BE49-F238E27FC236}">
                  <a16:creationId xmlns:a16="http://schemas.microsoft.com/office/drawing/2014/main" id="{A1F4A3E6-7B51-4A61-AC0A-0A9BA0E855B8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6" name="object 31">
              <a:extLst>
                <a:ext uri="{FF2B5EF4-FFF2-40B4-BE49-F238E27FC236}">
                  <a16:creationId xmlns:a16="http://schemas.microsoft.com/office/drawing/2014/main" id="{5E0735F2-F8CE-4A0D-ABA3-C398DC38D3E3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7" name="object 32">
              <a:extLst>
                <a:ext uri="{FF2B5EF4-FFF2-40B4-BE49-F238E27FC236}">
                  <a16:creationId xmlns:a16="http://schemas.microsoft.com/office/drawing/2014/main" id="{3940520E-EFAC-4AA3-BB0E-B18DFE7E2B56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8" name="object 33">
              <a:extLst>
                <a:ext uri="{FF2B5EF4-FFF2-40B4-BE49-F238E27FC236}">
                  <a16:creationId xmlns:a16="http://schemas.microsoft.com/office/drawing/2014/main" id="{7DB87249-8019-4A50-8A09-DC73F05E9890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9" name="object 34">
              <a:extLst>
                <a:ext uri="{FF2B5EF4-FFF2-40B4-BE49-F238E27FC236}">
                  <a16:creationId xmlns:a16="http://schemas.microsoft.com/office/drawing/2014/main" id="{1EA0952A-1A35-4730-9A51-818F934FA7FE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0" name="object 35">
              <a:extLst>
                <a:ext uri="{FF2B5EF4-FFF2-40B4-BE49-F238E27FC236}">
                  <a16:creationId xmlns:a16="http://schemas.microsoft.com/office/drawing/2014/main" id="{E2D58106-61A1-4342-B897-1474FBF69583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1" name="object 36">
              <a:extLst>
                <a:ext uri="{FF2B5EF4-FFF2-40B4-BE49-F238E27FC236}">
                  <a16:creationId xmlns:a16="http://schemas.microsoft.com/office/drawing/2014/main" id="{14BC45ED-C978-4C9C-91E3-6511F6BC3546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2" name="object 37">
              <a:extLst>
                <a:ext uri="{FF2B5EF4-FFF2-40B4-BE49-F238E27FC236}">
                  <a16:creationId xmlns:a16="http://schemas.microsoft.com/office/drawing/2014/main" id="{777AC2A0-7A5C-43C3-B179-2F7BBA1CBB64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3" name="object 38">
              <a:extLst>
                <a:ext uri="{FF2B5EF4-FFF2-40B4-BE49-F238E27FC236}">
                  <a16:creationId xmlns:a16="http://schemas.microsoft.com/office/drawing/2014/main" id="{C1F3942C-2AFB-4F86-B657-CB8ADDDD9FB1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4" name="object 39">
              <a:extLst>
                <a:ext uri="{FF2B5EF4-FFF2-40B4-BE49-F238E27FC236}">
                  <a16:creationId xmlns:a16="http://schemas.microsoft.com/office/drawing/2014/main" id="{8EEE6F72-7C64-4EC8-A028-1984D76502E2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325" name="object 40">
            <a:extLst>
              <a:ext uri="{FF2B5EF4-FFF2-40B4-BE49-F238E27FC236}">
                <a16:creationId xmlns:a16="http://schemas.microsoft.com/office/drawing/2014/main" id="{EBC6E1DC-3D65-4B80-BC84-7870CEB0407F}"/>
              </a:ext>
            </a:extLst>
          </p:cNvPr>
          <p:cNvSpPr txBox="1"/>
          <p:nvPr/>
        </p:nvSpPr>
        <p:spPr>
          <a:xfrm>
            <a:off x="1655656" y="2073665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26" name="object 41">
            <a:extLst>
              <a:ext uri="{FF2B5EF4-FFF2-40B4-BE49-F238E27FC236}">
                <a16:creationId xmlns:a16="http://schemas.microsoft.com/office/drawing/2014/main" id="{387DCB92-CEF6-42EF-85C4-3C1F66798AE9}"/>
              </a:ext>
            </a:extLst>
          </p:cNvPr>
          <p:cNvSpPr txBox="1"/>
          <p:nvPr/>
        </p:nvSpPr>
        <p:spPr>
          <a:xfrm>
            <a:off x="1987663" y="2134663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Postman</a:t>
            </a:r>
          </a:p>
        </p:txBody>
      </p:sp>
      <p:grpSp>
        <p:nvGrpSpPr>
          <p:cNvPr id="327" name="object 42">
            <a:extLst>
              <a:ext uri="{FF2B5EF4-FFF2-40B4-BE49-F238E27FC236}">
                <a16:creationId xmlns:a16="http://schemas.microsoft.com/office/drawing/2014/main" id="{CB227EAC-7AFD-48FF-A89D-A0F7D8A95A7E}"/>
              </a:ext>
            </a:extLst>
          </p:cNvPr>
          <p:cNvGrpSpPr/>
          <p:nvPr/>
        </p:nvGrpSpPr>
        <p:grpSpPr>
          <a:xfrm>
            <a:off x="1411873" y="2626167"/>
            <a:ext cx="5704732" cy="516756"/>
            <a:chOff x="2201386" y="2712178"/>
            <a:chExt cx="9407525" cy="852169"/>
          </a:xfrm>
        </p:grpSpPr>
        <p:pic>
          <p:nvPicPr>
            <p:cNvPr id="328" name="object 43">
              <a:extLst>
                <a:ext uri="{FF2B5EF4-FFF2-40B4-BE49-F238E27FC236}">
                  <a16:creationId xmlns:a16="http://schemas.microsoft.com/office/drawing/2014/main" id="{3481488F-3CC4-497C-809E-D8D3EFA3B74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329" name="object 44">
              <a:extLst>
                <a:ext uri="{FF2B5EF4-FFF2-40B4-BE49-F238E27FC236}">
                  <a16:creationId xmlns:a16="http://schemas.microsoft.com/office/drawing/2014/main" id="{F3BDF106-9186-4E11-A02E-9FAB95764DBB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0" name="object 45">
              <a:extLst>
                <a:ext uri="{FF2B5EF4-FFF2-40B4-BE49-F238E27FC236}">
                  <a16:creationId xmlns:a16="http://schemas.microsoft.com/office/drawing/2014/main" id="{111FBBE5-76AF-46BE-A901-477D90BC1316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1" name="object 46">
              <a:extLst>
                <a:ext uri="{FF2B5EF4-FFF2-40B4-BE49-F238E27FC236}">
                  <a16:creationId xmlns:a16="http://schemas.microsoft.com/office/drawing/2014/main" id="{88DC489D-3428-4A16-A5A9-FEC7D48FCBF0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2" name="object 47">
              <a:extLst>
                <a:ext uri="{FF2B5EF4-FFF2-40B4-BE49-F238E27FC236}">
                  <a16:creationId xmlns:a16="http://schemas.microsoft.com/office/drawing/2014/main" id="{5ED91A4A-F542-432D-A77C-D7E82E4504E8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3" name="object 48">
              <a:extLst>
                <a:ext uri="{FF2B5EF4-FFF2-40B4-BE49-F238E27FC236}">
                  <a16:creationId xmlns:a16="http://schemas.microsoft.com/office/drawing/2014/main" id="{DA979AE2-8977-4E3B-879F-204AF7C55A85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4" name="object 49">
              <a:extLst>
                <a:ext uri="{FF2B5EF4-FFF2-40B4-BE49-F238E27FC236}">
                  <a16:creationId xmlns:a16="http://schemas.microsoft.com/office/drawing/2014/main" id="{B2FBE09A-3EC1-412A-87D9-B78A4451CD6A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5" name="object 50">
              <a:extLst>
                <a:ext uri="{FF2B5EF4-FFF2-40B4-BE49-F238E27FC236}">
                  <a16:creationId xmlns:a16="http://schemas.microsoft.com/office/drawing/2014/main" id="{1F0C5361-0C06-4408-9D61-121A4315C3A0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6" name="object 51">
              <a:extLst>
                <a:ext uri="{FF2B5EF4-FFF2-40B4-BE49-F238E27FC236}">
                  <a16:creationId xmlns:a16="http://schemas.microsoft.com/office/drawing/2014/main" id="{057977A5-EE9B-414C-8E53-9686B83C2E7D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7" name="object 52">
              <a:extLst>
                <a:ext uri="{FF2B5EF4-FFF2-40B4-BE49-F238E27FC236}">
                  <a16:creationId xmlns:a16="http://schemas.microsoft.com/office/drawing/2014/main" id="{B52250C5-648A-45DE-9537-944E0BCFBE5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8" name="object 53">
              <a:extLst>
                <a:ext uri="{FF2B5EF4-FFF2-40B4-BE49-F238E27FC236}">
                  <a16:creationId xmlns:a16="http://schemas.microsoft.com/office/drawing/2014/main" id="{76E13659-91E6-4ED8-AE4B-5607B0D3297C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9" name="object 54">
              <a:extLst>
                <a:ext uri="{FF2B5EF4-FFF2-40B4-BE49-F238E27FC236}">
                  <a16:creationId xmlns:a16="http://schemas.microsoft.com/office/drawing/2014/main" id="{504A0E9E-1264-44B5-8185-326DD9CD278D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0" name="object 55">
              <a:extLst>
                <a:ext uri="{FF2B5EF4-FFF2-40B4-BE49-F238E27FC236}">
                  <a16:creationId xmlns:a16="http://schemas.microsoft.com/office/drawing/2014/main" id="{D55B60F0-74C2-478B-BD20-51A059660BCF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1" name="object 56">
              <a:extLst>
                <a:ext uri="{FF2B5EF4-FFF2-40B4-BE49-F238E27FC236}">
                  <a16:creationId xmlns:a16="http://schemas.microsoft.com/office/drawing/2014/main" id="{544B88BF-3066-4415-8E30-7A22DA2D9DB5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2" name="object 57">
              <a:extLst>
                <a:ext uri="{FF2B5EF4-FFF2-40B4-BE49-F238E27FC236}">
                  <a16:creationId xmlns:a16="http://schemas.microsoft.com/office/drawing/2014/main" id="{C9E40542-6698-4103-84F5-424D2CB3DA6E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3" name="object 58">
              <a:extLst>
                <a:ext uri="{FF2B5EF4-FFF2-40B4-BE49-F238E27FC236}">
                  <a16:creationId xmlns:a16="http://schemas.microsoft.com/office/drawing/2014/main" id="{13D36BB2-1C5B-42D1-92BB-7D0A91C37FA6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4" name="object 59">
              <a:extLst>
                <a:ext uri="{FF2B5EF4-FFF2-40B4-BE49-F238E27FC236}">
                  <a16:creationId xmlns:a16="http://schemas.microsoft.com/office/drawing/2014/main" id="{4FB5157A-0015-4BDB-931D-85CA66808B78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5" name="object 60">
              <a:extLst>
                <a:ext uri="{FF2B5EF4-FFF2-40B4-BE49-F238E27FC236}">
                  <a16:creationId xmlns:a16="http://schemas.microsoft.com/office/drawing/2014/main" id="{633A2AD2-9314-4735-9D23-A4E665CC96F7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6" name="object 61">
              <a:extLst>
                <a:ext uri="{FF2B5EF4-FFF2-40B4-BE49-F238E27FC236}">
                  <a16:creationId xmlns:a16="http://schemas.microsoft.com/office/drawing/2014/main" id="{476D6C27-2C29-421C-B93A-2F2589CB8703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7" name="object 62">
              <a:extLst>
                <a:ext uri="{FF2B5EF4-FFF2-40B4-BE49-F238E27FC236}">
                  <a16:creationId xmlns:a16="http://schemas.microsoft.com/office/drawing/2014/main" id="{8C079B0B-4A07-47DB-8DEF-E2D59AD2912C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8" name="object 63">
              <a:extLst>
                <a:ext uri="{FF2B5EF4-FFF2-40B4-BE49-F238E27FC236}">
                  <a16:creationId xmlns:a16="http://schemas.microsoft.com/office/drawing/2014/main" id="{9A30B475-762A-47A6-8B6E-23B746759CE6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9" name="object 64">
              <a:extLst>
                <a:ext uri="{FF2B5EF4-FFF2-40B4-BE49-F238E27FC236}">
                  <a16:creationId xmlns:a16="http://schemas.microsoft.com/office/drawing/2014/main" id="{5399CED9-897F-4AB6-816B-3C3EB3D29BC2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0" name="object 65">
              <a:extLst>
                <a:ext uri="{FF2B5EF4-FFF2-40B4-BE49-F238E27FC236}">
                  <a16:creationId xmlns:a16="http://schemas.microsoft.com/office/drawing/2014/main" id="{95EEF624-B50E-4498-9F12-69FF11B83F9D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1" name="object 66">
              <a:extLst>
                <a:ext uri="{FF2B5EF4-FFF2-40B4-BE49-F238E27FC236}">
                  <a16:creationId xmlns:a16="http://schemas.microsoft.com/office/drawing/2014/main" id="{394E9CFC-8506-43E1-A52F-3B1E542B4211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2" name="object 67">
              <a:extLst>
                <a:ext uri="{FF2B5EF4-FFF2-40B4-BE49-F238E27FC236}">
                  <a16:creationId xmlns:a16="http://schemas.microsoft.com/office/drawing/2014/main" id="{01A7C67C-9417-42F4-8A64-2F03A72A87A8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3" name="object 68">
              <a:extLst>
                <a:ext uri="{FF2B5EF4-FFF2-40B4-BE49-F238E27FC236}">
                  <a16:creationId xmlns:a16="http://schemas.microsoft.com/office/drawing/2014/main" id="{7421B170-1644-42A1-A5E9-EC69F864C67C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4" name="object 69">
            <a:extLst>
              <a:ext uri="{FF2B5EF4-FFF2-40B4-BE49-F238E27FC236}">
                <a16:creationId xmlns:a16="http://schemas.microsoft.com/office/drawing/2014/main" id="{1BF7D6FD-AB40-47C4-9A0E-F07E2EFEC5BC}"/>
              </a:ext>
            </a:extLst>
          </p:cNvPr>
          <p:cNvSpPr txBox="1"/>
          <p:nvPr/>
        </p:nvSpPr>
        <p:spPr>
          <a:xfrm>
            <a:off x="1655656" y="2648302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55" name="object 70">
            <a:extLst>
              <a:ext uri="{FF2B5EF4-FFF2-40B4-BE49-F238E27FC236}">
                <a16:creationId xmlns:a16="http://schemas.microsoft.com/office/drawing/2014/main" id="{1618D341-4A42-42FE-B05B-0E3BBF10D27B}"/>
              </a:ext>
            </a:extLst>
          </p:cNvPr>
          <p:cNvSpPr txBox="1"/>
          <p:nvPr/>
        </p:nvSpPr>
        <p:spPr>
          <a:xfrm>
            <a:off x="1987663" y="2709300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Create API Project</a:t>
            </a:r>
          </a:p>
        </p:txBody>
      </p:sp>
      <p:grpSp>
        <p:nvGrpSpPr>
          <p:cNvPr id="356" name="object 71">
            <a:extLst>
              <a:ext uri="{FF2B5EF4-FFF2-40B4-BE49-F238E27FC236}">
                <a16:creationId xmlns:a16="http://schemas.microsoft.com/office/drawing/2014/main" id="{B972F2FB-7C61-41E1-85D4-210F1A373D83}"/>
              </a:ext>
            </a:extLst>
          </p:cNvPr>
          <p:cNvGrpSpPr/>
          <p:nvPr/>
        </p:nvGrpSpPr>
        <p:grpSpPr>
          <a:xfrm>
            <a:off x="1411873" y="3200802"/>
            <a:ext cx="5704735" cy="516476"/>
            <a:chOff x="2201386" y="3659793"/>
            <a:chExt cx="9407530" cy="851707"/>
          </a:xfrm>
        </p:grpSpPr>
        <p:pic>
          <p:nvPicPr>
            <p:cNvPr id="357" name="object 72">
              <a:extLst>
                <a:ext uri="{FF2B5EF4-FFF2-40B4-BE49-F238E27FC236}">
                  <a16:creationId xmlns:a16="http://schemas.microsoft.com/office/drawing/2014/main" id="{CD1DCB04-254F-46A2-8B64-AC48D5ADE048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358" name="object 73">
              <a:extLst>
                <a:ext uri="{FF2B5EF4-FFF2-40B4-BE49-F238E27FC236}">
                  <a16:creationId xmlns:a16="http://schemas.microsoft.com/office/drawing/2014/main" id="{E0F0A1ED-2EF8-4BE8-944D-2F32A7A48D3A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9" name="object 74">
              <a:extLst>
                <a:ext uri="{FF2B5EF4-FFF2-40B4-BE49-F238E27FC236}">
                  <a16:creationId xmlns:a16="http://schemas.microsoft.com/office/drawing/2014/main" id="{2D113324-C0BF-4865-A1A6-D3FDAAC7135D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0" name="object 75">
              <a:extLst>
                <a:ext uri="{FF2B5EF4-FFF2-40B4-BE49-F238E27FC236}">
                  <a16:creationId xmlns:a16="http://schemas.microsoft.com/office/drawing/2014/main" id="{A78DE1A7-E0E4-4192-95DB-3E05504B2A4A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1" name="object 76">
              <a:extLst>
                <a:ext uri="{FF2B5EF4-FFF2-40B4-BE49-F238E27FC236}">
                  <a16:creationId xmlns:a16="http://schemas.microsoft.com/office/drawing/2014/main" id="{0AB5CC2E-39A0-4263-B53E-70E92E3427D1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2" name="object 77">
              <a:extLst>
                <a:ext uri="{FF2B5EF4-FFF2-40B4-BE49-F238E27FC236}">
                  <a16:creationId xmlns:a16="http://schemas.microsoft.com/office/drawing/2014/main" id="{0496AEF3-6FAE-486B-9002-FB7FDC05EEC3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3" name="object 78">
              <a:extLst>
                <a:ext uri="{FF2B5EF4-FFF2-40B4-BE49-F238E27FC236}">
                  <a16:creationId xmlns:a16="http://schemas.microsoft.com/office/drawing/2014/main" id="{A0E49730-240E-4860-8EE8-D83E16746B8F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4" name="object 79">
              <a:extLst>
                <a:ext uri="{FF2B5EF4-FFF2-40B4-BE49-F238E27FC236}">
                  <a16:creationId xmlns:a16="http://schemas.microsoft.com/office/drawing/2014/main" id="{E1253490-B5BB-49B3-BC08-9C8F0F51D593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5" name="object 80">
              <a:extLst>
                <a:ext uri="{FF2B5EF4-FFF2-40B4-BE49-F238E27FC236}">
                  <a16:creationId xmlns:a16="http://schemas.microsoft.com/office/drawing/2014/main" id="{6087ADB8-0AA7-4AEF-A664-38395411E0FF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6" name="object 81">
              <a:extLst>
                <a:ext uri="{FF2B5EF4-FFF2-40B4-BE49-F238E27FC236}">
                  <a16:creationId xmlns:a16="http://schemas.microsoft.com/office/drawing/2014/main" id="{4A1F061B-E7DC-4596-9809-26B261FF96B3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7" name="object 82">
              <a:extLst>
                <a:ext uri="{FF2B5EF4-FFF2-40B4-BE49-F238E27FC236}">
                  <a16:creationId xmlns:a16="http://schemas.microsoft.com/office/drawing/2014/main" id="{3885CABF-F6C3-4337-8C7A-7933D783B83F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8" name="object 83">
              <a:extLst>
                <a:ext uri="{FF2B5EF4-FFF2-40B4-BE49-F238E27FC236}">
                  <a16:creationId xmlns:a16="http://schemas.microsoft.com/office/drawing/2014/main" id="{B2059BCA-D864-4412-9927-68EEB42B227B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9" name="object 84">
              <a:extLst>
                <a:ext uri="{FF2B5EF4-FFF2-40B4-BE49-F238E27FC236}">
                  <a16:creationId xmlns:a16="http://schemas.microsoft.com/office/drawing/2014/main" id="{0681FE82-DDD1-4D9A-AB36-0021082DC4D1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0" name="object 85">
              <a:extLst>
                <a:ext uri="{FF2B5EF4-FFF2-40B4-BE49-F238E27FC236}">
                  <a16:creationId xmlns:a16="http://schemas.microsoft.com/office/drawing/2014/main" id="{76673AE5-4A7D-4672-9DDE-3A66D919AC77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1" name="object 86">
              <a:extLst>
                <a:ext uri="{FF2B5EF4-FFF2-40B4-BE49-F238E27FC236}">
                  <a16:creationId xmlns:a16="http://schemas.microsoft.com/office/drawing/2014/main" id="{1F89DE1B-7A58-46A0-83F0-13705568DE93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2" name="object 87">
              <a:extLst>
                <a:ext uri="{FF2B5EF4-FFF2-40B4-BE49-F238E27FC236}">
                  <a16:creationId xmlns:a16="http://schemas.microsoft.com/office/drawing/2014/main" id="{143536A5-09BA-4C5B-8F04-902BE6BC5B27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3" name="object 88">
              <a:extLst>
                <a:ext uri="{FF2B5EF4-FFF2-40B4-BE49-F238E27FC236}">
                  <a16:creationId xmlns:a16="http://schemas.microsoft.com/office/drawing/2014/main" id="{0DEC97E7-750B-4B9C-9844-565689C26C85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4" name="object 89">
              <a:extLst>
                <a:ext uri="{FF2B5EF4-FFF2-40B4-BE49-F238E27FC236}">
                  <a16:creationId xmlns:a16="http://schemas.microsoft.com/office/drawing/2014/main" id="{224B1FDA-7193-455D-8F27-9F472663DEA8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5" name="object 90">
              <a:extLst>
                <a:ext uri="{FF2B5EF4-FFF2-40B4-BE49-F238E27FC236}">
                  <a16:creationId xmlns:a16="http://schemas.microsoft.com/office/drawing/2014/main" id="{264F6175-1FEE-40B7-B458-BA4BC0271561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6" name="object 91">
              <a:extLst>
                <a:ext uri="{FF2B5EF4-FFF2-40B4-BE49-F238E27FC236}">
                  <a16:creationId xmlns:a16="http://schemas.microsoft.com/office/drawing/2014/main" id="{AE68B8F2-0868-415C-94B5-6DFC480DF5ED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7" name="object 92">
              <a:extLst>
                <a:ext uri="{FF2B5EF4-FFF2-40B4-BE49-F238E27FC236}">
                  <a16:creationId xmlns:a16="http://schemas.microsoft.com/office/drawing/2014/main" id="{BF93574F-EE10-4228-A96E-CF3476478F1A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8" name="object 93">
              <a:extLst>
                <a:ext uri="{FF2B5EF4-FFF2-40B4-BE49-F238E27FC236}">
                  <a16:creationId xmlns:a16="http://schemas.microsoft.com/office/drawing/2014/main" id="{55946DB6-2336-4B80-AC29-BBB74680288F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9" name="object 94">
              <a:extLst>
                <a:ext uri="{FF2B5EF4-FFF2-40B4-BE49-F238E27FC236}">
                  <a16:creationId xmlns:a16="http://schemas.microsoft.com/office/drawing/2014/main" id="{086EE569-365A-41C1-9B8A-2C69C771971F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0" name="object 95">
              <a:extLst>
                <a:ext uri="{FF2B5EF4-FFF2-40B4-BE49-F238E27FC236}">
                  <a16:creationId xmlns:a16="http://schemas.microsoft.com/office/drawing/2014/main" id="{013F7639-3D59-4512-B2B0-80B4E9D28364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1" name="object 96">
              <a:extLst>
                <a:ext uri="{FF2B5EF4-FFF2-40B4-BE49-F238E27FC236}">
                  <a16:creationId xmlns:a16="http://schemas.microsoft.com/office/drawing/2014/main" id="{8EB9C4C3-0CE4-4426-B983-F812FA6BAE44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2" name="object 97">
              <a:extLst>
                <a:ext uri="{FF2B5EF4-FFF2-40B4-BE49-F238E27FC236}">
                  <a16:creationId xmlns:a16="http://schemas.microsoft.com/office/drawing/2014/main" id="{13E3C12C-F21F-483E-BD62-FC95F9A457D1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83" name="object 98">
            <a:extLst>
              <a:ext uri="{FF2B5EF4-FFF2-40B4-BE49-F238E27FC236}">
                <a16:creationId xmlns:a16="http://schemas.microsoft.com/office/drawing/2014/main" id="{D62060A7-FB14-4C48-91BC-D4FEC9727DFB}"/>
              </a:ext>
            </a:extLst>
          </p:cNvPr>
          <p:cNvSpPr txBox="1"/>
          <p:nvPr/>
        </p:nvSpPr>
        <p:spPr>
          <a:xfrm>
            <a:off x="1655656" y="3222935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84" name="object 99">
            <a:extLst>
              <a:ext uri="{FF2B5EF4-FFF2-40B4-BE49-F238E27FC236}">
                <a16:creationId xmlns:a16="http://schemas.microsoft.com/office/drawing/2014/main" id="{B07487E1-4693-4AA3-9A3B-D907B8E83EEF}"/>
              </a:ext>
            </a:extLst>
          </p:cNvPr>
          <p:cNvSpPr txBox="1"/>
          <p:nvPr/>
        </p:nvSpPr>
        <p:spPr>
          <a:xfrm>
            <a:off x="1987663" y="3283932"/>
            <a:ext cx="43917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Overview of Project Architecture</a:t>
            </a:r>
          </a:p>
        </p:txBody>
      </p:sp>
      <p:sp>
        <p:nvSpPr>
          <p:cNvPr id="412" name="object 127">
            <a:extLst>
              <a:ext uri="{FF2B5EF4-FFF2-40B4-BE49-F238E27FC236}">
                <a16:creationId xmlns:a16="http://schemas.microsoft.com/office/drawing/2014/main" id="{6771BCDE-7703-4BFC-8007-F5E4F5800118}"/>
              </a:ext>
            </a:extLst>
          </p:cNvPr>
          <p:cNvSpPr txBox="1"/>
          <p:nvPr/>
        </p:nvSpPr>
        <p:spPr>
          <a:xfrm>
            <a:off x="1655656" y="379757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441" name="object 156">
            <a:extLst>
              <a:ext uri="{FF2B5EF4-FFF2-40B4-BE49-F238E27FC236}">
                <a16:creationId xmlns:a16="http://schemas.microsoft.com/office/drawing/2014/main" id="{E5D644D3-3125-4285-9778-584D32DFDD3F}"/>
              </a:ext>
            </a:extLst>
          </p:cNvPr>
          <p:cNvSpPr txBox="1"/>
          <p:nvPr/>
        </p:nvSpPr>
        <p:spPr>
          <a:xfrm>
            <a:off x="1655656" y="4372203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470" name="object 185">
            <a:extLst>
              <a:ext uri="{FF2B5EF4-FFF2-40B4-BE49-F238E27FC236}">
                <a16:creationId xmlns:a16="http://schemas.microsoft.com/office/drawing/2014/main" id="{E77EA725-303E-4A64-AE2A-62E55D4714F1}"/>
              </a:ext>
            </a:extLst>
          </p:cNvPr>
          <p:cNvSpPr txBox="1"/>
          <p:nvPr/>
        </p:nvSpPr>
        <p:spPr>
          <a:xfrm>
            <a:off x="1655656" y="4946840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499" name="object 214">
            <a:extLst>
              <a:ext uri="{FF2B5EF4-FFF2-40B4-BE49-F238E27FC236}">
                <a16:creationId xmlns:a16="http://schemas.microsoft.com/office/drawing/2014/main" id="{0A04EBA9-610F-42FF-B1D3-D88C4CB8ED67}"/>
              </a:ext>
            </a:extLst>
          </p:cNvPr>
          <p:cNvSpPr txBox="1"/>
          <p:nvPr/>
        </p:nvSpPr>
        <p:spPr>
          <a:xfrm>
            <a:off x="1595761" y="481714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161" name="object 71">
            <a:extLst>
              <a:ext uri="{FF2B5EF4-FFF2-40B4-BE49-F238E27FC236}">
                <a16:creationId xmlns:a16="http://schemas.microsoft.com/office/drawing/2014/main" id="{202BADE8-5E68-47E5-8246-01A4126BF950}"/>
              </a:ext>
            </a:extLst>
          </p:cNvPr>
          <p:cNvGrpSpPr/>
          <p:nvPr/>
        </p:nvGrpSpPr>
        <p:grpSpPr>
          <a:xfrm>
            <a:off x="1411873" y="3825782"/>
            <a:ext cx="5704735" cy="516476"/>
            <a:chOff x="2201386" y="3659793"/>
            <a:chExt cx="9407530" cy="851707"/>
          </a:xfrm>
        </p:grpSpPr>
        <p:pic>
          <p:nvPicPr>
            <p:cNvPr id="162" name="object 72">
              <a:extLst>
                <a:ext uri="{FF2B5EF4-FFF2-40B4-BE49-F238E27FC236}">
                  <a16:creationId xmlns:a16="http://schemas.microsoft.com/office/drawing/2014/main" id="{9A7D8248-F6F7-4293-8C60-D1481CD64BA5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163" name="object 73">
              <a:extLst>
                <a:ext uri="{FF2B5EF4-FFF2-40B4-BE49-F238E27FC236}">
                  <a16:creationId xmlns:a16="http://schemas.microsoft.com/office/drawing/2014/main" id="{7631DDE7-0D4F-43FB-9068-98C445993EC3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4" name="object 74">
              <a:extLst>
                <a:ext uri="{FF2B5EF4-FFF2-40B4-BE49-F238E27FC236}">
                  <a16:creationId xmlns:a16="http://schemas.microsoft.com/office/drawing/2014/main" id="{674685AB-7513-4795-A662-DE9913AD2505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5" name="object 75">
              <a:extLst>
                <a:ext uri="{FF2B5EF4-FFF2-40B4-BE49-F238E27FC236}">
                  <a16:creationId xmlns:a16="http://schemas.microsoft.com/office/drawing/2014/main" id="{4D4B114F-53B6-439B-A79F-F02B2FB1019E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166" name="object 76">
              <a:extLst>
                <a:ext uri="{FF2B5EF4-FFF2-40B4-BE49-F238E27FC236}">
                  <a16:creationId xmlns:a16="http://schemas.microsoft.com/office/drawing/2014/main" id="{4C42DC18-8E36-4F2F-A9EE-D1C92F5583CE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7" name="object 77">
              <a:extLst>
                <a:ext uri="{FF2B5EF4-FFF2-40B4-BE49-F238E27FC236}">
                  <a16:creationId xmlns:a16="http://schemas.microsoft.com/office/drawing/2014/main" id="{3FBFDBAF-98E1-4692-B40D-7F7958EDC726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8" name="object 78">
              <a:extLst>
                <a:ext uri="{FF2B5EF4-FFF2-40B4-BE49-F238E27FC236}">
                  <a16:creationId xmlns:a16="http://schemas.microsoft.com/office/drawing/2014/main" id="{F4BD67A9-6AD2-4FEE-9677-858B56E3D80A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9" name="object 79">
              <a:extLst>
                <a:ext uri="{FF2B5EF4-FFF2-40B4-BE49-F238E27FC236}">
                  <a16:creationId xmlns:a16="http://schemas.microsoft.com/office/drawing/2014/main" id="{AD744527-3B2B-4277-9CC8-A94220B154BF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0" name="object 80">
              <a:extLst>
                <a:ext uri="{FF2B5EF4-FFF2-40B4-BE49-F238E27FC236}">
                  <a16:creationId xmlns:a16="http://schemas.microsoft.com/office/drawing/2014/main" id="{6CC85F4A-7AC8-4D62-AE99-6056A49D101B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1" name="object 81">
              <a:extLst>
                <a:ext uri="{FF2B5EF4-FFF2-40B4-BE49-F238E27FC236}">
                  <a16:creationId xmlns:a16="http://schemas.microsoft.com/office/drawing/2014/main" id="{8946F7DE-58A6-4E4B-9D7E-0E33E1A2BC07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2" name="object 82">
              <a:extLst>
                <a:ext uri="{FF2B5EF4-FFF2-40B4-BE49-F238E27FC236}">
                  <a16:creationId xmlns:a16="http://schemas.microsoft.com/office/drawing/2014/main" id="{4440FD62-9666-44A7-BB94-411489712452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3" name="object 83">
              <a:extLst>
                <a:ext uri="{FF2B5EF4-FFF2-40B4-BE49-F238E27FC236}">
                  <a16:creationId xmlns:a16="http://schemas.microsoft.com/office/drawing/2014/main" id="{0D4DB413-6AD2-49D2-99EF-473AA214DC04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4" name="object 84">
              <a:extLst>
                <a:ext uri="{FF2B5EF4-FFF2-40B4-BE49-F238E27FC236}">
                  <a16:creationId xmlns:a16="http://schemas.microsoft.com/office/drawing/2014/main" id="{17C84CCC-53CF-4A6B-A94A-6678578FF901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5" name="object 85">
              <a:extLst>
                <a:ext uri="{FF2B5EF4-FFF2-40B4-BE49-F238E27FC236}">
                  <a16:creationId xmlns:a16="http://schemas.microsoft.com/office/drawing/2014/main" id="{858EA7FC-3D6B-45CC-8D34-2C005C55F16F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6" name="object 86">
              <a:extLst>
                <a:ext uri="{FF2B5EF4-FFF2-40B4-BE49-F238E27FC236}">
                  <a16:creationId xmlns:a16="http://schemas.microsoft.com/office/drawing/2014/main" id="{22B122C1-34F3-42D2-97F9-725F4E5642C2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7" name="object 87">
              <a:extLst>
                <a:ext uri="{FF2B5EF4-FFF2-40B4-BE49-F238E27FC236}">
                  <a16:creationId xmlns:a16="http://schemas.microsoft.com/office/drawing/2014/main" id="{7624CF26-EC50-431A-A5A3-C60984A59A3B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8" name="object 88">
              <a:extLst>
                <a:ext uri="{FF2B5EF4-FFF2-40B4-BE49-F238E27FC236}">
                  <a16:creationId xmlns:a16="http://schemas.microsoft.com/office/drawing/2014/main" id="{22B32AFB-C04C-499A-8801-B96619771CF8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9" name="object 89">
              <a:extLst>
                <a:ext uri="{FF2B5EF4-FFF2-40B4-BE49-F238E27FC236}">
                  <a16:creationId xmlns:a16="http://schemas.microsoft.com/office/drawing/2014/main" id="{314F72BB-42D1-4159-826A-0E5755352E34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0" name="object 90">
              <a:extLst>
                <a:ext uri="{FF2B5EF4-FFF2-40B4-BE49-F238E27FC236}">
                  <a16:creationId xmlns:a16="http://schemas.microsoft.com/office/drawing/2014/main" id="{1D3C28A8-449C-4D0E-A0DD-DC2253DDCCC1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1" name="object 91">
              <a:extLst>
                <a:ext uri="{FF2B5EF4-FFF2-40B4-BE49-F238E27FC236}">
                  <a16:creationId xmlns:a16="http://schemas.microsoft.com/office/drawing/2014/main" id="{D3BB27D1-E527-49CE-A7E7-5AA59A5FA29D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2" name="object 92">
              <a:extLst>
                <a:ext uri="{FF2B5EF4-FFF2-40B4-BE49-F238E27FC236}">
                  <a16:creationId xmlns:a16="http://schemas.microsoft.com/office/drawing/2014/main" id="{9FEB4066-BEF9-43AE-8726-7C5357EED0E3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3" name="object 93">
              <a:extLst>
                <a:ext uri="{FF2B5EF4-FFF2-40B4-BE49-F238E27FC236}">
                  <a16:creationId xmlns:a16="http://schemas.microsoft.com/office/drawing/2014/main" id="{F1348CB0-4156-43C5-B74E-7761DD0C271C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4" name="object 94">
              <a:extLst>
                <a:ext uri="{FF2B5EF4-FFF2-40B4-BE49-F238E27FC236}">
                  <a16:creationId xmlns:a16="http://schemas.microsoft.com/office/drawing/2014/main" id="{B941101A-B93A-499F-99CA-1FEE5D5FF0CC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5" name="object 95">
              <a:extLst>
                <a:ext uri="{FF2B5EF4-FFF2-40B4-BE49-F238E27FC236}">
                  <a16:creationId xmlns:a16="http://schemas.microsoft.com/office/drawing/2014/main" id="{E8D06219-CD0D-43B0-AF1E-FBF27F50F7FC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6" name="object 96">
              <a:extLst>
                <a:ext uri="{FF2B5EF4-FFF2-40B4-BE49-F238E27FC236}">
                  <a16:creationId xmlns:a16="http://schemas.microsoft.com/office/drawing/2014/main" id="{D6F8676B-85EA-4F1E-B932-0D5876D65897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7" name="object 97">
              <a:extLst>
                <a:ext uri="{FF2B5EF4-FFF2-40B4-BE49-F238E27FC236}">
                  <a16:creationId xmlns:a16="http://schemas.microsoft.com/office/drawing/2014/main" id="{752718B4-2249-4477-8A6B-FB95792DB640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88" name="object 98">
            <a:extLst>
              <a:ext uri="{FF2B5EF4-FFF2-40B4-BE49-F238E27FC236}">
                <a16:creationId xmlns:a16="http://schemas.microsoft.com/office/drawing/2014/main" id="{ECAD6933-7BFB-420F-BD40-4D17F6780A83}"/>
              </a:ext>
            </a:extLst>
          </p:cNvPr>
          <p:cNvSpPr txBox="1"/>
          <p:nvPr/>
        </p:nvSpPr>
        <p:spPr>
          <a:xfrm>
            <a:off x="1660296" y="3868655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ar-JO"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189" name="object 99">
            <a:extLst>
              <a:ext uri="{FF2B5EF4-FFF2-40B4-BE49-F238E27FC236}">
                <a16:creationId xmlns:a16="http://schemas.microsoft.com/office/drawing/2014/main" id="{DDF54191-1703-4B9B-BF51-5D070AB4E863}"/>
              </a:ext>
            </a:extLst>
          </p:cNvPr>
          <p:cNvSpPr txBox="1"/>
          <p:nvPr/>
        </p:nvSpPr>
        <p:spPr>
          <a:xfrm>
            <a:off x="1992303" y="3929652"/>
            <a:ext cx="43917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Class Library</a:t>
            </a:r>
          </a:p>
        </p:txBody>
      </p:sp>
      <p:sp>
        <p:nvSpPr>
          <p:cNvPr id="217" name="object 98">
            <a:extLst>
              <a:ext uri="{FF2B5EF4-FFF2-40B4-BE49-F238E27FC236}">
                <a16:creationId xmlns:a16="http://schemas.microsoft.com/office/drawing/2014/main" id="{BF457C7E-9F88-43AC-A5F1-C05458DA24B3}"/>
              </a:ext>
            </a:extLst>
          </p:cNvPr>
          <p:cNvSpPr txBox="1"/>
          <p:nvPr/>
        </p:nvSpPr>
        <p:spPr>
          <a:xfrm>
            <a:off x="1660296" y="4530692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ar-JO"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 dirty="0">
              <a:latin typeface="Tahoma"/>
              <a:cs typeface="Tahoma"/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164E8F60-4B92-4775-9A84-4ABEE091570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79653" y="3325962"/>
            <a:ext cx="1414383" cy="12470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695F221-3C0F-4CC1-BFF1-54B1F8F032CA}"/>
              </a:ext>
            </a:extLst>
          </p:cNvPr>
          <p:cNvSpPr txBox="1"/>
          <p:nvPr/>
        </p:nvSpPr>
        <p:spPr>
          <a:xfrm>
            <a:off x="2590800" y="1524000"/>
            <a:ext cx="701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Enter Project Name (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TahalufLearn.Core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A36D4EA-51D7-4462-B4C7-320182190F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46880" y="2319452"/>
            <a:ext cx="7187213" cy="3791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981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695F221-3C0F-4CC1-BFF1-54B1F8F032CA}"/>
              </a:ext>
            </a:extLst>
          </p:cNvPr>
          <p:cNvSpPr txBox="1"/>
          <p:nvPr/>
        </p:nvSpPr>
        <p:spPr>
          <a:xfrm>
            <a:off x="2590800" y="1524000"/>
            <a:ext cx="701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Enter Project Name (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TahalufLearn.Infra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1437548-CC26-46B3-951F-B6EE6E0843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74922" y="2366092"/>
            <a:ext cx="7303941" cy="3659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430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73C6DCD-91F0-4355-8FA2-C2509E84C94E}"/>
              </a:ext>
            </a:extLst>
          </p:cNvPr>
          <p:cNvSpPr txBox="1"/>
          <p:nvPr/>
        </p:nvSpPr>
        <p:spPr>
          <a:xfrm>
            <a:off x="2389235" y="1054580"/>
            <a:ext cx="71278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Create dependencies</a:t>
            </a:r>
          </a:p>
          <a:p>
            <a:pPr algn="just"/>
            <a:endParaRPr lang="en-US" sz="2000" b="1" dirty="0">
              <a:solidFill>
                <a:srgbClr val="DB0934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Right click on dependencies in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TahalufLearn.API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=&gt;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Add project reference 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=&gt;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 Choose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TahalufLearn.Core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&amp;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TahalufLearn.Infra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srgbClr val="DB0934"/>
                </a:solidFill>
                <a:latin typeface="Calibri"/>
              </a:rPr>
              <a:t>=&gt;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Ok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7330CF7-EEBF-4D11-9473-C667EA0AD98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75563" y="2575505"/>
            <a:ext cx="6457512" cy="34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652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6115FAA-F820-4FF5-855D-0F450CA2E681}"/>
              </a:ext>
            </a:extLst>
          </p:cNvPr>
          <p:cNvSpPr txBox="1"/>
          <p:nvPr/>
        </p:nvSpPr>
        <p:spPr>
          <a:xfrm>
            <a:off x="2512015" y="1195061"/>
            <a:ext cx="70103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Create dependencies</a:t>
            </a:r>
          </a:p>
          <a:p>
            <a:pPr algn="just"/>
            <a:endParaRPr lang="en-US" sz="2000" b="1" dirty="0">
              <a:solidFill>
                <a:srgbClr val="DB0934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Right click on dependencies in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TahalufLearn.Infra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=&gt; Add project reference =&gt;  Choose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TahalufLearn.Core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=&gt; Ok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599967D-7495-4DC7-B694-4FE1EC10AEF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607" y="2655029"/>
            <a:ext cx="7015450" cy="3488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985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E6F2C70-49F9-43AF-9123-B3F5E18CBD3E}"/>
              </a:ext>
            </a:extLst>
          </p:cNvPr>
          <p:cNvSpPr txBox="1"/>
          <p:nvPr/>
        </p:nvSpPr>
        <p:spPr>
          <a:xfrm>
            <a:off x="1689547" y="2273401"/>
            <a:ext cx="91080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[1]. </a:t>
            </a:r>
            <a:r>
              <a:rPr lang="en-US" dirty="0">
                <a:solidFill>
                  <a:prstClr val="black"/>
                </a:solidFill>
                <a:latin typeface="Calibri"/>
                <a:hlinkClick r:id="rId20"/>
              </a:rPr>
              <a:t>https://www.geeksforgeeks.org/introduction-postman-api-development/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[2].</a:t>
            </a:r>
            <a:r>
              <a:rPr lang="en-US" dirty="0">
                <a:solidFill>
                  <a:prstClr val="black"/>
                </a:solidFill>
                <a:latin typeface="Calibri"/>
                <a:hlinkClick r:id="rId21"/>
              </a:rPr>
              <a:t>https://jakeydocs.readthedocs.io/en/latest/fundamentals/startup.html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[3]. </a:t>
            </a:r>
            <a:r>
              <a:rPr lang="en-US" dirty="0">
                <a:solidFill>
                  <a:prstClr val="black"/>
                </a:solidFill>
                <a:latin typeface="Calibri"/>
                <a:hlinkClick r:id="rId22"/>
              </a:rPr>
              <a:t>https://dotnettutorials.net/lesson/asp-net-core-appsettings-json-file/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39547" y="298101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0" lvl="0" indent="0" algn="ctr" defTabSz="914400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38" b="0" i="0" u="none" strike="noStrike" kern="1200" cap="none" spc="-3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414716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D571B69-1B60-4EB2-851C-F664E81FA239}"/>
              </a:ext>
            </a:extLst>
          </p:cNvPr>
          <p:cNvSpPr txBox="1"/>
          <p:nvPr/>
        </p:nvSpPr>
        <p:spPr>
          <a:xfrm>
            <a:off x="1148206" y="2133601"/>
            <a:ext cx="9990381" cy="223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Postman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an Application Programming Interface (API) development tool used to build, test and modify APIs. </a:t>
            </a: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Postman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has the ability to make different types of HTTP methods (GET, PUT, PATCH, POST), converting the API to code for various languages(like Python, JavaScript), saving environments for later use.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D85BE9D-0DEB-4689-899E-9B7239C55B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42" y="4635025"/>
            <a:ext cx="2588642" cy="1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96489AD-2D2B-4C69-98EE-B8AC32A6723F}"/>
              </a:ext>
            </a:extLst>
          </p:cNvPr>
          <p:cNvSpPr txBox="1"/>
          <p:nvPr/>
        </p:nvSpPr>
        <p:spPr>
          <a:xfrm>
            <a:off x="1965906" y="1771016"/>
            <a:ext cx="7391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Open the following link: </a:t>
            </a:r>
            <a:r>
              <a:rPr lang="en-US" sz="2000" dirty="0">
                <a:solidFill>
                  <a:prstClr val="black"/>
                </a:solidFill>
                <a:latin typeface="Calibri"/>
                <a:hlinkClick r:id="rId20"/>
              </a:rPr>
              <a:t>https://www.postman.com/downloads/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/>
            <a:endParaRPr lang="ar-JO" sz="20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B3779BE-426A-42E2-962D-28811EABA1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85397" y="2702844"/>
            <a:ext cx="3554901" cy="30666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977C719-98A5-4BC5-9DA0-7D52564F9D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42" y="3308858"/>
            <a:ext cx="2588642" cy="12943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5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39547" y="298101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0" lvl="0" indent="0" algn="ctr" defTabSz="914400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38" b="0" i="0" u="none" strike="noStrike" kern="1200" cap="none" spc="-3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Create API Project</a:t>
            </a:r>
          </a:p>
        </p:txBody>
      </p:sp>
    </p:spTree>
    <p:extLst>
      <p:ext uri="{BB962C8B-B14F-4D97-AF65-F5344CB8AC3E}">
        <p14:creationId xmlns:p14="http://schemas.microsoft.com/office/powerpoint/2010/main" val="43844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FC2B8-D881-497E-A3A3-B32011E97FFE}"/>
              </a:ext>
            </a:extLst>
          </p:cNvPr>
          <p:cNvSpPr/>
          <p:nvPr/>
        </p:nvSpPr>
        <p:spPr>
          <a:xfrm>
            <a:off x="2430780" y="1395156"/>
            <a:ext cx="6865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Open Visual Studio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3F9A375-C090-4565-B07D-502F3A77DC8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60570" y="2025670"/>
            <a:ext cx="7006040" cy="3268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563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FC2B8-D881-497E-A3A3-B32011E97FFE}"/>
              </a:ext>
            </a:extLst>
          </p:cNvPr>
          <p:cNvSpPr/>
          <p:nvPr/>
        </p:nvSpPr>
        <p:spPr>
          <a:xfrm>
            <a:off x="2643309" y="1355421"/>
            <a:ext cx="6865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Choose ASP.NET Core Web API.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8C7CFC3-E493-4549-9294-3DDA860770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67000" y="2057400"/>
            <a:ext cx="6705600" cy="3657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475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FC2B8-D881-497E-A3A3-B32011E97FFE}"/>
              </a:ext>
            </a:extLst>
          </p:cNvPr>
          <p:cNvSpPr/>
          <p:nvPr/>
        </p:nvSpPr>
        <p:spPr>
          <a:xfrm>
            <a:off x="2646880" y="1424548"/>
            <a:ext cx="6865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Calibri"/>
              </a:rPr>
              <a:t>Enter Project name and Solution name.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034D02F-9DF5-412E-9552-61DCDB872C9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74922" y="2017933"/>
            <a:ext cx="7226439" cy="4240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0343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197668512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860EAD-17F3-400C-BBA4-8FF1D79A9C96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6170</TotalTime>
  <Words>741</Words>
  <Application>Microsoft Office PowerPoint</Application>
  <PresentationFormat>Widescreen</PresentationFormat>
  <Paragraphs>123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Bahnschrift</vt:lpstr>
      <vt:lpstr>Calibri</vt:lpstr>
      <vt:lpstr>Calibri Light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Hadeel Alna’amne</dc:creator>
  <cp:lastModifiedBy>Bayan Al Hassoun</cp:lastModifiedBy>
  <cp:revision>212</cp:revision>
  <dcterms:created xsi:type="dcterms:W3CDTF">2022-04-29T18:40:23Z</dcterms:created>
  <dcterms:modified xsi:type="dcterms:W3CDTF">2022-10-11T19:58:59Z</dcterms:modified>
</cp:coreProperties>
</file>