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63" r:id="rId4"/>
    <p:sldId id="262" r:id="rId5"/>
    <p:sldId id="371" r:id="rId6"/>
    <p:sldId id="408" r:id="rId7"/>
    <p:sldId id="418" r:id="rId8"/>
    <p:sldId id="419" r:id="rId9"/>
    <p:sldId id="409" r:id="rId10"/>
    <p:sldId id="412" r:id="rId11"/>
    <p:sldId id="420" r:id="rId12"/>
    <p:sldId id="421" r:id="rId13"/>
    <p:sldId id="422" r:id="rId14"/>
    <p:sldId id="466" r:id="rId15"/>
    <p:sldId id="423" r:id="rId16"/>
    <p:sldId id="424" r:id="rId17"/>
    <p:sldId id="425" r:id="rId18"/>
    <p:sldId id="426" r:id="rId19"/>
    <p:sldId id="427" r:id="rId20"/>
    <p:sldId id="469" r:id="rId21"/>
    <p:sldId id="433" r:id="rId22"/>
    <p:sldId id="434" r:id="rId23"/>
    <p:sldId id="435" r:id="rId24"/>
    <p:sldId id="467" r:id="rId25"/>
    <p:sldId id="448" r:id="rId26"/>
    <p:sldId id="450" r:id="rId27"/>
    <p:sldId id="452" r:id="rId28"/>
    <p:sldId id="454" r:id="rId29"/>
    <p:sldId id="456" r:id="rId30"/>
    <p:sldId id="470" r:id="rId31"/>
    <p:sldId id="446" r:id="rId32"/>
    <p:sldId id="447" r:id="rId33"/>
    <p:sldId id="468" r:id="rId34"/>
    <p:sldId id="436" r:id="rId35"/>
    <p:sldId id="438" r:id="rId36"/>
    <p:sldId id="440" r:id="rId37"/>
    <p:sldId id="442" r:id="rId38"/>
    <p:sldId id="444" r:id="rId39"/>
    <p:sldId id="471" r:id="rId40"/>
    <p:sldId id="458" r:id="rId41"/>
    <p:sldId id="459" r:id="rId42"/>
    <p:sldId id="461" r:id="rId43"/>
    <p:sldId id="462" r:id="rId44"/>
    <p:sldId id="463" r:id="rId45"/>
    <p:sldId id="464" r:id="rId46"/>
    <p:sldId id="46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122" autoAdjust="0"/>
  </p:normalViewPr>
  <p:slideViewPr>
    <p:cSldViewPr snapToGrid="0">
      <p:cViewPr varScale="1">
        <p:scale>
          <a:sx n="75" d="100"/>
          <a:sy n="75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DA2DE2-6118-49E8-A7D9-1CEFD597D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FC55D-4068-415F-A7DF-875BEF2A14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0F796-2593-45CC-9323-01BD5A27CA3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9D2A-C012-4D38-8D3C-BA4AE33800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DDA48-369A-469D-B8F9-A1D473CB11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6B96F-838F-4576-8739-BDC91B3CD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1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17" Type="http://schemas.openxmlformats.org/officeDocument/2006/relationships/image" Target="../media/image44.png"/><Relationship Id="rId2" Type="http://schemas.openxmlformats.org/officeDocument/2006/relationships/image" Target="../media/image48.png"/><Relationship Id="rId16" Type="http://schemas.openxmlformats.org/officeDocument/2006/relationships/image" Target="../media/image43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2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24.png"/><Relationship Id="rId19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9218" y="909553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278917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US" sz="4002" spc="-42" dirty="0">
                <a:solidFill>
                  <a:srgbClr val="DB0934"/>
                </a:solidFill>
                <a:latin typeface="Tahoma"/>
                <a:cs typeface="Tahoma"/>
              </a:rPr>
              <a:t>Web Application Programming Interface (API)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99A9ACA-A33D-44AC-ABFA-C24EB16999C3}"/>
              </a:ext>
            </a:extLst>
          </p:cNvPr>
          <p:cNvSpPr txBox="1"/>
          <p:nvPr/>
        </p:nvSpPr>
        <p:spPr>
          <a:xfrm>
            <a:off x="1394742" y="1482216"/>
            <a:ext cx="93673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Repository Layer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/>
            <a:r>
              <a:rPr lang="en-US" sz="2000" dirty="0"/>
              <a:t>A repository Layer is intended to build an abstraction layer between the business logic layer and the domain layer of an application. It is a domain approach that prompts a more loosely coupled pattern to data access. 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23CC2B-811F-4678-996F-43A58A1717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68640" y="3755449"/>
            <a:ext cx="3275041" cy="24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145A9-DD21-4A23-9143-78417D3D5204}"/>
              </a:ext>
            </a:extLst>
          </p:cNvPr>
          <p:cNvSpPr/>
          <p:nvPr/>
        </p:nvSpPr>
        <p:spPr>
          <a:xfrm>
            <a:off x="1893072" y="1676982"/>
            <a:ext cx="9477495" cy="40626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Right Click on </a:t>
            </a:r>
            <a:r>
              <a:rPr lang="en-US" sz="2000" dirty="0" err="1"/>
              <a:t>TahalufLearn.Infra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New Folder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Repository.</a:t>
            </a:r>
          </a:p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Right Click on </a:t>
            </a:r>
            <a:r>
              <a:rPr lang="en-US" sz="2000" dirty="0" err="1"/>
              <a:t>TahalufLearn.Core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New Folder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/>
              <a:t> Repository.</a:t>
            </a:r>
          </a:p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Right Click on Repository Folder in </a:t>
            </a:r>
            <a:r>
              <a:rPr lang="en-US" sz="2000" dirty="0" err="1"/>
              <a:t>TahalufLearn</a:t>
            </a:r>
            <a:r>
              <a:rPr lang="en-US" sz="2000" dirty="0" err="1">
                <a:solidFill>
                  <a:prstClr val="black"/>
                </a:solidFill>
              </a:rPr>
              <a:t>.Core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>
                <a:solidFill>
                  <a:prstClr val="black"/>
                </a:solidFill>
              </a:rPr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>
                <a:solidFill>
                  <a:prstClr val="black"/>
                </a:solidFill>
              </a:rPr>
              <a:t> Class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>
                <a:solidFill>
                  <a:prstClr val="black"/>
                </a:solidFill>
              </a:rPr>
              <a:t> Interface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ICourseRepository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</a:rPr>
              <a:t>Right Click on Repository Folder in </a:t>
            </a:r>
            <a:r>
              <a:rPr lang="en-US" sz="2000" dirty="0" err="1"/>
              <a:t>TahalufLearn</a:t>
            </a:r>
            <a:r>
              <a:rPr lang="en-US" sz="2000" dirty="0" err="1">
                <a:solidFill>
                  <a:prstClr val="black"/>
                </a:solidFill>
              </a:rPr>
              <a:t>.Infra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>
                <a:solidFill>
                  <a:prstClr val="black"/>
                </a:solidFill>
              </a:rPr>
              <a:t> Add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>
                <a:solidFill>
                  <a:prstClr val="black"/>
                </a:solidFill>
              </a:rPr>
              <a:t> Class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CourseRepository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pPr algn="just">
              <a:buClr>
                <a:srgbClr val="DB0934"/>
              </a:buClr>
            </a:pPr>
            <a:endParaRPr lang="en-US" sz="2000" dirty="0">
              <a:solidFill>
                <a:prstClr val="black"/>
              </a:solidFill>
            </a:endParaRPr>
          </a:p>
          <a:p>
            <a:pPr marL="342900" indent="-342900" algn="just">
              <a:buClr>
                <a:srgbClr val="DB0934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prstClr val="black"/>
              </a:solidFill>
            </a:endParaRPr>
          </a:p>
          <a:p>
            <a:pPr algn="just">
              <a:buClr>
                <a:srgbClr val="DB0934"/>
              </a:buClr>
            </a:pPr>
            <a:r>
              <a:rPr lang="en-US" sz="2000" b="1" dirty="0">
                <a:solidFill>
                  <a:srgbClr val="DB0934"/>
                </a:solidFill>
              </a:rPr>
              <a:t>      Note:</a:t>
            </a:r>
          </a:p>
          <a:p>
            <a:pPr algn="just">
              <a:buClr>
                <a:srgbClr val="DB0934"/>
              </a:buClr>
            </a:pPr>
            <a:r>
              <a:rPr lang="en-US" dirty="0">
                <a:solidFill>
                  <a:prstClr val="black"/>
                </a:solidFill>
              </a:rPr>
              <a:t>       Make sure all created classes and interfaces are public.</a:t>
            </a:r>
          </a:p>
        </p:txBody>
      </p:sp>
    </p:spTree>
    <p:extLst>
      <p:ext uri="{BB962C8B-B14F-4D97-AF65-F5344CB8AC3E}">
        <p14:creationId xmlns:p14="http://schemas.microsoft.com/office/powerpoint/2010/main" val="311135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715639" y="1918009"/>
            <a:ext cx="951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In </a:t>
            </a:r>
            <a:r>
              <a:rPr lang="en-US" sz="1800" b="1" dirty="0" err="1"/>
              <a:t>TahalufLearn.Core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DB0934"/>
                </a:solidFill>
              </a:rPr>
              <a:t>=&gt;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prstClr val="black"/>
                </a:solidFill>
              </a:rPr>
              <a:t>Repository </a:t>
            </a:r>
            <a:r>
              <a:rPr lang="en-US" b="1" dirty="0">
                <a:solidFill>
                  <a:srgbClr val="DB0934"/>
                </a:solidFill>
              </a:rPr>
              <a:t>=&gt;</a:t>
            </a:r>
            <a:r>
              <a:rPr lang="en-US" sz="1800" b="1" dirty="0">
                <a:solidFill>
                  <a:prstClr val="black"/>
                </a:solidFill>
              </a:rPr>
              <a:t> </a:t>
            </a:r>
            <a:r>
              <a:rPr lang="en-US" sz="1800" b="1" dirty="0" err="1">
                <a:solidFill>
                  <a:prstClr val="black"/>
                </a:solidFill>
              </a:rPr>
              <a:t>ICourseRepository</a:t>
            </a:r>
            <a:r>
              <a:rPr lang="en-US" sz="1800" b="1" dirty="0">
                <a:solidFill>
                  <a:prstClr val="black"/>
                </a:solidFill>
              </a:rPr>
              <a:t> add the following abstract methods: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AFF4F0-C17E-4384-BF89-F60F2DAE8403}"/>
              </a:ext>
            </a:extLst>
          </p:cNvPr>
          <p:cNvSpPr txBox="1"/>
          <p:nvPr/>
        </p:nvSpPr>
        <p:spPr>
          <a:xfrm>
            <a:off x="1694797" y="3266132"/>
            <a:ext cx="767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List&lt;Course&gt;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course);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Course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GetByCourseId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Repository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CourseRepository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make the class inherit the interface </a:t>
            </a:r>
            <a:r>
              <a:rPr lang="en-US" sz="2000" b="1" dirty="0" err="1">
                <a:solidFill>
                  <a:prstClr val="black"/>
                </a:solidFill>
              </a:rPr>
              <a:t>ICourseRepository</a:t>
            </a:r>
            <a:r>
              <a:rPr lang="en-US" sz="2000" b="1" dirty="0">
                <a:solidFill>
                  <a:prstClr val="black"/>
                </a:solidFill>
              </a:rPr>
              <a:t>:</a:t>
            </a:r>
            <a:endParaRPr 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75383" y="3091329"/>
            <a:ext cx="750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ICourseRepository</a:t>
            </a:r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E12E605-831F-4C03-82FD-D6145E5449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52879" y="4121010"/>
            <a:ext cx="6114980" cy="685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879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Repository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CourseRepository</a:t>
            </a:r>
            <a:r>
              <a:rPr lang="en-US" sz="2000" b="1" dirty="0">
                <a:solidFill>
                  <a:prstClr val="black"/>
                </a:solidFill>
              </a:rPr>
              <a:t> add the following :</a:t>
            </a:r>
            <a:endParaRPr 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75384" y="3091329"/>
            <a:ext cx="77702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Repository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CourseRepository</a:t>
            </a:r>
            <a:r>
              <a:rPr lang="en-US" sz="2000" b="1" dirty="0">
                <a:solidFill>
                  <a:prstClr val="black"/>
                </a:solidFill>
              </a:rPr>
              <a:t>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03160" y="2858845"/>
            <a:ext cx="95354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List&lt;Course&gt;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Course_Package.GetAllCourses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5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87860" y="1427976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Repository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CourseRepository</a:t>
            </a:r>
            <a:r>
              <a:rPr lang="en-US" sz="2000" b="1" dirty="0">
                <a:solidFill>
                  <a:prstClr val="black"/>
                </a:solidFill>
              </a:rPr>
              <a:t>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553419" y="2121463"/>
            <a:ext cx="101214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course)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"COURSENAME"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"image"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course.ImageName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Course_Package.CREATECOURSE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1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503967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Repository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CourseRepository</a:t>
            </a:r>
            <a:r>
              <a:rPr lang="en-US" sz="2000" b="1" dirty="0">
                <a:solidFill>
                  <a:prstClr val="black"/>
                </a:solidFill>
              </a:rPr>
              <a:t>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710696" y="2136363"/>
            <a:ext cx="101214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(Course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List&lt;Category&gt;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categoreys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List&lt;Category&gt;();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course.Coursename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"CATID"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"image"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course.ImageName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Course_Package.UPDATECOURSE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8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503967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Repository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CourseRepository</a:t>
            </a:r>
            <a:r>
              <a:rPr lang="en-US" sz="2000" b="1" dirty="0">
                <a:solidFill>
                  <a:prstClr val="black"/>
                </a:solidFill>
              </a:rPr>
              <a:t>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31104" y="2556874"/>
            <a:ext cx="101214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id,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Course_Package.DeleteCourse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43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503967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 </a:t>
            </a:r>
            <a:r>
              <a:rPr lang="en-US" sz="2000" b="1" dirty="0" err="1"/>
              <a:t>TahalufLearn.Infra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prstClr val="black"/>
                </a:solidFill>
              </a:rPr>
              <a:t>Repository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prstClr val="black"/>
                </a:solidFill>
              </a:rPr>
              <a:t>CourseRepository</a:t>
            </a:r>
            <a:r>
              <a:rPr lang="en-US" sz="2000" b="1" dirty="0">
                <a:solidFill>
                  <a:prstClr val="black"/>
                </a:solidFill>
              </a:rPr>
              <a:t> add the following :</a:t>
            </a:r>
            <a:endParaRPr 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712511" y="2468178"/>
            <a:ext cx="101214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Course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GetByCourseId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id,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&lt;Course&gt;(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Course_Package.GetCourseById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result.FirstOrDefault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3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409" y="293829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12" name="object 127">
            <a:extLst>
              <a:ext uri="{FF2B5EF4-FFF2-40B4-BE49-F238E27FC236}">
                <a16:creationId xmlns:a16="http://schemas.microsoft.com/office/drawing/2014/main" id="{6771BCDE-7703-4BFC-8007-F5E4F5800118}"/>
              </a:ext>
            </a:extLst>
          </p:cNvPr>
          <p:cNvSpPr txBox="1"/>
          <p:nvPr/>
        </p:nvSpPr>
        <p:spPr>
          <a:xfrm>
            <a:off x="1655656" y="379757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437" name="object 15">
            <a:extLst>
              <a:ext uri="{FF2B5EF4-FFF2-40B4-BE49-F238E27FC236}">
                <a16:creationId xmlns:a16="http://schemas.microsoft.com/office/drawing/2014/main" id="{2704273F-96CA-4C20-8B3C-F6CFEA5D2181}"/>
              </a:ext>
            </a:extLst>
          </p:cNvPr>
          <p:cNvGrpSpPr/>
          <p:nvPr/>
        </p:nvGrpSpPr>
        <p:grpSpPr>
          <a:xfrm>
            <a:off x="1587066" y="2747372"/>
            <a:ext cx="5704732" cy="398542"/>
            <a:chOff x="2201386" y="1764563"/>
            <a:chExt cx="9407525" cy="657225"/>
          </a:xfrm>
        </p:grpSpPr>
        <p:sp>
          <p:nvSpPr>
            <p:cNvPr id="438" name="object 16">
              <a:extLst>
                <a:ext uri="{FF2B5EF4-FFF2-40B4-BE49-F238E27FC236}">
                  <a16:creationId xmlns:a16="http://schemas.microsoft.com/office/drawing/2014/main" id="{2AE794CB-96B1-451D-A9EE-37AD4ACB05F2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9" name="object 17">
              <a:extLst>
                <a:ext uri="{FF2B5EF4-FFF2-40B4-BE49-F238E27FC236}">
                  <a16:creationId xmlns:a16="http://schemas.microsoft.com/office/drawing/2014/main" id="{DDAB8DDC-3A89-48BD-96DC-7E9E15903794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0" name="object 18">
              <a:extLst>
                <a:ext uri="{FF2B5EF4-FFF2-40B4-BE49-F238E27FC236}">
                  <a16:creationId xmlns:a16="http://schemas.microsoft.com/office/drawing/2014/main" id="{E7635F9E-37B6-4D04-84A3-8740F648A83F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2" name="object 19">
              <a:extLst>
                <a:ext uri="{FF2B5EF4-FFF2-40B4-BE49-F238E27FC236}">
                  <a16:creationId xmlns:a16="http://schemas.microsoft.com/office/drawing/2014/main" id="{814B6487-9C55-4831-AFB3-0B7A8096153B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3" name="object 20">
              <a:extLst>
                <a:ext uri="{FF2B5EF4-FFF2-40B4-BE49-F238E27FC236}">
                  <a16:creationId xmlns:a16="http://schemas.microsoft.com/office/drawing/2014/main" id="{2B4E5A41-80CD-41B9-B73A-F376444210CC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4" name="object 21">
              <a:extLst>
                <a:ext uri="{FF2B5EF4-FFF2-40B4-BE49-F238E27FC236}">
                  <a16:creationId xmlns:a16="http://schemas.microsoft.com/office/drawing/2014/main" id="{00016DD3-2AD1-439E-8C5C-507F8B7D02DB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5" name="object 22">
              <a:extLst>
                <a:ext uri="{FF2B5EF4-FFF2-40B4-BE49-F238E27FC236}">
                  <a16:creationId xmlns:a16="http://schemas.microsoft.com/office/drawing/2014/main" id="{97D3C1AA-071D-4A57-A3CD-38D9716E7302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6" name="object 23">
              <a:extLst>
                <a:ext uri="{FF2B5EF4-FFF2-40B4-BE49-F238E27FC236}">
                  <a16:creationId xmlns:a16="http://schemas.microsoft.com/office/drawing/2014/main" id="{B9FDFC3A-6304-4BD4-A556-530BD25D615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7" name="object 24">
              <a:extLst>
                <a:ext uri="{FF2B5EF4-FFF2-40B4-BE49-F238E27FC236}">
                  <a16:creationId xmlns:a16="http://schemas.microsoft.com/office/drawing/2014/main" id="{BB9EB6B0-D3F2-4C00-A59B-39CF15CD52C8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8" name="object 25">
              <a:extLst>
                <a:ext uri="{FF2B5EF4-FFF2-40B4-BE49-F238E27FC236}">
                  <a16:creationId xmlns:a16="http://schemas.microsoft.com/office/drawing/2014/main" id="{AB138E5A-64C6-4FE1-AF9D-F144F54B466B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9" name="object 26">
              <a:extLst>
                <a:ext uri="{FF2B5EF4-FFF2-40B4-BE49-F238E27FC236}">
                  <a16:creationId xmlns:a16="http://schemas.microsoft.com/office/drawing/2014/main" id="{D42D492B-132F-4B43-B550-A83B9C35DD6F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0" name="object 27">
              <a:extLst>
                <a:ext uri="{FF2B5EF4-FFF2-40B4-BE49-F238E27FC236}">
                  <a16:creationId xmlns:a16="http://schemas.microsoft.com/office/drawing/2014/main" id="{372DFE4C-CF73-4B89-8656-322A6F887DD4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1" name="object 28">
              <a:extLst>
                <a:ext uri="{FF2B5EF4-FFF2-40B4-BE49-F238E27FC236}">
                  <a16:creationId xmlns:a16="http://schemas.microsoft.com/office/drawing/2014/main" id="{81FA2553-11F2-4169-8C30-EA0D073823FC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2" name="object 29">
              <a:extLst>
                <a:ext uri="{FF2B5EF4-FFF2-40B4-BE49-F238E27FC236}">
                  <a16:creationId xmlns:a16="http://schemas.microsoft.com/office/drawing/2014/main" id="{CDA47A0E-F910-47FB-BAB6-7C075E5212DE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3" name="object 30">
              <a:extLst>
                <a:ext uri="{FF2B5EF4-FFF2-40B4-BE49-F238E27FC236}">
                  <a16:creationId xmlns:a16="http://schemas.microsoft.com/office/drawing/2014/main" id="{3A76F1B4-E855-41E1-9CA0-01E2472067A7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4" name="object 31">
              <a:extLst>
                <a:ext uri="{FF2B5EF4-FFF2-40B4-BE49-F238E27FC236}">
                  <a16:creationId xmlns:a16="http://schemas.microsoft.com/office/drawing/2014/main" id="{A4700B2E-C117-439E-93AF-C75CCF60D51F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5" name="object 32">
              <a:extLst>
                <a:ext uri="{FF2B5EF4-FFF2-40B4-BE49-F238E27FC236}">
                  <a16:creationId xmlns:a16="http://schemas.microsoft.com/office/drawing/2014/main" id="{CBFC18BF-1E9C-439F-B743-C1418312B408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6" name="object 33">
              <a:extLst>
                <a:ext uri="{FF2B5EF4-FFF2-40B4-BE49-F238E27FC236}">
                  <a16:creationId xmlns:a16="http://schemas.microsoft.com/office/drawing/2014/main" id="{E0A37C71-2022-47B7-9E49-F4D4D9BDFD63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7" name="object 34">
              <a:extLst>
                <a:ext uri="{FF2B5EF4-FFF2-40B4-BE49-F238E27FC236}">
                  <a16:creationId xmlns:a16="http://schemas.microsoft.com/office/drawing/2014/main" id="{8F0D7FEF-06FF-4238-B6DB-F22DA30817F2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8" name="object 35">
              <a:extLst>
                <a:ext uri="{FF2B5EF4-FFF2-40B4-BE49-F238E27FC236}">
                  <a16:creationId xmlns:a16="http://schemas.microsoft.com/office/drawing/2014/main" id="{1FEB94EF-A9C9-4658-BC5A-CBC845F5D20B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9" name="object 36">
              <a:extLst>
                <a:ext uri="{FF2B5EF4-FFF2-40B4-BE49-F238E27FC236}">
                  <a16:creationId xmlns:a16="http://schemas.microsoft.com/office/drawing/2014/main" id="{987A37C5-ABEF-48D0-8170-C3D17CB4294D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0" name="object 37">
              <a:extLst>
                <a:ext uri="{FF2B5EF4-FFF2-40B4-BE49-F238E27FC236}">
                  <a16:creationId xmlns:a16="http://schemas.microsoft.com/office/drawing/2014/main" id="{8CCAA0E3-A907-416F-A362-8F6BFA1D0367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1" name="object 38">
              <a:extLst>
                <a:ext uri="{FF2B5EF4-FFF2-40B4-BE49-F238E27FC236}">
                  <a16:creationId xmlns:a16="http://schemas.microsoft.com/office/drawing/2014/main" id="{E0E2502A-E990-4EAB-A54C-E5E882C68ED1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2" name="object 39">
              <a:extLst>
                <a:ext uri="{FF2B5EF4-FFF2-40B4-BE49-F238E27FC236}">
                  <a16:creationId xmlns:a16="http://schemas.microsoft.com/office/drawing/2014/main" id="{DEAB5BB8-B002-4F03-ABA2-196DFC905FDD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463" name="object 40">
            <a:extLst>
              <a:ext uri="{FF2B5EF4-FFF2-40B4-BE49-F238E27FC236}">
                <a16:creationId xmlns:a16="http://schemas.microsoft.com/office/drawing/2014/main" id="{C3E000C5-4FE6-4873-82ED-2AF5A4652562}"/>
              </a:ext>
            </a:extLst>
          </p:cNvPr>
          <p:cNvSpPr txBox="1"/>
          <p:nvPr/>
        </p:nvSpPr>
        <p:spPr>
          <a:xfrm>
            <a:off x="1830849" y="2769505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64" name="object 41">
            <a:extLst>
              <a:ext uri="{FF2B5EF4-FFF2-40B4-BE49-F238E27FC236}">
                <a16:creationId xmlns:a16="http://schemas.microsoft.com/office/drawing/2014/main" id="{59FA916D-D43B-47B5-99C1-ACD1F6D91B80}"/>
              </a:ext>
            </a:extLst>
          </p:cNvPr>
          <p:cNvSpPr txBox="1"/>
          <p:nvPr/>
        </p:nvSpPr>
        <p:spPr>
          <a:xfrm>
            <a:off x="2162856" y="2830503"/>
            <a:ext cx="225921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Overview of CRUD Operations</a:t>
            </a:r>
          </a:p>
        </p:txBody>
      </p:sp>
      <p:grpSp>
        <p:nvGrpSpPr>
          <p:cNvPr id="465" name="object 42">
            <a:extLst>
              <a:ext uri="{FF2B5EF4-FFF2-40B4-BE49-F238E27FC236}">
                <a16:creationId xmlns:a16="http://schemas.microsoft.com/office/drawing/2014/main" id="{9EEFD201-E695-4699-A48B-F6BBEB562A23}"/>
              </a:ext>
            </a:extLst>
          </p:cNvPr>
          <p:cNvGrpSpPr/>
          <p:nvPr/>
        </p:nvGrpSpPr>
        <p:grpSpPr>
          <a:xfrm>
            <a:off x="1587066" y="3322007"/>
            <a:ext cx="5704732" cy="516756"/>
            <a:chOff x="2201386" y="2712178"/>
            <a:chExt cx="9407525" cy="852169"/>
          </a:xfrm>
        </p:grpSpPr>
        <p:pic>
          <p:nvPicPr>
            <p:cNvPr id="466" name="object 43">
              <a:extLst>
                <a:ext uri="{FF2B5EF4-FFF2-40B4-BE49-F238E27FC236}">
                  <a16:creationId xmlns:a16="http://schemas.microsoft.com/office/drawing/2014/main" id="{D2CA0B6A-1461-4429-96E1-9A034CFBFB5B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467" name="object 44">
              <a:extLst>
                <a:ext uri="{FF2B5EF4-FFF2-40B4-BE49-F238E27FC236}">
                  <a16:creationId xmlns:a16="http://schemas.microsoft.com/office/drawing/2014/main" id="{EAA572CF-F235-4BDC-8E4E-8FB0276A9811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8" name="object 45">
              <a:extLst>
                <a:ext uri="{FF2B5EF4-FFF2-40B4-BE49-F238E27FC236}">
                  <a16:creationId xmlns:a16="http://schemas.microsoft.com/office/drawing/2014/main" id="{98A5B8ED-351E-46B4-8D03-6B106FCA016E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69" name="object 46">
              <a:extLst>
                <a:ext uri="{FF2B5EF4-FFF2-40B4-BE49-F238E27FC236}">
                  <a16:creationId xmlns:a16="http://schemas.microsoft.com/office/drawing/2014/main" id="{21191A81-EBC2-4B23-BDFF-302D3EBC6541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1" name="object 47">
              <a:extLst>
                <a:ext uri="{FF2B5EF4-FFF2-40B4-BE49-F238E27FC236}">
                  <a16:creationId xmlns:a16="http://schemas.microsoft.com/office/drawing/2014/main" id="{1647EEB1-49E5-440F-95AB-45861455C869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2" name="object 48">
              <a:extLst>
                <a:ext uri="{FF2B5EF4-FFF2-40B4-BE49-F238E27FC236}">
                  <a16:creationId xmlns:a16="http://schemas.microsoft.com/office/drawing/2014/main" id="{421A6603-776F-4C52-97F9-5F8DC68759DE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3" name="object 49">
              <a:extLst>
                <a:ext uri="{FF2B5EF4-FFF2-40B4-BE49-F238E27FC236}">
                  <a16:creationId xmlns:a16="http://schemas.microsoft.com/office/drawing/2014/main" id="{CD1C793B-C8AB-4F6B-842B-6EC6201CB5C2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4" name="object 50">
              <a:extLst>
                <a:ext uri="{FF2B5EF4-FFF2-40B4-BE49-F238E27FC236}">
                  <a16:creationId xmlns:a16="http://schemas.microsoft.com/office/drawing/2014/main" id="{6A9E75AB-472A-4574-93C1-CAE46EAFAA89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5" name="object 51">
              <a:extLst>
                <a:ext uri="{FF2B5EF4-FFF2-40B4-BE49-F238E27FC236}">
                  <a16:creationId xmlns:a16="http://schemas.microsoft.com/office/drawing/2014/main" id="{0E7484BC-19E4-4D6A-8DE3-028C064D0C9B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6" name="object 52">
              <a:extLst>
                <a:ext uri="{FF2B5EF4-FFF2-40B4-BE49-F238E27FC236}">
                  <a16:creationId xmlns:a16="http://schemas.microsoft.com/office/drawing/2014/main" id="{437E1A93-EC15-4376-AECE-522551AE6F2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7" name="object 53">
              <a:extLst>
                <a:ext uri="{FF2B5EF4-FFF2-40B4-BE49-F238E27FC236}">
                  <a16:creationId xmlns:a16="http://schemas.microsoft.com/office/drawing/2014/main" id="{F1D28D02-F23C-45B5-AA56-3F0820CECEC4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8" name="object 54">
              <a:extLst>
                <a:ext uri="{FF2B5EF4-FFF2-40B4-BE49-F238E27FC236}">
                  <a16:creationId xmlns:a16="http://schemas.microsoft.com/office/drawing/2014/main" id="{E4AD8500-BEB0-485A-949F-4871003F31FA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9" name="object 55">
              <a:extLst>
                <a:ext uri="{FF2B5EF4-FFF2-40B4-BE49-F238E27FC236}">
                  <a16:creationId xmlns:a16="http://schemas.microsoft.com/office/drawing/2014/main" id="{E18B1E27-ED4F-416A-94E3-0998D3AE9D84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0" name="object 56">
              <a:extLst>
                <a:ext uri="{FF2B5EF4-FFF2-40B4-BE49-F238E27FC236}">
                  <a16:creationId xmlns:a16="http://schemas.microsoft.com/office/drawing/2014/main" id="{B8FD270F-92B0-43D7-8B4A-0EB6AA7AFFA2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1" name="object 57">
              <a:extLst>
                <a:ext uri="{FF2B5EF4-FFF2-40B4-BE49-F238E27FC236}">
                  <a16:creationId xmlns:a16="http://schemas.microsoft.com/office/drawing/2014/main" id="{E0EF1352-D491-4E0A-A725-A7CA50064B75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2" name="object 58">
              <a:extLst>
                <a:ext uri="{FF2B5EF4-FFF2-40B4-BE49-F238E27FC236}">
                  <a16:creationId xmlns:a16="http://schemas.microsoft.com/office/drawing/2014/main" id="{D446DA11-3697-4BCC-AC7F-B241C5980BA5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3" name="object 59">
              <a:extLst>
                <a:ext uri="{FF2B5EF4-FFF2-40B4-BE49-F238E27FC236}">
                  <a16:creationId xmlns:a16="http://schemas.microsoft.com/office/drawing/2014/main" id="{AB828CC4-DB0B-4F4A-BA2A-1C0CBA87EB11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4" name="object 60">
              <a:extLst>
                <a:ext uri="{FF2B5EF4-FFF2-40B4-BE49-F238E27FC236}">
                  <a16:creationId xmlns:a16="http://schemas.microsoft.com/office/drawing/2014/main" id="{779B293C-FFD9-4147-9A60-6455E6A31B2E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5" name="object 61">
              <a:extLst>
                <a:ext uri="{FF2B5EF4-FFF2-40B4-BE49-F238E27FC236}">
                  <a16:creationId xmlns:a16="http://schemas.microsoft.com/office/drawing/2014/main" id="{4F3F9309-C0F7-4190-8829-321E5CEFD19F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6" name="object 62">
              <a:extLst>
                <a:ext uri="{FF2B5EF4-FFF2-40B4-BE49-F238E27FC236}">
                  <a16:creationId xmlns:a16="http://schemas.microsoft.com/office/drawing/2014/main" id="{7049DF89-2D5F-401F-B9DD-BD378C6DCA0E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7" name="object 63">
              <a:extLst>
                <a:ext uri="{FF2B5EF4-FFF2-40B4-BE49-F238E27FC236}">
                  <a16:creationId xmlns:a16="http://schemas.microsoft.com/office/drawing/2014/main" id="{0A673ED3-0FD8-47F9-844D-6DEBF4ACC16B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8" name="object 64">
              <a:extLst>
                <a:ext uri="{FF2B5EF4-FFF2-40B4-BE49-F238E27FC236}">
                  <a16:creationId xmlns:a16="http://schemas.microsoft.com/office/drawing/2014/main" id="{589A4FA8-55F7-4E7D-9071-B8ED6BD9EF2A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9" name="object 65">
              <a:extLst>
                <a:ext uri="{FF2B5EF4-FFF2-40B4-BE49-F238E27FC236}">
                  <a16:creationId xmlns:a16="http://schemas.microsoft.com/office/drawing/2014/main" id="{6F8E5BEC-0D72-4F45-BA5E-0162729B5DA5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0" name="object 66">
              <a:extLst>
                <a:ext uri="{FF2B5EF4-FFF2-40B4-BE49-F238E27FC236}">
                  <a16:creationId xmlns:a16="http://schemas.microsoft.com/office/drawing/2014/main" id="{75D588AD-07A0-4C0C-B79A-800EB26FA1AD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1" name="object 67">
              <a:extLst>
                <a:ext uri="{FF2B5EF4-FFF2-40B4-BE49-F238E27FC236}">
                  <a16:creationId xmlns:a16="http://schemas.microsoft.com/office/drawing/2014/main" id="{98CD7458-E496-43C3-9B1A-1BF565D1A1CC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2" name="object 68">
              <a:extLst>
                <a:ext uri="{FF2B5EF4-FFF2-40B4-BE49-F238E27FC236}">
                  <a16:creationId xmlns:a16="http://schemas.microsoft.com/office/drawing/2014/main" id="{3687DA8B-B87A-4C19-9EE6-F19E0C894685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93" name="object 69">
            <a:extLst>
              <a:ext uri="{FF2B5EF4-FFF2-40B4-BE49-F238E27FC236}">
                <a16:creationId xmlns:a16="http://schemas.microsoft.com/office/drawing/2014/main" id="{6A3F1AF5-BA2B-4211-8208-BBDC0F72D76F}"/>
              </a:ext>
            </a:extLst>
          </p:cNvPr>
          <p:cNvSpPr txBox="1"/>
          <p:nvPr/>
        </p:nvSpPr>
        <p:spPr>
          <a:xfrm>
            <a:off x="1830849" y="3344142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94" name="object 70">
            <a:extLst>
              <a:ext uri="{FF2B5EF4-FFF2-40B4-BE49-F238E27FC236}">
                <a16:creationId xmlns:a16="http://schemas.microsoft.com/office/drawing/2014/main" id="{6F25FD49-99D7-4DB0-96CD-0A754C688D9C}"/>
              </a:ext>
            </a:extLst>
          </p:cNvPr>
          <p:cNvSpPr txBox="1"/>
          <p:nvPr/>
        </p:nvSpPr>
        <p:spPr>
          <a:xfrm>
            <a:off x="2162856" y="3405140"/>
            <a:ext cx="233033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Repository 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E9EFC87-36D5-4664-A2BB-AC9BAABE556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79653" y="3325962"/>
            <a:ext cx="1414383" cy="12470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EEFBB1D-617D-49E3-AFD3-27D3E1B1E42C}"/>
              </a:ext>
            </a:extLst>
          </p:cNvPr>
          <p:cNvSpPr/>
          <p:nvPr/>
        </p:nvSpPr>
        <p:spPr>
          <a:xfrm>
            <a:off x="2247119" y="2572222"/>
            <a:ext cx="769776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Add Services in Startup</a:t>
            </a:r>
          </a:p>
          <a:p>
            <a:endParaRPr lang="en-US" b="1" dirty="0">
              <a:solidFill>
                <a:srgbClr val="DB0934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Write the following code in Configure services: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services.AddScoped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b="1" dirty="0">
              <a:solidFill>
                <a:srgbClr val="DB093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3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145A9-DD21-4A23-9143-78417D3D5204}"/>
              </a:ext>
            </a:extLst>
          </p:cNvPr>
          <p:cNvSpPr/>
          <p:nvPr/>
        </p:nvSpPr>
        <p:spPr>
          <a:xfrm>
            <a:off x="1893072" y="1676982"/>
            <a:ext cx="9477495" cy="31393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Click on Repository Folder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Interface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IStudentRepository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Click on Repository Folder in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Class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Note: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934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Make sure all created classes and interfaces are public.</a:t>
            </a:r>
          </a:p>
        </p:txBody>
      </p:sp>
    </p:spTree>
    <p:extLst>
      <p:ext uri="{BB962C8B-B14F-4D97-AF65-F5344CB8AC3E}">
        <p14:creationId xmlns:p14="http://schemas.microsoft.com/office/powerpoint/2010/main" val="414663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715639" y="1918009"/>
            <a:ext cx="951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IStudentRepository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abstract methods: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AFF4F0-C17E-4384-BF89-F60F2DAE8403}"/>
              </a:ext>
            </a:extLst>
          </p:cNvPr>
          <p:cNvSpPr txBox="1"/>
          <p:nvPr/>
        </p:nvSpPr>
        <p:spPr>
          <a:xfrm>
            <a:off x="1694797" y="3266132"/>
            <a:ext cx="767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7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75384" y="3153466"/>
            <a:ext cx="78108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make the class inherit the interface </a:t>
            </a:r>
            <a:r>
              <a:rPr lang="en-US" sz="2000" b="1" dirty="0" err="1">
                <a:solidFill>
                  <a:prstClr val="black"/>
                </a:solidFill>
              </a:rPr>
              <a:t>IStudentRepository</a:t>
            </a:r>
            <a:r>
              <a:rPr lang="en-US" sz="2000" b="1" dirty="0">
                <a:solidFill>
                  <a:prstClr val="black"/>
                </a:solidFill>
              </a:rPr>
              <a:t>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622378" y="3153324"/>
            <a:ext cx="793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839F873-CFEC-46C0-AEBE-A0B58A9721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89128" y="3966981"/>
            <a:ext cx="6134100" cy="685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6299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675597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591779" y="2564050"/>
            <a:ext cx="95354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Student_Package.GetAllStudent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18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58825" y="1656726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515471" y="2156502"/>
            <a:ext cx="101214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date_of_birth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Student.Dateofbirth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Student_Package.CreateStudent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0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503967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831351" y="2219967"/>
            <a:ext cx="101214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Student.Studentid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date_of_birth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Student.Dateofbirth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Student_Package.UpdateStudent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60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33320" y="1774404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583173" y="2566693"/>
            <a:ext cx="1012146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id,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Student_Package.DeleteStudent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94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503967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712511" y="2468178"/>
            <a:ext cx="101214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id,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Student_Package.GetStudentById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result.FirstOrDefault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2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048721" y="2706690"/>
            <a:ext cx="6094558" cy="121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Overview of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C1450025-73C5-4A1B-83A7-65D8F9D0F864}"/>
              </a:ext>
            </a:extLst>
          </p:cNvPr>
          <p:cNvSpPr/>
          <p:nvPr/>
        </p:nvSpPr>
        <p:spPr>
          <a:xfrm>
            <a:off x="2247118" y="2572222"/>
            <a:ext cx="83848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Add Services in Startup</a:t>
            </a:r>
          </a:p>
          <a:p>
            <a:endParaRPr lang="en-US" b="1" dirty="0">
              <a:solidFill>
                <a:srgbClr val="DB0934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Write the following code in Configure services: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services.AddScoped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b="1" dirty="0">
              <a:solidFill>
                <a:srgbClr val="DB093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9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715639" y="1918009"/>
            <a:ext cx="9514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IStudentCourseRepository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abstract methods: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AFF4F0-C17E-4384-BF89-F60F2DAE8403}"/>
              </a:ext>
            </a:extLst>
          </p:cNvPr>
          <p:cNvSpPr txBox="1"/>
          <p:nvPr/>
        </p:nvSpPr>
        <p:spPr>
          <a:xfrm>
            <a:off x="1773076" y="3101503"/>
            <a:ext cx="93655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GetStudentCourseById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38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000" b="1" dirty="0">
                <a:solidFill>
                  <a:srgbClr val="DB0934"/>
                </a:solidFill>
              </a:rPr>
              <a:t>=&gt;</a:t>
            </a:r>
            <a:r>
              <a:rPr lang="en-US" sz="2000" b="1" dirty="0">
                <a:solidFill>
                  <a:prstClr val="black"/>
                </a:solidFill>
              </a:rPr>
              <a:t> make the class inherit the interface I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</a:t>
            </a:r>
            <a:r>
              <a:rPr lang="en-US" sz="2000" b="1" dirty="0">
                <a:solidFill>
                  <a:prstClr val="black"/>
                </a:solidFill>
              </a:rPr>
              <a:t>Repository: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75384" y="3091329"/>
            <a:ext cx="8412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IStudentCourseRepository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6C99461-5AF4-4ECA-9A77-6DFA5851D1C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40824" y="3895820"/>
            <a:ext cx="7343775" cy="7239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6667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2B864C-5B93-4049-BE35-4F336C82028E}"/>
              </a:ext>
            </a:extLst>
          </p:cNvPr>
          <p:cNvSpPr txBox="1"/>
          <p:nvPr/>
        </p:nvSpPr>
        <p:spPr>
          <a:xfrm>
            <a:off x="1475384" y="3091329"/>
            <a:ext cx="77803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StudentCourseRepository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3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222705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12982" y="2091195"/>
            <a:ext cx="95354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CreateStudentCourse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stdidid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studentCourse.Stdid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studentCourse.Courseid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markof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studentCourse.Markofstd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dateof_register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studentCourse.Dateofregister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DbType.DateTime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stdcourse_Package.CreateStdCourse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07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567423" y="190623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623020" y="2670204"/>
            <a:ext cx="101214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id,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stdcourse_Package.DeleteStdCourse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379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503967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710696" y="2136363"/>
            <a:ext cx="101214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stdcourse_Package.GetAllStdCourse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913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361954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710696" y="2281027"/>
            <a:ext cx="1012146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GetStudentCourseById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id,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result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stdcourse_Package.GetStdCourseById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result.FirstOrDefault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063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704A96-A482-40C0-8FDD-EE19BE191685}"/>
              </a:ext>
            </a:extLst>
          </p:cNvPr>
          <p:cNvSpPr txBox="1"/>
          <p:nvPr/>
        </p:nvSpPr>
        <p:spPr>
          <a:xfrm>
            <a:off x="1603244" y="1361479"/>
            <a:ext cx="900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StudentCourseRepository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BCCA2D-CEC5-4A4F-B933-80F4D6264BB1}"/>
              </a:ext>
            </a:extLst>
          </p:cNvPr>
          <p:cNvSpPr txBox="1"/>
          <p:nvPr/>
        </p:nvSpPr>
        <p:spPr>
          <a:xfrm>
            <a:off x="1579769" y="1976910"/>
            <a:ext cx="101214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StdCourse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SCid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stdidid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studentCourse.Stdid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courseid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studentCourse.Courseid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markof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studentCourse.Markofstd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dateof_register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studentCourse.Dateofregister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dBContext.Connection.ExecuteAsync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stdcourse_Package.UpdateStdCourse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05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D828379-7422-4C16-9C04-5C6C925AE204}"/>
              </a:ext>
            </a:extLst>
          </p:cNvPr>
          <p:cNvSpPr/>
          <p:nvPr/>
        </p:nvSpPr>
        <p:spPr>
          <a:xfrm>
            <a:off x="1965906" y="2613688"/>
            <a:ext cx="934355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DB0934"/>
                </a:solidFill>
                <a:latin typeface="Calibri"/>
              </a:rPr>
              <a:t>Add Services in Startup</a:t>
            </a:r>
          </a:p>
          <a:p>
            <a:endParaRPr lang="en-US" b="1" dirty="0">
              <a:solidFill>
                <a:srgbClr val="DB0934"/>
              </a:solidFill>
              <a:latin typeface="Calibri"/>
            </a:endParaRP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Write the following code in Configure services: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&lt;I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Repository,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Repository&gt;();</a:t>
            </a:r>
          </a:p>
        </p:txBody>
      </p:sp>
    </p:spTree>
    <p:extLst>
      <p:ext uri="{BB962C8B-B14F-4D97-AF65-F5344CB8AC3E}">
        <p14:creationId xmlns:p14="http://schemas.microsoft.com/office/powerpoint/2010/main" val="144957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5D1FD36D-AC99-4521-B0FB-3EF6A67966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68640" y="3755449"/>
            <a:ext cx="3275041" cy="2437881"/>
          </a:xfrm>
          <a:prstGeom prst="rect">
            <a:avLst/>
          </a:prstGeom>
        </p:spPr>
      </p:pic>
      <p:sp>
        <p:nvSpPr>
          <p:cNvPr id="64" name="TextBox 6">
            <a:extLst>
              <a:ext uri="{FF2B5EF4-FFF2-40B4-BE49-F238E27FC236}">
                <a16:creationId xmlns:a16="http://schemas.microsoft.com/office/drawing/2014/main" id="{222DE0E5-DFAA-4C33-A468-B9B71ABF2CAA}"/>
              </a:ext>
            </a:extLst>
          </p:cNvPr>
          <p:cNvSpPr txBox="1"/>
          <p:nvPr/>
        </p:nvSpPr>
        <p:spPr>
          <a:xfrm>
            <a:off x="1226834" y="2337598"/>
            <a:ext cx="90433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CRUD</a:t>
            </a:r>
            <a:r>
              <a:rPr lang="en-US" sz="2000" i="1" dirty="0"/>
              <a:t> </a:t>
            </a:r>
            <a:r>
              <a:rPr lang="en-US" sz="2000" dirty="0"/>
              <a:t>is an acronym that comes from the computer programming world. It refers to the four functions that are represented necessary to implement a persistent storage application. 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DB0934"/>
                </a:solidFill>
              </a:rPr>
              <a:t>CRUD:</a:t>
            </a:r>
            <a:r>
              <a:rPr lang="en-US" sz="2000" dirty="0"/>
              <a:t> </a:t>
            </a:r>
            <a:r>
              <a:rPr lang="en-US" sz="2000" b="1" dirty="0"/>
              <a:t>Create, Read, Update</a:t>
            </a:r>
            <a:r>
              <a:rPr lang="en-US" sz="2000" dirty="0"/>
              <a:t> and </a:t>
            </a:r>
            <a:r>
              <a:rPr lang="en-US" sz="2000" b="1" dirty="0"/>
              <a:t>Delete</a:t>
            </a:r>
            <a:r>
              <a:rPr lang="en-US" sz="2000" dirty="0"/>
              <a:t>. 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2078321" y="1460216"/>
            <a:ext cx="780927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FirstName and </a:t>
            </a:r>
            <a:r>
              <a:rPr lang="en-US" sz="2000" dirty="0" err="1"/>
              <a:t>LastName</a:t>
            </a:r>
            <a:r>
              <a:rPr lang="en-US" sz="2000" dirty="0"/>
              <a:t> from table student.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students by </a:t>
            </a:r>
            <a:r>
              <a:rPr lang="en-US" sz="2000" dirty="0" err="1"/>
              <a:t>firstName</a:t>
            </a:r>
            <a:r>
              <a:rPr lang="en-US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students by </a:t>
            </a:r>
            <a:r>
              <a:rPr lang="en-US" sz="2000" dirty="0" err="1"/>
              <a:t>BirthOfDate</a:t>
            </a:r>
            <a:r>
              <a:rPr lang="en-US" sz="20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a student by </a:t>
            </a:r>
            <a:r>
              <a:rPr lang="en-US" sz="2000" dirty="0" err="1"/>
              <a:t>BirthOfDate</a:t>
            </a:r>
            <a:r>
              <a:rPr lang="en-US" sz="2000" dirty="0"/>
              <a:t> interval.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Create a function to display the student name with the highest n(2,3,…) marks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594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710696" y="1530586"/>
            <a:ext cx="964630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TahalufLearn.Core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GetStudentByFName(</a:t>
            </a:r>
            <a:r>
              <a:rPr lang="nl-NL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GetStudentFNameAndLName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GetStudentByBirthdate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GetStudentBetweenDate(DateTime DateFrom  ,DateTime DateTo 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GetStudentsWithHighestMarks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0263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655075" y="1290309"/>
            <a:ext cx="96463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GetStudentByFName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name,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Student_Package.GetStudentByFirstName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5525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655075" y="1290309"/>
            <a:ext cx="96463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GetStudentFNameAndLName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Student_Package.GetStudentFNameAndLName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3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655075" y="1290309"/>
            <a:ext cx="964630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GetStudentByBirthdate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Birth_Date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Student_Package.GetStudentByBirthdate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57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2047881" y="1130540"/>
            <a:ext cx="964630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 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GetStudentBetweenDate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DateFrom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DateTo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DbType.DateTime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Student_Package.GetStudentBetweenInterval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49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TextBox 6">
            <a:extLst>
              <a:ext uri="{FF2B5EF4-FFF2-40B4-BE49-F238E27FC236}">
                <a16:creationId xmlns:a16="http://schemas.microsoft.com/office/drawing/2014/main" id="{3B28C2FB-06FC-4A2C-BDEE-4EDD8D8A7A96}"/>
              </a:ext>
            </a:extLst>
          </p:cNvPr>
          <p:cNvSpPr txBox="1"/>
          <p:nvPr/>
        </p:nvSpPr>
        <p:spPr>
          <a:xfrm>
            <a:off x="1655075" y="1653817"/>
            <a:ext cx="9646301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u="sng" dirty="0">
                <a:solidFill>
                  <a:srgbClr val="DB0934"/>
                </a:solidFill>
              </a:rPr>
              <a:t>Exercise Solution</a:t>
            </a:r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pPr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TahalufLearn.Infra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StudentRepository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the following:</a:t>
            </a:r>
          </a:p>
          <a:p>
            <a:pPr algn="just"/>
            <a:endParaRPr lang="en-US" sz="2000" b="1" u="sng" dirty="0">
              <a:solidFill>
                <a:srgbClr val="DB0934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GetStudentsWithHighestMarks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DynamicParameters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NumOfStudent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numOfStudent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DbType.Int32, direction: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ParameterDirection.Input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dBContext.Connection.Query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"Student_Package.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GetStudentsWithHighestMarks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,p,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CommandType.StoredProcedure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8624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6">
            <a:extLst>
              <a:ext uri="{FF2B5EF4-FFF2-40B4-BE49-F238E27FC236}">
                <a16:creationId xmlns:a16="http://schemas.microsoft.com/office/drawing/2014/main" id="{222DE0E5-DFAA-4C33-A468-B9B71ABF2CAA}"/>
              </a:ext>
            </a:extLst>
          </p:cNvPr>
          <p:cNvSpPr txBox="1"/>
          <p:nvPr/>
        </p:nvSpPr>
        <p:spPr>
          <a:xfrm>
            <a:off x="1632298" y="2156084"/>
            <a:ext cx="7391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DB0934"/>
                </a:solidFill>
              </a:rPr>
              <a:t>Create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The create function allows users to create a new row in the database.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the SQL relational database, the Create function is called INSERT.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2C5478F-4295-4A2C-8D01-D28AD0306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84639" y="4142694"/>
            <a:ext cx="2795713" cy="23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2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5">
            <a:extLst>
              <a:ext uri="{FF2B5EF4-FFF2-40B4-BE49-F238E27FC236}">
                <a16:creationId xmlns:a16="http://schemas.microsoft.com/office/drawing/2014/main" id="{BFC4D18B-1277-46C8-B69C-A8999DC4E31C}"/>
              </a:ext>
            </a:extLst>
          </p:cNvPr>
          <p:cNvSpPr txBox="1"/>
          <p:nvPr/>
        </p:nvSpPr>
        <p:spPr>
          <a:xfrm>
            <a:off x="1394743" y="2094209"/>
            <a:ext cx="88316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DB0934"/>
                </a:solidFill>
              </a:rPr>
              <a:t>Read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The read function is a search function. It allows users to retrieve and search specific rows in the table and read their values.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the SQL relational database, the Read function is called SELECT.</a:t>
            </a:r>
          </a:p>
          <a:p>
            <a:pPr algn="just"/>
            <a:endParaRPr lang="en-US" sz="200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861F21D-A87F-4FF1-B5E1-963CDCA4CA9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84639" y="4142694"/>
            <a:ext cx="2795713" cy="23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TextBox 5">
            <a:extLst>
              <a:ext uri="{FF2B5EF4-FFF2-40B4-BE49-F238E27FC236}">
                <a16:creationId xmlns:a16="http://schemas.microsoft.com/office/drawing/2014/main" id="{BFC4D18B-1277-46C8-B69C-A8999DC4E31C}"/>
              </a:ext>
            </a:extLst>
          </p:cNvPr>
          <p:cNvSpPr txBox="1"/>
          <p:nvPr/>
        </p:nvSpPr>
        <p:spPr>
          <a:xfrm>
            <a:off x="1279896" y="1978798"/>
            <a:ext cx="93243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DB0934"/>
                </a:solidFill>
              </a:rPr>
              <a:t>Update</a:t>
            </a:r>
          </a:p>
          <a:p>
            <a:pPr algn="just"/>
            <a:endParaRPr lang="en-US" sz="2000" b="1" dirty="0">
              <a:solidFill>
                <a:srgbClr val="DB0934"/>
              </a:solidFill>
            </a:endParaRPr>
          </a:p>
          <a:p>
            <a:pPr algn="just"/>
            <a:r>
              <a:rPr lang="en-US" sz="2000" dirty="0"/>
              <a:t>The update function is used to update existing rows that exist in the database. To fully change a record, users may have to update information in multiple fields. 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the SQL relational database, the Update function is called UPDATE.</a:t>
            </a:r>
          </a:p>
          <a:p>
            <a:pPr algn="just"/>
            <a:endParaRPr lang="en-US" sz="2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FA3CE63-A5E5-446B-97D9-9AB3D0EE243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84639" y="4142694"/>
            <a:ext cx="2795713" cy="23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E5002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5">
            <a:extLst>
              <a:ext uri="{FF2B5EF4-FFF2-40B4-BE49-F238E27FC236}">
                <a16:creationId xmlns:a16="http://schemas.microsoft.com/office/drawing/2014/main" id="{BFC4D18B-1277-46C8-B69C-A8999DC4E31C}"/>
              </a:ext>
            </a:extLst>
          </p:cNvPr>
          <p:cNvSpPr txBox="1"/>
          <p:nvPr/>
        </p:nvSpPr>
        <p:spPr>
          <a:xfrm>
            <a:off x="1109799" y="1924976"/>
            <a:ext cx="925099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rgbClr val="DB0934"/>
                </a:solidFill>
              </a:rPr>
              <a:t>Delete</a:t>
            </a:r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000" dirty="0"/>
              <a:t>The delete function allows users to delete rows from a database that is no longer needed. Both Oracle HCM Cloud and SQL have a delete function that allows users to delete one or more rows from the database.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the SQL relational database, the Delete function is called DELETE.</a:t>
            </a:r>
          </a:p>
          <a:p>
            <a:pPr algn="just"/>
            <a:endParaRPr lang="en-US" sz="200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F20C1AE-ED0B-476E-AB2B-3B81A90E557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84639" y="4142694"/>
            <a:ext cx="2795713" cy="23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3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lvl="0" indent="1155" algn="l" defTabSz="914400" rtl="0" eaLnBrk="1" fontAlgn="auto" latinLnBrk="0" hangingPunct="1">
              <a:lnSpc>
                <a:spcPct val="120100"/>
              </a:lnSpc>
              <a:spcBef>
                <a:spcPts val="58"/>
              </a:spcBef>
              <a:spcAft>
                <a:spcPts val="0"/>
              </a:spcAft>
              <a:buClrTx/>
              <a:buSzTx/>
              <a:buFontTx/>
              <a:buNone/>
              <a:tabLst>
                <a:tab pos="628039" algn="l"/>
              </a:tabLst>
              <a:defRPr/>
            </a:pPr>
            <a:r>
              <a:rPr kumimoji="0" sz="1061" b="0" i="0" u="none" strike="noStrike" kern="1200" cap="none" spc="0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Tahaluf	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Copyright </a:t>
            </a:r>
            <a:r>
              <a:rPr kumimoji="0" sz="1061" b="0" i="0" u="none" strike="noStrike" kern="1200" cap="none" spc="9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2022-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All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Right</a:t>
            </a:r>
            <a:r>
              <a:rPr kumimoji="0" sz="1061" b="0" i="0" u="none" strike="noStrike" kern="1200" cap="none" spc="9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3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Reserved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9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marR="0" lvl="0" indent="0" algn="l" defTabSz="914400" rtl="0" eaLnBrk="1" fontAlgn="auto" latinLnBrk="0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Harmony</a:t>
            </a:r>
            <a:r>
              <a:rPr kumimoji="0" sz="1061" b="0" i="0" u="none" strike="noStrike" kern="1200" cap="none" spc="91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24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IT</a:t>
            </a:r>
            <a:r>
              <a:rPr kumimoji="0" sz="1061" b="0" i="0" u="none" strike="noStrike" kern="1200" cap="none" spc="88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061" b="0" i="0" u="none" strike="noStrike" kern="1200" cap="none" spc="6" normalizeH="0" baseline="0" noProof="0" dirty="0">
                <a:ln>
                  <a:noFill/>
                </a:ln>
                <a:solidFill>
                  <a:srgbClr val="DB0934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</a:t>
            </a:r>
            <a:endParaRPr kumimoji="0" sz="1061" b="0" i="0" u="none" strike="noStrike" kern="1200" cap="none" spc="0" normalizeH="0" baseline="0" noProof="0" dirty="0">
              <a:ln>
                <a:noFill/>
              </a:ln>
              <a:solidFill>
                <a:srgbClr val="DB0934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82401" y="2832714"/>
            <a:ext cx="5770159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marR="0" lvl="0" indent="0" algn="ctr" defTabSz="914400" rtl="0" eaLnBrk="1" fontAlgn="auto" latinLnBrk="0" hangingPunct="1">
              <a:lnSpc>
                <a:spcPct val="1000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38" b="0" i="0" u="none" strike="noStrike" kern="1200" cap="none" spc="-3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Repository </a:t>
            </a:r>
          </a:p>
        </p:txBody>
      </p:sp>
    </p:spTree>
    <p:extLst>
      <p:ext uri="{BB962C8B-B14F-4D97-AF65-F5344CB8AC3E}">
        <p14:creationId xmlns:p14="http://schemas.microsoft.com/office/powerpoint/2010/main" val="185215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860EAD-17F3-400C-BBA4-8FF1D79A9C96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10694</TotalTime>
  <Words>3378</Words>
  <Application>Microsoft Office PowerPoint</Application>
  <PresentationFormat>Widescreen</PresentationFormat>
  <Paragraphs>436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Bahnschrift</vt:lpstr>
      <vt:lpstr>Calibri</vt:lpstr>
      <vt:lpstr>Calibri Light</vt:lpstr>
      <vt:lpstr>Consolas</vt:lpstr>
      <vt:lpstr>Tahoma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Bayan Al Hassoun</cp:lastModifiedBy>
  <cp:revision>225</cp:revision>
  <dcterms:created xsi:type="dcterms:W3CDTF">2022-04-29T18:40:23Z</dcterms:created>
  <dcterms:modified xsi:type="dcterms:W3CDTF">2022-10-26T07:05:43Z</dcterms:modified>
</cp:coreProperties>
</file>