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62" r:id="rId4"/>
    <p:sldMasterId id="2147483680" r:id="rId5"/>
  </p:sldMasterIdLst>
  <p:notesMasterIdLst>
    <p:notesMasterId r:id="rId52"/>
  </p:notesMasterIdLst>
  <p:handoutMasterIdLst>
    <p:handoutMasterId r:id="rId53"/>
  </p:handoutMasterIdLst>
  <p:sldIdLst>
    <p:sldId id="566" r:id="rId6"/>
    <p:sldId id="567" r:id="rId7"/>
    <p:sldId id="806" r:id="rId8"/>
    <p:sldId id="837" r:id="rId9"/>
    <p:sldId id="838" r:id="rId10"/>
    <p:sldId id="807" r:id="rId11"/>
    <p:sldId id="839" r:id="rId12"/>
    <p:sldId id="808" r:id="rId13"/>
    <p:sldId id="809" r:id="rId14"/>
    <p:sldId id="863" r:id="rId15"/>
    <p:sldId id="810" r:id="rId16"/>
    <p:sldId id="812" r:id="rId17"/>
    <p:sldId id="813" r:id="rId18"/>
    <p:sldId id="830" r:id="rId19"/>
    <p:sldId id="814" r:id="rId20"/>
    <p:sldId id="864" r:id="rId21"/>
    <p:sldId id="815" r:id="rId22"/>
    <p:sldId id="840" r:id="rId23"/>
    <p:sldId id="817" r:id="rId24"/>
    <p:sldId id="818" r:id="rId25"/>
    <p:sldId id="841" r:id="rId26"/>
    <p:sldId id="819" r:id="rId27"/>
    <p:sldId id="842" r:id="rId28"/>
    <p:sldId id="865" r:id="rId29"/>
    <p:sldId id="868" r:id="rId30"/>
    <p:sldId id="850" r:id="rId31"/>
    <p:sldId id="849" r:id="rId32"/>
    <p:sldId id="866" r:id="rId33"/>
    <p:sldId id="843" r:id="rId34"/>
    <p:sldId id="847" r:id="rId35"/>
    <p:sldId id="848" r:id="rId36"/>
    <p:sldId id="844" r:id="rId37"/>
    <p:sldId id="862" r:id="rId38"/>
    <p:sldId id="858" r:id="rId39"/>
    <p:sldId id="859" r:id="rId40"/>
    <p:sldId id="861" r:id="rId41"/>
    <p:sldId id="857" r:id="rId42"/>
    <p:sldId id="860" r:id="rId43"/>
    <p:sldId id="869" r:id="rId44"/>
    <p:sldId id="867" r:id="rId45"/>
    <p:sldId id="852" r:id="rId46"/>
    <p:sldId id="851" r:id="rId47"/>
    <p:sldId id="853" r:id="rId48"/>
    <p:sldId id="854" r:id="rId49"/>
    <p:sldId id="855" r:id="rId50"/>
    <p:sldId id="856" r:id="rId51"/>
  </p:sldIdLst>
  <p:sldSz cx="9144000" cy="6858000" type="screen4x3"/>
  <p:notesSz cx="9940925" cy="6808788"/>
  <p:custDataLst>
    <p:tags r:id="rId5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a Kanaan" initials="DK" lastIdx="1" clrIdx="0">
    <p:extLst>
      <p:ext uri="{19B8F6BF-5375-455C-9EA6-DF929625EA0E}">
        <p15:presenceInfo xmlns:p15="http://schemas.microsoft.com/office/powerpoint/2012/main" userId="S::D.Kanaan.ext@Tahaluf.ae::7f7951ba-36ed-4cde-85f7-93c29d3844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0531"/>
    <a:srgbClr val="E3262E"/>
    <a:srgbClr val="6D90B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706" autoAdjust="0"/>
    <p:restoredTop sz="87266" autoAdjust="0"/>
  </p:normalViewPr>
  <p:slideViewPr>
    <p:cSldViewPr snapToGrid="0" snapToObjects="1">
      <p:cViewPr varScale="1">
        <p:scale>
          <a:sx n="67" d="100"/>
          <a:sy n="67" d="100"/>
        </p:scale>
        <p:origin x="1848" y="5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8" d="100"/>
          <a:sy n="88" d="100"/>
        </p:scale>
        <p:origin x="1819"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393734-955F-48C3-87B6-85E6F0F87559}"/>
              </a:ext>
            </a:extLst>
          </p:cNvPr>
          <p:cNvSpPr>
            <a:spLocks noGrp="1"/>
          </p:cNvSpPr>
          <p:nvPr>
            <p:ph type="hdr" sz="quarter"/>
          </p:nvPr>
        </p:nvSpPr>
        <p:spPr>
          <a:xfrm>
            <a:off x="0" y="0"/>
            <a:ext cx="4308475" cy="34131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A8FCC03-AC5A-43CD-9081-1AC1DFC44095}"/>
              </a:ext>
            </a:extLst>
          </p:cNvPr>
          <p:cNvSpPr>
            <a:spLocks noGrp="1"/>
          </p:cNvSpPr>
          <p:nvPr>
            <p:ph type="dt" sz="quarter" idx="1"/>
          </p:nvPr>
        </p:nvSpPr>
        <p:spPr>
          <a:xfrm>
            <a:off x="5630863" y="0"/>
            <a:ext cx="4308475" cy="341313"/>
          </a:xfrm>
          <a:prstGeom prst="rect">
            <a:avLst/>
          </a:prstGeom>
        </p:spPr>
        <p:txBody>
          <a:bodyPr vert="horz" lIns="91440" tIns="45720" rIns="91440" bIns="45720" rtlCol="0"/>
          <a:lstStyle>
            <a:lvl1pPr algn="r">
              <a:defRPr sz="1200"/>
            </a:lvl1pPr>
          </a:lstStyle>
          <a:p>
            <a:fld id="{374CA14B-0E32-4E83-98AB-0360255CCDAE}" type="datetimeFigureOut">
              <a:rPr lang="en-US" smtClean="0"/>
              <a:t>8/2/2021</a:t>
            </a:fld>
            <a:endParaRPr lang="en-US" dirty="0"/>
          </a:p>
        </p:txBody>
      </p:sp>
      <p:sp>
        <p:nvSpPr>
          <p:cNvPr id="4" name="Footer Placeholder 3">
            <a:extLst>
              <a:ext uri="{FF2B5EF4-FFF2-40B4-BE49-F238E27FC236}">
                <a16:creationId xmlns:a16="http://schemas.microsoft.com/office/drawing/2014/main" id="{5DE9E458-170C-4FFA-9B7E-B68A6BE11BB6}"/>
              </a:ext>
            </a:extLst>
          </p:cNvPr>
          <p:cNvSpPr>
            <a:spLocks noGrp="1"/>
          </p:cNvSpPr>
          <p:nvPr>
            <p:ph type="ftr" sz="quarter" idx="2"/>
          </p:nvPr>
        </p:nvSpPr>
        <p:spPr>
          <a:xfrm>
            <a:off x="0" y="6467475"/>
            <a:ext cx="4308475" cy="34131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1C4D1D-81C6-4693-A358-6E72299ABC8E}"/>
              </a:ext>
            </a:extLst>
          </p:cNvPr>
          <p:cNvSpPr>
            <a:spLocks noGrp="1"/>
          </p:cNvSpPr>
          <p:nvPr>
            <p:ph type="sldNum" sz="quarter" idx="3"/>
          </p:nvPr>
        </p:nvSpPr>
        <p:spPr>
          <a:xfrm>
            <a:off x="5630863" y="6467475"/>
            <a:ext cx="4308475" cy="341313"/>
          </a:xfrm>
          <a:prstGeom prst="rect">
            <a:avLst/>
          </a:prstGeom>
        </p:spPr>
        <p:txBody>
          <a:bodyPr vert="horz" lIns="91440" tIns="45720" rIns="91440" bIns="45720" rtlCol="0" anchor="b"/>
          <a:lstStyle>
            <a:lvl1pPr algn="r">
              <a:defRPr sz="1200"/>
            </a:lvl1pPr>
          </a:lstStyle>
          <a:p>
            <a:fld id="{F1FDC6AE-8B3D-4E8F-8E1D-9055DE2F6454}" type="slidenum">
              <a:rPr lang="en-US" smtClean="0"/>
              <a:t>‹#›</a:t>
            </a:fld>
            <a:endParaRPr lang="en-US" dirty="0"/>
          </a:p>
        </p:txBody>
      </p:sp>
    </p:spTree>
    <p:extLst>
      <p:ext uri="{BB962C8B-B14F-4D97-AF65-F5344CB8AC3E}">
        <p14:creationId xmlns:p14="http://schemas.microsoft.com/office/powerpoint/2010/main" val="2591697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7734" cy="341622"/>
          </a:xfrm>
          <a:prstGeom prst="rect">
            <a:avLst/>
          </a:prstGeom>
        </p:spPr>
        <p:txBody>
          <a:bodyPr vert="horz" lIns="93305" tIns="46653" rIns="93305" bIns="46653" rtlCol="0"/>
          <a:lstStyle>
            <a:lvl1pPr algn="l">
              <a:defRPr sz="1200"/>
            </a:lvl1pPr>
          </a:lstStyle>
          <a:p>
            <a:endParaRPr lang="en-US" dirty="0"/>
          </a:p>
        </p:txBody>
      </p:sp>
      <p:sp>
        <p:nvSpPr>
          <p:cNvPr id="3" name="Date Placeholder 2"/>
          <p:cNvSpPr>
            <a:spLocks noGrp="1"/>
          </p:cNvSpPr>
          <p:nvPr>
            <p:ph type="dt" idx="1"/>
          </p:nvPr>
        </p:nvSpPr>
        <p:spPr>
          <a:xfrm>
            <a:off x="5630892" y="0"/>
            <a:ext cx="4307734" cy="341622"/>
          </a:xfrm>
          <a:prstGeom prst="rect">
            <a:avLst/>
          </a:prstGeom>
        </p:spPr>
        <p:txBody>
          <a:bodyPr vert="horz" lIns="93305" tIns="46653" rIns="93305" bIns="46653" rtlCol="0"/>
          <a:lstStyle>
            <a:lvl1pPr algn="r">
              <a:defRPr sz="1200"/>
            </a:lvl1pPr>
          </a:lstStyle>
          <a:p>
            <a:fld id="{7412D0C3-E1D5-6646-92FA-4B515DCCF152}" type="datetimeFigureOut">
              <a:rPr lang="en-US" smtClean="0"/>
              <a:t>8/2/2021</a:t>
            </a:fld>
            <a:endParaRPr lang="en-US" dirty="0"/>
          </a:p>
        </p:txBody>
      </p:sp>
      <p:sp>
        <p:nvSpPr>
          <p:cNvPr id="4" name="Slide Image Placeholder 3"/>
          <p:cNvSpPr>
            <a:spLocks noGrp="1" noRot="1" noChangeAspect="1"/>
          </p:cNvSpPr>
          <p:nvPr>
            <p:ph type="sldImg" idx="2"/>
          </p:nvPr>
        </p:nvSpPr>
        <p:spPr>
          <a:xfrm>
            <a:off x="3438525" y="850900"/>
            <a:ext cx="3063875" cy="2298700"/>
          </a:xfrm>
          <a:prstGeom prst="rect">
            <a:avLst/>
          </a:prstGeom>
          <a:noFill/>
          <a:ln w="12700">
            <a:solidFill>
              <a:prstClr val="black"/>
            </a:solidFill>
          </a:ln>
        </p:spPr>
        <p:txBody>
          <a:bodyPr vert="horz" lIns="93305" tIns="46653" rIns="93305" bIns="46653" rtlCol="0" anchor="ctr"/>
          <a:lstStyle/>
          <a:p>
            <a:endParaRPr lang="en-US" dirty="0"/>
          </a:p>
        </p:txBody>
      </p:sp>
      <p:sp>
        <p:nvSpPr>
          <p:cNvPr id="5" name="Notes Placeholder 4"/>
          <p:cNvSpPr>
            <a:spLocks noGrp="1"/>
          </p:cNvSpPr>
          <p:nvPr>
            <p:ph type="body" sz="quarter" idx="3"/>
          </p:nvPr>
        </p:nvSpPr>
        <p:spPr>
          <a:xfrm>
            <a:off x="994093" y="3276728"/>
            <a:ext cx="7952740" cy="2680961"/>
          </a:xfrm>
          <a:prstGeom prst="rect">
            <a:avLst/>
          </a:prstGeom>
        </p:spPr>
        <p:txBody>
          <a:bodyPr vert="horz" lIns="93305" tIns="46653" rIns="93305" bIns="4665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467168"/>
            <a:ext cx="4307734" cy="341621"/>
          </a:xfrm>
          <a:prstGeom prst="rect">
            <a:avLst/>
          </a:prstGeom>
        </p:spPr>
        <p:txBody>
          <a:bodyPr vert="horz" lIns="93305" tIns="46653" rIns="93305" bIns="46653"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30892" y="6467168"/>
            <a:ext cx="4307734" cy="341621"/>
          </a:xfrm>
          <a:prstGeom prst="rect">
            <a:avLst/>
          </a:prstGeom>
        </p:spPr>
        <p:txBody>
          <a:bodyPr vert="horz" lIns="93305" tIns="46653" rIns="93305" bIns="46653" rtlCol="0" anchor="b"/>
          <a:lstStyle>
            <a:lvl1pPr algn="r">
              <a:defRPr sz="1200"/>
            </a:lvl1pPr>
          </a:lstStyle>
          <a:p>
            <a:fld id="{0274F2DB-7A17-B741-BB0A-91C049F3AC59}" type="slidenum">
              <a:rPr lang="en-US" smtClean="0"/>
              <a:t>‹#›</a:t>
            </a:fld>
            <a:endParaRPr lang="en-US" dirty="0"/>
          </a:p>
        </p:txBody>
      </p:sp>
    </p:spTree>
    <p:extLst>
      <p:ext uri="{BB962C8B-B14F-4D97-AF65-F5344CB8AC3E}">
        <p14:creationId xmlns:p14="http://schemas.microsoft.com/office/powerpoint/2010/main" val="57993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4F2DB-7A17-B741-BB0A-91C049F3AC59}" type="slidenum">
              <a:rPr lang="en-US" smtClean="0"/>
              <a:t>31</a:t>
            </a:fld>
            <a:endParaRPr lang="en-US" dirty="0"/>
          </a:p>
        </p:txBody>
      </p:sp>
    </p:spTree>
    <p:extLst>
      <p:ext uri="{BB962C8B-B14F-4D97-AF65-F5344CB8AC3E}">
        <p14:creationId xmlns:p14="http://schemas.microsoft.com/office/powerpoint/2010/main" val="263214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ALERT - Prep Meeting </a:t>
            </a:r>
          </a:p>
        </p:txBody>
      </p:sp>
      <p:sp>
        <p:nvSpPr>
          <p:cNvPr id="6" name="Slide Number Placeholder 5"/>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415395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ALERT - Prep Meeting </a:t>
            </a:r>
          </a:p>
        </p:txBody>
      </p:sp>
      <p:sp>
        <p:nvSpPr>
          <p:cNvPr id="6" name="Slide Number Placeholder 5"/>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89879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ALERT - Prep Meeting </a:t>
            </a:r>
          </a:p>
        </p:txBody>
      </p:sp>
      <p:sp>
        <p:nvSpPr>
          <p:cNvPr id="6" name="Slide Number Placeholder 5"/>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2710384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90B31E4-6FCC-4BD1-B1E6-EC1E86C0E95C}"/>
              </a:ext>
            </a:extLst>
          </p:cNvPr>
          <p:cNvGraphicFramePr>
            <a:graphicFrameLocks noChangeAspect="1"/>
          </p:cNvGraphicFramePr>
          <p:nvPr userDrawn="1">
            <p:custDataLst>
              <p:tags r:id="rId1"/>
            </p:custDataLst>
            <p:extLst>
              <p:ext uri="{D42A27DB-BD31-4B8C-83A1-F6EECF244321}">
                <p14:modId xmlns:p14="http://schemas.microsoft.com/office/powerpoint/2010/main" val="24212347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93" imgH="493" progId="TCLayout.ActiveDocument.1">
                  <p:embed/>
                </p:oleObj>
              </mc:Choice>
              <mc:Fallback>
                <p:oleObj name="think-cell Slide" r:id="rId3" imgW="493" imgH="493" progId="TCLayout.ActiveDocument.1">
                  <p:embed/>
                  <p:pic>
                    <p:nvPicPr>
                      <p:cNvPr id="2" name="Object 1" hidden="1">
                        <a:extLst>
                          <a:ext uri="{FF2B5EF4-FFF2-40B4-BE49-F238E27FC236}">
                            <a16:creationId xmlns:a16="http://schemas.microsoft.com/office/drawing/2014/main" id="{E90B31E4-6FCC-4BD1-B1E6-EC1E86C0E95C}"/>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4" name="Picture 3" descr="A close up of a clip&#10;&#10;Description generated with high confidence">
            <a:extLst>
              <a:ext uri="{FF2B5EF4-FFF2-40B4-BE49-F238E27FC236}">
                <a16:creationId xmlns:a16="http://schemas.microsoft.com/office/drawing/2014/main" id="{FC85BAEB-1367-4DC2-808F-312FB71FEEEC}"/>
              </a:ext>
            </a:extLst>
          </p:cNvPr>
          <p:cNvPicPr>
            <a:picLocks noChangeAspect="1"/>
          </p:cNvPicPr>
          <p:nvPr userDrawn="1"/>
        </p:nvPicPr>
        <p:blipFill>
          <a:blip r:embed="rId5"/>
          <a:stretch>
            <a:fillRect/>
          </a:stretch>
        </p:blipFill>
        <p:spPr>
          <a:xfrm flipV="1">
            <a:off x="0" y="3175"/>
            <a:ext cx="1944628" cy="2916942"/>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08583" y="5618215"/>
            <a:ext cx="6027180" cy="371856"/>
          </a:xfrm>
          <a:prstGeom prst="rect">
            <a:avLst/>
          </a:prstGeom>
        </p:spPr>
      </p:pic>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08583" y="794408"/>
            <a:ext cx="6027180" cy="371856"/>
          </a:xfrm>
          <a:prstGeom prst="rect">
            <a:avLst/>
          </a:prstGeom>
        </p:spPr>
      </p:pic>
      <p:pic>
        <p:nvPicPr>
          <p:cNvPr id="16" name="Picture 15">
            <a:extLst>
              <a:ext uri="{FF2B5EF4-FFF2-40B4-BE49-F238E27FC236}">
                <a16:creationId xmlns:a16="http://schemas.microsoft.com/office/drawing/2014/main" id="{49D54BD1-83F0-461A-BBFC-785175446B41}"/>
              </a:ext>
            </a:extLst>
          </p:cNvPr>
          <p:cNvPicPr>
            <a:picLocks noChangeAspect="1"/>
          </p:cNvPicPr>
          <p:nvPr userDrawn="1"/>
        </p:nvPicPr>
        <p:blipFill>
          <a:blip r:embed="rId7"/>
          <a:stretch>
            <a:fillRect/>
          </a:stretch>
        </p:blipFill>
        <p:spPr>
          <a:xfrm>
            <a:off x="8126652" y="5618215"/>
            <a:ext cx="662339" cy="661302"/>
          </a:xfrm>
          <a:prstGeom prst="rect">
            <a:avLst/>
          </a:prstGeom>
        </p:spPr>
      </p:pic>
      <p:sp>
        <p:nvSpPr>
          <p:cNvPr id="8" name="TextBox 7">
            <a:extLst>
              <a:ext uri="{FF2B5EF4-FFF2-40B4-BE49-F238E27FC236}">
                <a16:creationId xmlns:a16="http://schemas.microsoft.com/office/drawing/2014/main" id="{B6F658BB-B476-471B-B403-722314E94395}"/>
              </a:ext>
            </a:extLst>
          </p:cNvPr>
          <p:cNvSpPr txBox="1"/>
          <p:nvPr userDrawn="1"/>
        </p:nvSpPr>
        <p:spPr>
          <a:xfrm>
            <a:off x="3963888" y="6365082"/>
            <a:ext cx="1216223" cy="207749"/>
          </a:xfrm>
          <a:prstGeom prst="rect">
            <a:avLst/>
          </a:prstGeom>
          <a:noFill/>
        </p:spPr>
        <p:txBody>
          <a:bodyPr wrap="square" rtlCol="0">
            <a:spAutoFit/>
          </a:bodyPr>
          <a:lstStyle/>
          <a:p>
            <a:pPr algn="ctr"/>
            <a:fld id="{527A7D02-6542-2F43-AD79-C40D96B02C71}" type="datetime3">
              <a:rPr lang="en-US" sz="750" smtClean="0">
                <a:solidFill>
                  <a:srgbClr val="DC0531"/>
                </a:solidFill>
              </a:rPr>
              <a:pPr algn="ctr"/>
              <a:t>2 August 2021</a:t>
            </a:fld>
            <a:endParaRPr lang="en-US" sz="750" dirty="0">
              <a:solidFill>
                <a:srgbClr val="DC0531"/>
              </a:solidFill>
            </a:endParaRPr>
          </a:p>
        </p:txBody>
      </p:sp>
      <p:sp>
        <p:nvSpPr>
          <p:cNvPr id="9" name="TextBox 8">
            <a:extLst>
              <a:ext uri="{FF2B5EF4-FFF2-40B4-BE49-F238E27FC236}">
                <a16:creationId xmlns:a16="http://schemas.microsoft.com/office/drawing/2014/main" id="{68ACA3C1-CD63-4DE0-A8C2-1DB8CDF7559D}"/>
              </a:ext>
            </a:extLst>
          </p:cNvPr>
          <p:cNvSpPr txBox="1"/>
          <p:nvPr userDrawn="1"/>
        </p:nvSpPr>
        <p:spPr>
          <a:xfrm>
            <a:off x="323956" y="6365082"/>
            <a:ext cx="2429960" cy="207749"/>
          </a:xfrm>
          <a:prstGeom prst="rect">
            <a:avLst/>
          </a:prstGeom>
          <a:noFill/>
        </p:spPr>
        <p:txBody>
          <a:bodyPr wrap="square" rtlCol="0">
            <a:spAutoFit/>
          </a:bodyPr>
          <a:lstStyle/>
          <a:p>
            <a:pPr algn="l"/>
            <a:r>
              <a:rPr lang="en-US" sz="750" b="1" dirty="0">
                <a:solidFill>
                  <a:srgbClr val="DC0531"/>
                </a:solidFill>
              </a:rPr>
              <a:t>Tahaluf Training Centre </a:t>
            </a:r>
          </a:p>
        </p:txBody>
      </p:sp>
      <p:pic>
        <p:nvPicPr>
          <p:cNvPr id="6" name="Picture 5">
            <a:extLst>
              <a:ext uri="{FF2B5EF4-FFF2-40B4-BE49-F238E27FC236}">
                <a16:creationId xmlns:a16="http://schemas.microsoft.com/office/drawing/2014/main" id="{71D9B8D3-B091-405B-8632-B2BF832985EB}"/>
              </a:ext>
            </a:extLst>
          </p:cNvPr>
          <p:cNvPicPr>
            <a:picLocks noChangeAspect="1"/>
          </p:cNvPicPr>
          <p:nvPr userDrawn="1"/>
        </p:nvPicPr>
        <p:blipFill>
          <a:blip r:embed="rId8"/>
          <a:stretch>
            <a:fillRect/>
          </a:stretch>
        </p:blipFill>
        <p:spPr>
          <a:xfrm>
            <a:off x="7435763" y="193610"/>
            <a:ext cx="1584960" cy="972654"/>
          </a:xfrm>
          <a:prstGeom prst="rect">
            <a:avLst/>
          </a:prstGeom>
        </p:spPr>
      </p:pic>
    </p:spTree>
    <p:extLst>
      <p:ext uri="{BB962C8B-B14F-4D97-AF65-F5344CB8AC3E}">
        <p14:creationId xmlns:p14="http://schemas.microsoft.com/office/powerpoint/2010/main" val="4097810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EC5995A-4474-4198-9084-85E2CF97B695}"/>
              </a:ext>
            </a:extLst>
          </p:cNvPr>
          <p:cNvGraphicFramePr>
            <a:graphicFrameLocks noChangeAspect="1"/>
          </p:cNvGraphicFramePr>
          <p:nvPr userDrawn="1">
            <p:custDataLst>
              <p:tags r:id="rId1"/>
            </p:custDataLst>
            <p:extLst>
              <p:ext uri="{D42A27DB-BD31-4B8C-83A1-F6EECF244321}">
                <p14:modId xmlns:p14="http://schemas.microsoft.com/office/powerpoint/2010/main" val="8890801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93" imgH="493" progId="TCLayout.ActiveDocument.1">
                  <p:embed/>
                </p:oleObj>
              </mc:Choice>
              <mc:Fallback>
                <p:oleObj name="think-cell Slide" r:id="rId3" imgW="493" imgH="493" progId="TCLayout.ActiveDocument.1">
                  <p:embed/>
                  <p:pic>
                    <p:nvPicPr>
                      <p:cNvPr id="2" name="Object 1" hidden="1">
                        <a:extLst>
                          <a:ext uri="{FF2B5EF4-FFF2-40B4-BE49-F238E27FC236}">
                            <a16:creationId xmlns:a16="http://schemas.microsoft.com/office/drawing/2014/main" id="{2EC5995A-4474-4198-9084-85E2CF97B695}"/>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3" name="Rectangle 22"/>
          <p:cNvSpPr/>
          <p:nvPr userDrawn="1"/>
        </p:nvSpPr>
        <p:spPr>
          <a:xfrm>
            <a:off x="0" y="652888"/>
            <a:ext cx="9144000" cy="369043"/>
          </a:xfrm>
          <a:prstGeom prst="rect">
            <a:avLst/>
          </a:prstGeom>
          <a:solidFill>
            <a:schemeClr val="bg1">
              <a:lumMod val="8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8" name="Straight Connector 17"/>
          <p:cNvCxnSpPr/>
          <p:nvPr userDrawn="1"/>
        </p:nvCxnSpPr>
        <p:spPr>
          <a:xfrm>
            <a:off x="0" y="619881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241912" y="6198818"/>
            <a:ext cx="0" cy="15423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8623316" y="6198818"/>
            <a:ext cx="0" cy="15423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3970140" y="6365082"/>
            <a:ext cx="1216223" cy="207749"/>
          </a:xfrm>
          <a:prstGeom prst="rect">
            <a:avLst/>
          </a:prstGeom>
          <a:noFill/>
        </p:spPr>
        <p:txBody>
          <a:bodyPr wrap="square" rtlCol="0">
            <a:spAutoFit/>
          </a:bodyPr>
          <a:lstStyle/>
          <a:p>
            <a:pPr algn="ctr"/>
            <a:fld id="{527A7D02-6542-2F43-AD79-C40D96B02C71}" type="datetime3">
              <a:rPr lang="en-US" sz="750" smtClean="0">
                <a:solidFill>
                  <a:srgbClr val="DC0531"/>
                </a:solidFill>
              </a:rPr>
              <a:pPr algn="ctr"/>
              <a:t>2 August 2021</a:t>
            </a:fld>
            <a:endParaRPr lang="en-US" sz="750" dirty="0">
              <a:solidFill>
                <a:srgbClr val="DC0531"/>
              </a:solidFill>
            </a:endParaRPr>
          </a:p>
        </p:txBody>
      </p:sp>
      <p:pic>
        <p:nvPicPr>
          <p:cNvPr id="11" name="Picture 10">
            <a:extLst>
              <a:ext uri="{FF2B5EF4-FFF2-40B4-BE49-F238E27FC236}">
                <a16:creationId xmlns:a16="http://schemas.microsoft.com/office/drawing/2014/main" id="{D222FA07-DA83-4910-A1E8-AE295E5601FE}"/>
              </a:ext>
            </a:extLst>
          </p:cNvPr>
          <p:cNvPicPr>
            <a:picLocks noChangeAspect="1"/>
          </p:cNvPicPr>
          <p:nvPr userDrawn="1"/>
        </p:nvPicPr>
        <p:blipFill>
          <a:blip r:embed="rId5"/>
          <a:stretch>
            <a:fillRect/>
          </a:stretch>
        </p:blipFill>
        <p:spPr>
          <a:xfrm>
            <a:off x="8126" y="3176"/>
            <a:ext cx="662339" cy="661302"/>
          </a:xfrm>
          <a:prstGeom prst="rect">
            <a:avLst/>
          </a:prstGeom>
        </p:spPr>
      </p:pic>
      <p:pic>
        <p:nvPicPr>
          <p:cNvPr id="12" name="Picture 11" descr="A close up of a clip&#10;&#10;Description generated with high confidence">
            <a:extLst>
              <a:ext uri="{FF2B5EF4-FFF2-40B4-BE49-F238E27FC236}">
                <a16:creationId xmlns:a16="http://schemas.microsoft.com/office/drawing/2014/main" id="{8521F967-79FA-4E64-A6C3-982BDB430260}"/>
              </a:ext>
            </a:extLst>
          </p:cNvPr>
          <p:cNvPicPr>
            <a:picLocks noChangeAspect="1"/>
          </p:cNvPicPr>
          <p:nvPr userDrawn="1"/>
        </p:nvPicPr>
        <p:blipFill>
          <a:blip r:embed="rId6"/>
          <a:stretch>
            <a:fillRect/>
          </a:stretch>
        </p:blipFill>
        <p:spPr>
          <a:xfrm>
            <a:off x="-4511" y="6353053"/>
            <a:ext cx="336631" cy="504947"/>
          </a:xfrm>
          <a:prstGeom prst="rect">
            <a:avLst/>
          </a:prstGeom>
        </p:spPr>
      </p:pic>
      <p:sp>
        <p:nvSpPr>
          <p:cNvPr id="13" name="Slide Number Placeholder 5">
            <a:extLst>
              <a:ext uri="{FF2B5EF4-FFF2-40B4-BE49-F238E27FC236}">
                <a16:creationId xmlns:a16="http://schemas.microsoft.com/office/drawing/2014/main" id="{D4380782-C2E2-47AC-8618-224001FD8667}"/>
              </a:ext>
            </a:extLst>
          </p:cNvPr>
          <p:cNvSpPr>
            <a:spLocks noGrp="1"/>
          </p:cNvSpPr>
          <p:nvPr>
            <p:ph type="sldNum" sz="quarter" idx="4"/>
          </p:nvPr>
        </p:nvSpPr>
        <p:spPr>
          <a:xfrm>
            <a:off x="8623316" y="6499906"/>
            <a:ext cx="517801" cy="358094"/>
          </a:xfrm>
          <a:prstGeom prst="rect">
            <a:avLst/>
          </a:prstGeom>
          <a:solidFill>
            <a:srgbClr val="DC0531"/>
          </a:solidFill>
          <a:ln>
            <a:noFill/>
          </a:ln>
        </p:spPr>
        <p:txBody>
          <a:bodyPr vert="horz" lIns="91440" tIns="45720" rIns="91440" bIns="45720" rtlCol="0" anchor="ctr"/>
          <a:lstStyle>
            <a:lvl1pPr algn="ctr">
              <a:defRPr sz="1100">
                <a:solidFill>
                  <a:schemeClr val="bg1"/>
                </a:solidFill>
              </a:defRPr>
            </a:lvl1pPr>
          </a:lstStyle>
          <a:p>
            <a:fld id="{84206077-A1A8-9A42-BD54-D5D16EB449B4}" type="slidenum">
              <a:rPr lang="en-US" smtClean="0"/>
              <a:pPr/>
              <a:t>‹#›</a:t>
            </a:fld>
            <a:endParaRPr lang="en-US" dirty="0"/>
          </a:p>
        </p:txBody>
      </p:sp>
      <p:sp>
        <p:nvSpPr>
          <p:cNvPr id="15" name="TextBox 14">
            <a:extLst>
              <a:ext uri="{FF2B5EF4-FFF2-40B4-BE49-F238E27FC236}">
                <a16:creationId xmlns:a16="http://schemas.microsoft.com/office/drawing/2014/main" id="{D994160A-6D90-4AC4-8EAF-DDA288FF3F06}"/>
              </a:ext>
            </a:extLst>
          </p:cNvPr>
          <p:cNvSpPr txBox="1"/>
          <p:nvPr userDrawn="1"/>
        </p:nvSpPr>
        <p:spPr>
          <a:xfrm>
            <a:off x="323956" y="6365082"/>
            <a:ext cx="2429960" cy="207749"/>
          </a:xfrm>
          <a:prstGeom prst="rect">
            <a:avLst/>
          </a:prstGeom>
          <a:noFill/>
        </p:spPr>
        <p:txBody>
          <a:bodyPr wrap="square" rtlCol="0">
            <a:spAutoFit/>
          </a:bodyPr>
          <a:lstStyle/>
          <a:p>
            <a:pPr algn="l"/>
            <a:r>
              <a:rPr lang="en-US" sz="750" b="1" dirty="0">
                <a:solidFill>
                  <a:srgbClr val="DC0531"/>
                </a:solidFill>
              </a:rPr>
              <a:t>Tahaluf Training Centre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7A9D-3FAA-4E93-B5C6-73B1ADC498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D46535-93B6-49B9-BC7E-BA9FE544C430}"/>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3176F8FA-C1A2-4F19-AD3A-CE0FEC6395B4}"/>
              </a:ext>
            </a:extLst>
          </p:cNvPr>
          <p:cNvSpPr>
            <a:spLocks noGrp="1"/>
          </p:cNvSpPr>
          <p:nvPr>
            <p:ph type="ftr" sz="quarter" idx="11"/>
          </p:nvPr>
        </p:nvSpPr>
        <p:spPr/>
        <p:txBody>
          <a:bodyPr/>
          <a:lstStyle/>
          <a:p>
            <a:r>
              <a:rPr lang="en-US" dirty="0"/>
              <a:t>ALERT - Prep Meeting </a:t>
            </a:r>
          </a:p>
        </p:txBody>
      </p:sp>
      <p:sp>
        <p:nvSpPr>
          <p:cNvPr id="5" name="Slide Number Placeholder 4">
            <a:extLst>
              <a:ext uri="{FF2B5EF4-FFF2-40B4-BE49-F238E27FC236}">
                <a16:creationId xmlns:a16="http://schemas.microsoft.com/office/drawing/2014/main" id="{29FA2219-E50A-4200-A34D-762AAB68F51E}"/>
              </a:ext>
            </a:extLst>
          </p:cNvPr>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5652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BF66-A1C6-4251-BB4A-0A0F17C1659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C7A26-45B2-40AE-AAF8-139DBD4E1D5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5C904-1D84-4C6B-AE83-5CD7E2030386}"/>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5" name="Footer Placeholder 4">
            <a:extLst>
              <a:ext uri="{FF2B5EF4-FFF2-40B4-BE49-F238E27FC236}">
                <a16:creationId xmlns:a16="http://schemas.microsoft.com/office/drawing/2014/main" id="{4B59C901-3775-428E-84E4-C924D5E328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D155FF-1C8A-446A-80DB-88FE591162A3}"/>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3198598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4AC3-8308-438B-9EE8-D3E2C10DC3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BDF11-B151-40D9-A70D-6334D0EB42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BBEBF-1FFF-44C9-958D-0860E63717D9}"/>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5" name="Footer Placeholder 4">
            <a:extLst>
              <a:ext uri="{FF2B5EF4-FFF2-40B4-BE49-F238E27FC236}">
                <a16:creationId xmlns:a16="http://schemas.microsoft.com/office/drawing/2014/main" id="{1EE3F189-1C4C-4452-A91C-A5D01A6E4F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313F0D-FAEE-4DCE-B062-EB2648BDC2F9}"/>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2140952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F719-932B-4EFF-BF0D-3F87CEF0E5F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6BA921-A1DB-454E-8F2D-D340246DBD5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84721-23F0-4B26-9048-8735BC44E8C3}"/>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5" name="Footer Placeholder 4">
            <a:extLst>
              <a:ext uri="{FF2B5EF4-FFF2-40B4-BE49-F238E27FC236}">
                <a16:creationId xmlns:a16="http://schemas.microsoft.com/office/drawing/2014/main" id="{20E7D1C6-D66D-47E8-B2DF-78A9F412A1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08D633-B894-4723-9C00-2804C4584EE3}"/>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2506555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413A-4059-4C89-A9CD-84B78488B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B1926-D5EB-40AE-8FFB-750F874F7A68}"/>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A6C03-9879-4FFA-860D-F38F9FAF2ACB}"/>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114C58-1A16-4215-9ABF-00A9E8A1B61C}"/>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6" name="Footer Placeholder 5">
            <a:extLst>
              <a:ext uri="{FF2B5EF4-FFF2-40B4-BE49-F238E27FC236}">
                <a16:creationId xmlns:a16="http://schemas.microsoft.com/office/drawing/2014/main" id="{FDD5846A-3E5D-4326-90DB-375BDAA9C0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233923-DA0E-4B3A-9E3E-3DCCE5C6A243}"/>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19121091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868E-2D7F-496F-877F-9DD063CF4FF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1DAF25-6B15-4BB6-BC86-71960619C45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90E8B3-C6BB-4A37-906B-4656D81B340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623D-BD39-4C3C-A453-A82CC5A0B5D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94EC4C-B6E6-48FF-B935-B3C3D52B9CA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CB8F-B655-4935-ACD8-C56B0641D313}"/>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8" name="Footer Placeholder 7">
            <a:extLst>
              <a:ext uri="{FF2B5EF4-FFF2-40B4-BE49-F238E27FC236}">
                <a16:creationId xmlns:a16="http://schemas.microsoft.com/office/drawing/2014/main" id="{256A9C4A-351E-41F4-9AEA-9259BA9E6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A8CAAC6-8AE9-4EFE-9487-E28740844C58}"/>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292012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ALERT - Prep Meeting </a:t>
            </a:r>
          </a:p>
        </p:txBody>
      </p:sp>
      <p:sp>
        <p:nvSpPr>
          <p:cNvPr id="6" name="Slide Number Placeholder 5"/>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2321373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9993-B617-4DB5-8297-9C0FA94789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B7EB62-23FC-4204-83B5-3C067092E048}"/>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4" name="Footer Placeholder 3">
            <a:extLst>
              <a:ext uri="{FF2B5EF4-FFF2-40B4-BE49-F238E27FC236}">
                <a16:creationId xmlns:a16="http://schemas.microsoft.com/office/drawing/2014/main" id="{1612710D-8CAD-4569-B8F0-C752401BD1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40832E-E477-4039-8D00-CFB2F786045D}"/>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3724162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C7E0F-CD3D-41C8-A738-220AC070E99E}"/>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3" name="Footer Placeholder 2">
            <a:extLst>
              <a:ext uri="{FF2B5EF4-FFF2-40B4-BE49-F238E27FC236}">
                <a16:creationId xmlns:a16="http://schemas.microsoft.com/office/drawing/2014/main" id="{8CCEEB3F-8317-46BC-A6DE-7C54A74B140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919142-9589-4A2C-B9AD-3839496F9B10}"/>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787716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68EA-A044-4D1C-8FFA-F6D87946A7C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6B6C54-7746-4EB7-A17E-E777BD359BA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67F1BE-2507-4282-89FC-3D776AB18C2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358C9-015F-45C7-B87D-ED6BDD074C43}"/>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6" name="Footer Placeholder 5">
            <a:extLst>
              <a:ext uri="{FF2B5EF4-FFF2-40B4-BE49-F238E27FC236}">
                <a16:creationId xmlns:a16="http://schemas.microsoft.com/office/drawing/2014/main" id="{767703E6-51BE-40B6-9883-47522298EC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D5B327-4120-4F43-94D2-0A7F9370690C}"/>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3433539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4DD5-E10F-48EA-85B6-588AEF8506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1EB5E3-0685-4EB3-B6F8-DC9CD9C8D02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18A39EA-A389-4B78-8636-A855AEB3FAC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79AAB-B9F5-4949-AF67-2B7CCDFACFA4}"/>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6" name="Footer Placeholder 5">
            <a:extLst>
              <a:ext uri="{FF2B5EF4-FFF2-40B4-BE49-F238E27FC236}">
                <a16:creationId xmlns:a16="http://schemas.microsoft.com/office/drawing/2014/main" id="{80091E5B-72FD-4DFE-9804-2D54A56524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9F42F0-937C-487A-A3A4-EB85400B69D5}"/>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608958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732C-20B9-4B1A-92E1-89DD4B277C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B122C-DFB6-4304-81B7-98DEC3FFF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C4E91-5498-40E7-80BB-BE84C7175C1F}"/>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5" name="Footer Placeholder 4">
            <a:extLst>
              <a:ext uri="{FF2B5EF4-FFF2-40B4-BE49-F238E27FC236}">
                <a16:creationId xmlns:a16="http://schemas.microsoft.com/office/drawing/2014/main" id="{DFAF5CC7-0A3E-4340-B5BC-0DE762E6EF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C0974D-3210-4A49-B0B3-DD7172C5D51D}"/>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21599055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F060F-F9E5-426A-8601-F9543D26FA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B99869-049A-4C68-9127-08CAA894AE58}"/>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7B787-212D-4C12-BB61-431A451E46DF}"/>
              </a:ext>
            </a:extLst>
          </p:cNvPr>
          <p:cNvSpPr>
            <a:spLocks noGrp="1"/>
          </p:cNvSpPr>
          <p:nvPr>
            <p:ph type="dt" sz="half" idx="10"/>
          </p:nvPr>
        </p:nvSpPr>
        <p:spPr/>
        <p:txBody>
          <a:bodyPr/>
          <a:lstStyle/>
          <a:p>
            <a:fld id="{D3410E34-BA5C-4F79-9C41-A89DB9005FBC}" type="datetimeFigureOut">
              <a:rPr lang="en-US" smtClean="0"/>
              <a:t>8/2/2021</a:t>
            </a:fld>
            <a:endParaRPr lang="en-US" dirty="0"/>
          </a:p>
        </p:txBody>
      </p:sp>
      <p:sp>
        <p:nvSpPr>
          <p:cNvPr id="5" name="Footer Placeholder 4">
            <a:extLst>
              <a:ext uri="{FF2B5EF4-FFF2-40B4-BE49-F238E27FC236}">
                <a16:creationId xmlns:a16="http://schemas.microsoft.com/office/drawing/2014/main" id="{8881C853-0F7F-4DBB-9D7D-2DA1E6FC9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2264F6-91BF-4D8A-BF5C-FAB04C4C6DFD}"/>
              </a:ext>
            </a:extLst>
          </p:cNvPr>
          <p:cNvSpPr>
            <a:spLocks noGrp="1"/>
          </p:cNvSpPr>
          <p:nvPr>
            <p:ph type="sldNum" sz="quarter" idx="12"/>
          </p:nvPr>
        </p:nvSpPr>
        <p:spPr/>
        <p:txBody>
          <a:bodyPr/>
          <a:lstStyle/>
          <a:p>
            <a:fld id="{A9483630-A307-46C2-B74C-D26F5EDDD151}" type="slidenum">
              <a:rPr lang="en-US" smtClean="0"/>
              <a:t>‹#›</a:t>
            </a:fld>
            <a:endParaRPr lang="en-US" dirty="0"/>
          </a:p>
        </p:txBody>
      </p:sp>
    </p:spTree>
    <p:extLst>
      <p:ext uri="{BB962C8B-B14F-4D97-AF65-F5344CB8AC3E}">
        <p14:creationId xmlns:p14="http://schemas.microsoft.com/office/powerpoint/2010/main" val="21498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ALERT - Prep Meeting </a:t>
            </a:r>
          </a:p>
        </p:txBody>
      </p:sp>
      <p:sp>
        <p:nvSpPr>
          <p:cNvPr id="6" name="Slide Number Placeholder 5"/>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370919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ALERT - Prep Meeting </a:t>
            </a:r>
          </a:p>
        </p:txBody>
      </p:sp>
      <p:sp>
        <p:nvSpPr>
          <p:cNvPr id="7" name="Slide Number Placeholder 6"/>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372005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a:t>ALERT - Prep Meeting </a:t>
            </a:r>
          </a:p>
        </p:txBody>
      </p:sp>
      <p:sp>
        <p:nvSpPr>
          <p:cNvPr id="9" name="Slide Number Placeholder 8"/>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278902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ALERT - Prep Meeting </a:t>
            </a:r>
          </a:p>
        </p:txBody>
      </p:sp>
      <p:sp>
        <p:nvSpPr>
          <p:cNvPr id="5" name="Slide Number Placeholder 4"/>
          <p:cNvSpPr>
            <a:spLocks noGrp="1"/>
          </p:cNvSpPr>
          <p:nvPr>
            <p:ph type="sldNum" sz="quarter" idx="12"/>
          </p:nvPr>
        </p:nvSpPr>
        <p:spPr/>
        <p:txBody>
          <a:bodyPr/>
          <a:lstStyle/>
          <a:p>
            <a:fld id="{84206077-A1A8-9A42-BD54-D5D16EB449B4}" type="slidenum">
              <a:rPr lang="en-US" smtClean="0"/>
              <a:t>‹#›</a:t>
            </a:fld>
            <a:endParaRPr lang="en-US" dirty="0"/>
          </a:p>
        </p:txBody>
      </p:sp>
      <p:graphicFrame>
        <p:nvGraphicFramePr>
          <p:cNvPr id="6" name="Object 5" hidden="1">
            <a:extLst>
              <a:ext uri="{FF2B5EF4-FFF2-40B4-BE49-F238E27FC236}">
                <a16:creationId xmlns:a16="http://schemas.microsoft.com/office/drawing/2014/main" id="{EC4ECCA0-576E-4A31-AF6F-F5065A7C13D4}"/>
              </a:ext>
            </a:extLst>
          </p:cNvPr>
          <p:cNvGraphicFramePr>
            <a:graphicFrameLocks noChangeAspect="1"/>
          </p:cNvGraphicFramePr>
          <p:nvPr userDrawn="1">
            <p:custDataLst>
              <p:tags r:id="rId1"/>
            </p:custDataLst>
            <p:extLst>
              <p:ext uri="{D42A27DB-BD31-4B8C-83A1-F6EECF244321}">
                <p14:modId xmlns:p14="http://schemas.microsoft.com/office/powerpoint/2010/main" val="371296772"/>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493" imgH="493" progId="TCLayout.ActiveDocument.1">
                  <p:embed/>
                </p:oleObj>
              </mc:Choice>
              <mc:Fallback>
                <p:oleObj name="think-cell Slide" r:id="rId3" imgW="493" imgH="493" progId="TCLayout.ActiveDocument.1">
                  <p:embed/>
                  <p:pic>
                    <p:nvPicPr>
                      <p:cNvPr id="6" name="Object 5" hidden="1">
                        <a:extLst>
                          <a:ext uri="{FF2B5EF4-FFF2-40B4-BE49-F238E27FC236}">
                            <a16:creationId xmlns:a16="http://schemas.microsoft.com/office/drawing/2014/main" id="{EC4ECCA0-576E-4A31-AF6F-F5065A7C13D4}"/>
                          </a:ext>
                        </a:extLst>
                      </p:cNvPr>
                      <p:cNvPicPr/>
                      <p:nvPr/>
                    </p:nvPicPr>
                    <p:blipFill>
                      <a:blip r:embed="rId4"/>
                      <a:stretch>
                        <a:fillRect/>
                      </a:stretch>
                    </p:blipFill>
                    <p:spPr>
                      <a:xfrm>
                        <a:off x="1192" y="1589"/>
                        <a:ext cx="1190" cy="1587"/>
                      </a:xfrm>
                      <a:prstGeom prst="rect">
                        <a:avLst/>
                      </a:prstGeom>
                    </p:spPr>
                  </p:pic>
                </p:oleObj>
              </mc:Fallback>
            </mc:AlternateContent>
          </a:graphicData>
        </a:graphic>
      </p:graphicFrame>
    </p:spTree>
    <p:extLst>
      <p:ext uri="{BB962C8B-B14F-4D97-AF65-F5344CB8AC3E}">
        <p14:creationId xmlns:p14="http://schemas.microsoft.com/office/powerpoint/2010/main" val="355712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a:t>ALERT - Prep Meeting </a:t>
            </a:r>
          </a:p>
        </p:txBody>
      </p:sp>
      <p:sp>
        <p:nvSpPr>
          <p:cNvPr id="4" name="Slide Number Placeholder 3"/>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26974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ALERT - Prep Meeting </a:t>
            </a:r>
          </a:p>
        </p:txBody>
      </p:sp>
      <p:sp>
        <p:nvSpPr>
          <p:cNvPr id="7" name="Slide Number Placeholder 6"/>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102625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ALERT - Prep Meeting </a:t>
            </a:r>
          </a:p>
        </p:txBody>
      </p:sp>
      <p:sp>
        <p:nvSpPr>
          <p:cNvPr id="7" name="Slide Number Placeholder 6"/>
          <p:cNvSpPr>
            <a:spLocks noGrp="1"/>
          </p:cNvSpPr>
          <p:nvPr>
            <p:ph type="sldNum" sz="quarter" idx="12"/>
          </p:nvPr>
        </p:nvSpPr>
        <p:spPr/>
        <p:txBody>
          <a:bodyPr/>
          <a:lstStyle/>
          <a:p>
            <a:fld id="{84206077-A1A8-9A42-BD54-D5D16EB449B4}" type="slidenum">
              <a:rPr lang="en-US" smtClean="0"/>
              <a:t>‹#›</a:t>
            </a:fld>
            <a:endParaRPr lang="en-US" dirty="0"/>
          </a:p>
        </p:txBody>
      </p:sp>
    </p:spTree>
    <p:extLst>
      <p:ext uri="{BB962C8B-B14F-4D97-AF65-F5344CB8AC3E}">
        <p14:creationId xmlns:p14="http://schemas.microsoft.com/office/powerpoint/2010/main" val="256032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ALERT - Prep Meeting </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06077-A1A8-9A42-BD54-D5D16EB449B4}" type="slidenum">
              <a:rPr lang="en-US" smtClean="0"/>
              <a:t>‹#›</a:t>
            </a:fld>
            <a:endParaRPr lang="en-US" dirty="0"/>
          </a:p>
        </p:txBody>
      </p:sp>
      <p:graphicFrame>
        <p:nvGraphicFramePr>
          <p:cNvPr id="7" name="Object 6" hidden="1">
            <a:extLst>
              <a:ext uri="{FF2B5EF4-FFF2-40B4-BE49-F238E27FC236}">
                <a16:creationId xmlns:a16="http://schemas.microsoft.com/office/drawing/2014/main" id="{FDBC466D-AB2D-46A2-ABFF-3338435D9041}"/>
              </a:ext>
            </a:extLst>
          </p:cNvPr>
          <p:cNvGraphicFramePr>
            <a:graphicFrameLocks noChangeAspect="1"/>
          </p:cNvGraphicFramePr>
          <p:nvPr userDrawn="1">
            <p:custDataLst>
              <p:tags r:id="rId16"/>
            </p:custDataLst>
            <p:extLst>
              <p:ext uri="{D42A27DB-BD31-4B8C-83A1-F6EECF244321}">
                <p14:modId xmlns:p14="http://schemas.microsoft.com/office/powerpoint/2010/main" val="4103214860"/>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17" imgW="493" imgH="493" progId="TCLayout.ActiveDocument.1">
                  <p:embed/>
                </p:oleObj>
              </mc:Choice>
              <mc:Fallback>
                <p:oleObj name="think-cell Slide" r:id="rId17" imgW="493" imgH="493" progId="TCLayout.ActiveDocument.1">
                  <p:embed/>
                  <p:pic>
                    <p:nvPicPr>
                      <p:cNvPr id="7" name="Object 6" hidden="1">
                        <a:extLst>
                          <a:ext uri="{FF2B5EF4-FFF2-40B4-BE49-F238E27FC236}">
                            <a16:creationId xmlns:a16="http://schemas.microsoft.com/office/drawing/2014/main" id="{FDBC466D-AB2D-46A2-ABFF-3338435D9041}"/>
                          </a:ext>
                        </a:extLst>
                      </p:cNvPr>
                      <p:cNvPicPr/>
                      <p:nvPr/>
                    </p:nvPicPr>
                    <p:blipFill>
                      <a:blip r:embed="rId18"/>
                      <a:stretch>
                        <a:fillRect/>
                      </a:stretch>
                    </p:blipFill>
                    <p:spPr>
                      <a:xfrm>
                        <a:off x="1192" y="1589"/>
                        <a:ext cx="1190" cy="1587"/>
                      </a:xfrm>
                      <a:prstGeom prst="rect">
                        <a:avLst/>
                      </a:prstGeom>
                    </p:spPr>
                  </p:pic>
                </p:oleObj>
              </mc:Fallback>
            </mc:AlternateContent>
          </a:graphicData>
        </a:graphic>
      </p:graphicFrame>
    </p:spTree>
    <p:extLst>
      <p:ext uri="{BB962C8B-B14F-4D97-AF65-F5344CB8AC3E}">
        <p14:creationId xmlns:p14="http://schemas.microsoft.com/office/powerpoint/2010/main" val="61371166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61"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A12EA-7F24-478C-AA60-3B8248DD33F1}"/>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36A4A2-D668-4E1D-9D03-46E9A200D59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13D40-EA78-48D7-BB19-3F5E7CB6491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10E34-BA5C-4F79-9C41-A89DB9005FBC}" type="datetimeFigureOut">
              <a:rPr lang="en-US" smtClean="0"/>
              <a:t>8/2/2021</a:t>
            </a:fld>
            <a:endParaRPr lang="en-US" dirty="0"/>
          </a:p>
        </p:txBody>
      </p:sp>
      <p:sp>
        <p:nvSpPr>
          <p:cNvPr id="5" name="Footer Placeholder 4">
            <a:extLst>
              <a:ext uri="{FF2B5EF4-FFF2-40B4-BE49-F238E27FC236}">
                <a16:creationId xmlns:a16="http://schemas.microsoft.com/office/drawing/2014/main" id="{5FC74BE1-0448-4E10-99CE-109EC057697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DA83550-57B2-470F-9AB1-C25C8380B4C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83630-A307-46C2-B74C-D26F5EDDD151}" type="slidenum">
              <a:rPr lang="en-US" smtClean="0"/>
              <a:t>‹#›</a:t>
            </a:fld>
            <a:endParaRPr lang="en-US" dirty="0"/>
          </a:p>
        </p:txBody>
      </p:sp>
    </p:spTree>
    <p:extLst>
      <p:ext uri="{BB962C8B-B14F-4D97-AF65-F5344CB8AC3E}">
        <p14:creationId xmlns:p14="http://schemas.microsoft.com/office/powerpoint/2010/main" val="392006311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827FD-1379-4B3B-824C-FE7E83EEB903}"/>
              </a:ext>
            </a:extLst>
          </p:cNvPr>
          <p:cNvSpPr txBox="1"/>
          <p:nvPr/>
        </p:nvSpPr>
        <p:spPr>
          <a:xfrm>
            <a:off x="3033911" y="1342813"/>
            <a:ext cx="3076176" cy="769441"/>
          </a:xfrm>
          <a:prstGeom prst="rect">
            <a:avLst/>
          </a:prstGeom>
          <a:noFill/>
        </p:spPr>
        <p:txBody>
          <a:bodyPr wrap="square" rtlCol="0">
            <a:spAutoFit/>
          </a:bodyPr>
          <a:lstStyle/>
          <a:p>
            <a:pPr algn="ctr"/>
            <a:r>
              <a:rPr lang="en-US" sz="4400" b="1" dirty="0">
                <a:solidFill>
                  <a:srgbClr val="D60E27"/>
                </a:solidFill>
              </a:rPr>
              <a:t> TypeScript</a:t>
            </a:r>
          </a:p>
        </p:txBody>
      </p:sp>
      <p:sp>
        <p:nvSpPr>
          <p:cNvPr id="6" name="TextBox 5">
            <a:extLst>
              <a:ext uri="{FF2B5EF4-FFF2-40B4-BE49-F238E27FC236}">
                <a16:creationId xmlns:a16="http://schemas.microsoft.com/office/drawing/2014/main" id="{5DBBAC95-CDF7-4762-9A02-D5142DB4DA8C}"/>
              </a:ext>
            </a:extLst>
          </p:cNvPr>
          <p:cNvSpPr txBox="1"/>
          <p:nvPr/>
        </p:nvSpPr>
        <p:spPr>
          <a:xfrm>
            <a:off x="2572494" y="2609454"/>
            <a:ext cx="3999009" cy="461665"/>
          </a:xfrm>
          <a:prstGeom prst="rect">
            <a:avLst/>
          </a:prstGeom>
          <a:noFill/>
        </p:spPr>
        <p:txBody>
          <a:bodyPr wrap="square" rtlCol="0">
            <a:spAutoFit/>
          </a:bodyPr>
          <a:lstStyle/>
          <a:p>
            <a:r>
              <a:rPr lang="en-US" sz="2400" dirty="0">
                <a:solidFill>
                  <a:srgbClr val="D60E27"/>
                </a:solidFill>
              </a:rPr>
              <a:t>Tahaluf  Training Center  2021 </a:t>
            </a:r>
          </a:p>
        </p:txBody>
      </p:sp>
      <p:pic>
        <p:nvPicPr>
          <p:cNvPr id="9" name="Picture 8">
            <a:extLst>
              <a:ext uri="{FF2B5EF4-FFF2-40B4-BE49-F238E27FC236}">
                <a16:creationId xmlns:a16="http://schemas.microsoft.com/office/drawing/2014/main" id="{D2433578-2685-4A68-AFE1-4A890DACD39E}"/>
              </a:ext>
            </a:extLst>
          </p:cNvPr>
          <p:cNvPicPr>
            <a:picLocks noChangeAspect="1"/>
          </p:cNvPicPr>
          <p:nvPr/>
        </p:nvPicPr>
        <p:blipFill>
          <a:blip r:embed="rId2"/>
          <a:stretch>
            <a:fillRect/>
          </a:stretch>
        </p:blipFill>
        <p:spPr>
          <a:xfrm>
            <a:off x="3227281" y="3932529"/>
            <a:ext cx="2689437" cy="1651750"/>
          </a:xfrm>
          <a:prstGeom prst="rect">
            <a:avLst/>
          </a:prstGeom>
        </p:spPr>
      </p:pic>
    </p:spTree>
    <p:extLst>
      <p:ext uri="{BB962C8B-B14F-4D97-AF65-F5344CB8AC3E}">
        <p14:creationId xmlns:p14="http://schemas.microsoft.com/office/powerpoint/2010/main" val="426426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B8FAAEF-FA0C-49AD-8D8A-CF606D9DB791}"/>
              </a:ext>
            </a:extLst>
          </p:cNvPr>
          <p:cNvSpPr/>
          <p:nvPr/>
        </p:nvSpPr>
        <p:spPr>
          <a:xfrm>
            <a:off x="1415431" y="1760220"/>
            <a:ext cx="331334"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23" name="TextBox 22">
            <a:extLst>
              <a:ext uri="{FF2B5EF4-FFF2-40B4-BE49-F238E27FC236}">
                <a16:creationId xmlns:a16="http://schemas.microsoft.com/office/drawing/2014/main" id="{731A614B-CE03-4A71-8697-E9D9FCC68EE9}"/>
              </a:ext>
            </a:extLst>
          </p:cNvPr>
          <p:cNvSpPr txBox="1"/>
          <p:nvPr/>
        </p:nvSpPr>
        <p:spPr>
          <a:xfrm>
            <a:off x="1302785" y="1042990"/>
            <a:ext cx="2418647" cy="461665"/>
          </a:xfrm>
          <a:prstGeom prst="rect">
            <a:avLst/>
          </a:prstGeom>
          <a:noFill/>
        </p:spPr>
        <p:txBody>
          <a:bodyPr wrap="square" rtlCol="0">
            <a:spAutoFit/>
          </a:bodyPr>
          <a:lstStyle/>
          <a:p>
            <a:r>
              <a:rPr lang="en-US" sz="2400" b="1" dirty="0">
                <a:solidFill>
                  <a:srgbClr val="D60E27"/>
                </a:solidFill>
              </a:rPr>
              <a:t>Day 02</a:t>
            </a:r>
          </a:p>
        </p:txBody>
      </p:sp>
      <p:sp>
        <p:nvSpPr>
          <p:cNvPr id="7" name="Rectangle 6">
            <a:extLst>
              <a:ext uri="{FF2B5EF4-FFF2-40B4-BE49-F238E27FC236}">
                <a16:creationId xmlns:a16="http://schemas.microsoft.com/office/drawing/2014/main" id="{4D47D1B6-B8C8-4D40-AC88-24221BEC099D}"/>
              </a:ext>
            </a:extLst>
          </p:cNvPr>
          <p:cNvSpPr/>
          <p:nvPr/>
        </p:nvSpPr>
        <p:spPr>
          <a:xfrm>
            <a:off x="1415431" y="2744607"/>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18" name="Rectangle 17">
            <a:extLst>
              <a:ext uri="{FF2B5EF4-FFF2-40B4-BE49-F238E27FC236}">
                <a16:creationId xmlns:a16="http://schemas.microsoft.com/office/drawing/2014/main" id="{B61B45E7-F4A9-436A-A5E6-D3602E2E63F4}"/>
              </a:ext>
            </a:extLst>
          </p:cNvPr>
          <p:cNvSpPr/>
          <p:nvPr/>
        </p:nvSpPr>
        <p:spPr>
          <a:xfrm>
            <a:off x="1415431" y="2235964"/>
            <a:ext cx="333230" cy="274320"/>
          </a:xfrm>
          <a:prstGeom prst="rect">
            <a:avLst/>
          </a:prstGeom>
          <a:solidFill>
            <a:srgbClr val="C00000"/>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9" name="Rectangle 8">
            <a:extLst>
              <a:ext uri="{FF2B5EF4-FFF2-40B4-BE49-F238E27FC236}">
                <a16:creationId xmlns:a16="http://schemas.microsoft.com/office/drawing/2014/main" id="{16F76C4B-16D5-4D4E-BCD6-3BEC5343567D}"/>
              </a:ext>
            </a:extLst>
          </p:cNvPr>
          <p:cNvSpPr/>
          <p:nvPr/>
        </p:nvSpPr>
        <p:spPr>
          <a:xfrm>
            <a:off x="1740362" y="289859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solidFill>
                <a:schemeClr val="tx1">
                  <a:lumMod val="75000"/>
                  <a:lumOff val="25000"/>
                </a:schemeClr>
              </a:solidFill>
            </a:endParaRPr>
          </a:p>
        </p:txBody>
      </p:sp>
      <p:sp>
        <p:nvSpPr>
          <p:cNvPr id="10" name="Rectangle 9">
            <a:extLst>
              <a:ext uri="{FF2B5EF4-FFF2-40B4-BE49-F238E27FC236}">
                <a16:creationId xmlns:a16="http://schemas.microsoft.com/office/drawing/2014/main" id="{8EC37894-7D59-47A8-8A99-AEB6E07D7844}"/>
              </a:ext>
            </a:extLst>
          </p:cNvPr>
          <p:cNvSpPr/>
          <p:nvPr/>
        </p:nvSpPr>
        <p:spPr>
          <a:xfrm>
            <a:off x="1415431" y="3686222"/>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11" name="Rectangle 10">
            <a:extLst>
              <a:ext uri="{FF2B5EF4-FFF2-40B4-BE49-F238E27FC236}">
                <a16:creationId xmlns:a16="http://schemas.microsoft.com/office/drawing/2014/main" id="{578B2080-8C24-49D0-8BE4-5E0DEA8ED7B7}"/>
              </a:ext>
            </a:extLst>
          </p:cNvPr>
          <p:cNvSpPr/>
          <p:nvPr/>
        </p:nvSpPr>
        <p:spPr>
          <a:xfrm>
            <a:off x="1412230" y="3194273"/>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12" name="Rectangle 11">
            <a:extLst>
              <a:ext uri="{FF2B5EF4-FFF2-40B4-BE49-F238E27FC236}">
                <a16:creationId xmlns:a16="http://schemas.microsoft.com/office/drawing/2014/main" id="{5674A9DE-88DD-4CDC-945C-0A1C96634505}"/>
              </a:ext>
            </a:extLst>
          </p:cNvPr>
          <p:cNvSpPr/>
          <p:nvPr/>
        </p:nvSpPr>
        <p:spPr>
          <a:xfrm>
            <a:off x="1578845" y="2948296"/>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0BA5122-3227-4042-96ED-6C8490F3CA4F}"/>
              </a:ext>
            </a:extLst>
          </p:cNvPr>
          <p:cNvSpPr/>
          <p:nvPr/>
        </p:nvSpPr>
        <p:spPr>
          <a:xfrm>
            <a:off x="1748661" y="27284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Loops (For, While)</a:t>
            </a:r>
          </a:p>
        </p:txBody>
      </p:sp>
      <p:sp>
        <p:nvSpPr>
          <p:cNvPr id="22" name="TextBox 21">
            <a:extLst>
              <a:ext uri="{FF2B5EF4-FFF2-40B4-BE49-F238E27FC236}">
                <a16:creationId xmlns:a16="http://schemas.microsoft.com/office/drawing/2014/main" id="{6A879F58-1027-4D1D-9D1D-AC3C640F08E6}"/>
              </a:ext>
            </a:extLst>
          </p:cNvPr>
          <p:cNvSpPr txBox="1"/>
          <p:nvPr/>
        </p:nvSpPr>
        <p:spPr>
          <a:xfrm>
            <a:off x="1748661" y="1760220"/>
            <a:ext cx="4572000" cy="307777"/>
          </a:xfrm>
          <a:prstGeom prst="rect">
            <a:avLst/>
          </a:prstGeom>
          <a:noFill/>
        </p:spPr>
        <p:txBody>
          <a:bodyPr wrap="square">
            <a:spAutoFit/>
          </a:bodyPr>
          <a:lstStyle/>
          <a:p>
            <a:r>
              <a:rPr lang="en-US" sz="1400" b="1" dirty="0"/>
              <a:t>If Condition</a:t>
            </a:r>
          </a:p>
        </p:txBody>
      </p:sp>
      <p:sp>
        <p:nvSpPr>
          <p:cNvPr id="24" name="TextBox 23">
            <a:extLst>
              <a:ext uri="{FF2B5EF4-FFF2-40B4-BE49-F238E27FC236}">
                <a16:creationId xmlns:a16="http://schemas.microsoft.com/office/drawing/2014/main" id="{C0C8A959-7671-4280-9533-FA5E8E60AD6F}"/>
              </a:ext>
            </a:extLst>
          </p:cNvPr>
          <p:cNvSpPr txBox="1"/>
          <p:nvPr/>
        </p:nvSpPr>
        <p:spPr>
          <a:xfrm>
            <a:off x="1740362" y="2216609"/>
            <a:ext cx="4572000" cy="307777"/>
          </a:xfrm>
          <a:prstGeom prst="rect">
            <a:avLst/>
          </a:prstGeom>
          <a:noFill/>
        </p:spPr>
        <p:txBody>
          <a:bodyPr wrap="square">
            <a:spAutoFit/>
          </a:bodyPr>
          <a:lstStyle/>
          <a:p>
            <a:r>
              <a:rPr lang="en-US" sz="1400" b="1" dirty="0">
                <a:solidFill>
                  <a:srgbClr val="C00000"/>
                </a:solidFill>
              </a:rPr>
              <a:t>Switch Statements</a:t>
            </a:r>
          </a:p>
        </p:txBody>
      </p:sp>
      <p:sp>
        <p:nvSpPr>
          <p:cNvPr id="25" name="Rectangle 24">
            <a:extLst>
              <a:ext uri="{FF2B5EF4-FFF2-40B4-BE49-F238E27FC236}">
                <a16:creationId xmlns:a16="http://schemas.microsoft.com/office/drawing/2014/main" id="{1D2747EE-7A3F-43FB-AB51-0BB57E6E073D}"/>
              </a:ext>
            </a:extLst>
          </p:cNvPr>
          <p:cNvSpPr/>
          <p:nvPr/>
        </p:nvSpPr>
        <p:spPr>
          <a:xfrm>
            <a:off x="1415431" y="4161475"/>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19" name="Rectangle 18">
            <a:extLst>
              <a:ext uri="{FF2B5EF4-FFF2-40B4-BE49-F238E27FC236}">
                <a16:creationId xmlns:a16="http://schemas.microsoft.com/office/drawing/2014/main" id="{26AE5763-D1D6-475C-B683-30D589BCA8D2}"/>
              </a:ext>
            </a:extLst>
          </p:cNvPr>
          <p:cNvSpPr/>
          <p:nvPr/>
        </p:nvSpPr>
        <p:spPr>
          <a:xfrm>
            <a:off x="1748661" y="36567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Array</a:t>
            </a:r>
          </a:p>
        </p:txBody>
      </p:sp>
      <p:sp>
        <p:nvSpPr>
          <p:cNvPr id="21" name="Rectangle 20">
            <a:extLst>
              <a:ext uri="{FF2B5EF4-FFF2-40B4-BE49-F238E27FC236}">
                <a16:creationId xmlns:a16="http://schemas.microsoft.com/office/drawing/2014/main" id="{FC4B2F43-2E9B-427B-BCBD-D4C0097E5194}"/>
              </a:ext>
            </a:extLst>
          </p:cNvPr>
          <p:cNvSpPr/>
          <p:nvPr/>
        </p:nvSpPr>
        <p:spPr>
          <a:xfrm>
            <a:off x="1717369" y="3201469"/>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Object</a:t>
            </a:r>
          </a:p>
        </p:txBody>
      </p:sp>
      <p:sp>
        <p:nvSpPr>
          <p:cNvPr id="26" name="Rectangle 25">
            <a:extLst>
              <a:ext uri="{FF2B5EF4-FFF2-40B4-BE49-F238E27FC236}">
                <a16:creationId xmlns:a16="http://schemas.microsoft.com/office/drawing/2014/main" id="{6CB7C3FC-0224-477D-87DE-465355C545B4}"/>
              </a:ext>
            </a:extLst>
          </p:cNvPr>
          <p:cNvSpPr/>
          <p:nvPr/>
        </p:nvSpPr>
        <p:spPr>
          <a:xfrm>
            <a:off x="1717369" y="415258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Arrow Function </a:t>
            </a:r>
          </a:p>
        </p:txBody>
      </p:sp>
    </p:spTree>
    <p:extLst>
      <p:ext uri="{BB962C8B-B14F-4D97-AF65-F5344CB8AC3E}">
        <p14:creationId xmlns:p14="http://schemas.microsoft.com/office/powerpoint/2010/main" val="248514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AFE324-80A7-46F3-8B93-A20F11AA4F5F}"/>
              </a:ext>
            </a:extLst>
          </p:cNvPr>
          <p:cNvSpPr txBox="1"/>
          <p:nvPr/>
        </p:nvSpPr>
        <p:spPr>
          <a:xfrm>
            <a:off x="1204983" y="2006980"/>
            <a:ext cx="7179547" cy="1384995"/>
          </a:xfrm>
          <a:prstGeom prst="rect">
            <a:avLst/>
          </a:prstGeom>
          <a:noFill/>
        </p:spPr>
        <p:txBody>
          <a:bodyPr wrap="square">
            <a:spAutoFit/>
          </a:bodyPr>
          <a:lstStyle/>
          <a:p>
            <a:pPr marL="342900" indent="-342900">
              <a:buFont typeface="Wingdings" panose="05000000000000000000" pitchFamily="2" charset="2"/>
              <a:buChar char="v"/>
            </a:pPr>
            <a:r>
              <a:rPr lang="en-US" sz="2000" b="1" dirty="0">
                <a:solidFill>
                  <a:srgbClr val="DC0531"/>
                </a:solidFill>
              </a:rPr>
              <a:t>A switch </a:t>
            </a:r>
            <a:r>
              <a:rPr lang="en-US" sz="2000" dirty="0"/>
              <a:t>statement has one block of code corresponding to each value and can have any number of such blocks. When the match to a value is found, the corresponding block of code is executed</a:t>
            </a:r>
            <a:r>
              <a:rPr lang="en-US" sz="2400" dirty="0"/>
              <a:t>.</a:t>
            </a:r>
          </a:p>
        </p:txBody>
      </p:sp>
      <p:sp>
        <p:nvSpPr>
          <p:cNvPr id="7" name="TextBox 6">
            <a:extLst>
              <a:ext uri="{FF2B5EF4-FFF2-40B4-BE49-F238E27FC236}">
                <a16:creationId xmlns:a16="http://schemas.microsoft.com/office/drawing/2014/main" id="{86BA4714-00D9-42E1-BADC-00A48DD7FF5A}"/>
              </a:ext>
            </a:extLst>
          </p:cNvPr>
          <p:cNvSpPr txBox="1"/>
          <p:nvPr/>
        </p:nvSpPr>
        <p:spPr>
          <a:xfrm>
            <a:off x="1773534" y="473501"/>
            <a:ext cx="5471328"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Switch statement </a:t>
            </a:r>
          </a:p>
        </p:txBody>
      </p:sp>
    </p:spTree>
    <p:extLst>
      <p:ext uri="{BB962C8B-B14F-4D97-AF65-F5344CB8AC3E}">
        <p14:creationId xmlns:p14="http://schemas.microsoft.com/office/powerpoint/2010/main" val="29360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4E806-9536-4088-B700-81C75189832D}"/>
              </a:ext>
            </a:extLst>
          </p:cNvPr>
          <p:cNvSpPr txBox="1"/>
          <p:nvPr/>
        </p:nvSpPr>
        <p:spPr>
          <a:xfrm>
            <a:off x="1748414" y="443356"/>
            <a:ext cx="5456254"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Switch statement </a:t>
            </a:r>
          </a:p>
        </p:txBody>
      </p:sp>
      <p:sp>
        <p:nvSpPr>
          <p:cNvPr id="6" name="TextBox 5">
            <a:extLst>
              <a:ext uri="{FF2B5EF4-FFF2-40B4-BE49-F238E27FC236}">
                <a16:creationId xmlns:a16="http://schemas.microsoft.com/office/drawing/2014/main" id="{92F59F9E-62A8-4E67-ADB5-E7D71C312EF0}"/>
              </a:ext>
            </a:extLst>
          </p:cNvPr>
          <p:cNvSpPr txBox="1"/>
          <p:nvPr/>
        </p:nvSpPr>
        <p:spPr>
          <a:xfrm>
            <a:off x="1476982" y="1259175"/>
            <a:ext cx="6624376" cy="4647426"/>
          </a:xfrm>
          <a:prstGeom prst="rect">
            <a:avLst/>
          </a:prstGeom>
          <a:noFill/>
        </p:spPr>
        <p:txBody>
          <a:bodyPr wrap="square">
            <a:spAutoFit/>
          </a:bodyPr>
          <a:lstStyle/>
          <a:p>
            <a:r>
              <a:rPr lang="en-US" sz="2000" b="1" dirty="0"/>
              <a:t>Example: </a:t>
            </a:r>
          </a:p>
          <a:p>
            <a:br>
              <a:rPr lang="en-US" dirty="0">
                <a:latin typeface="Consolas" panose="020B0609020204030204" pitchFamily="49" charset="0"/>
              </a:rPr>
            </a:br>
            <a:r>
              <a:rPr lang="en-US" dirty="0">
                <a:latin typeface="Consolas" panose="020B0609020204030204" pitchFamily="49" charset="0"/>
              </a:rPr>
              <a:t>switch(expression) { </a:t>
            </a:r>
          </a:p>
          <a:p>
            <a:r>
              <a:rPr lang="en-US" dirty="0">
                <a:latin typeface="Consolas" panose="020B0609020204030204" pitchFamily="49" charset="0"/>
              </a:rPr>
              <a:t>   case constant-expression1: { </a:t>
            </a:r>
          </a:p>
          <a:p>
            <a:r>
              <a:rPr lang="en-US" dirty="0">
                <a:latin typeface="Consolas" panose="020B0609020204030204" pitchFamily="49" charset="0"/>
              </a:rPr>
              <a:t>      //statements; </a:t>
            </a:r>
          </a:p>
          <a:p>
            <a:r>
              <a:rPr lang="en-US" dirty="0">
                <a:latin typeface="Consolas" panose="020B0609020204030204" pitchFamily="49" charset="0"/>
              </a:rPr>
              <a:t>      break; </a:t>
            </a:r>
          </a:p>
          <a:p>
            <a:r>
              <a:rPr lang="en-US" dirty="0">
                <a:latin typeface="Consolas" panose="020B0609020204030204" pitchFamily="49" charset="0"/>
              </a:rPr>
              <a:t>   } </a:t>
            </a:r>
          </a:p>
          <a:p>
            <a:r>
              <a:rPr lang="en-US" dirty="0">
                <a:latin typeface="Consolas" panose="020B0609020204030204" pitchFamily="49" charset="0"/>
              </a:rPr>
              <a:t>   case constant_expression2: { </a:t>
            </a:r>
          </a:p>
          <a:p>
            <a:r>
              <a:rPr lang="en-US" dirty="0">
                <a:latin typeface="Consolas" panose="020B0609020204030204" pitchFamily="49" charset="0"/>
              </a:rPr>
              <a:t>      //statements; </a:t>
            </a:r>
          </a:p>
          <a:p>
            <a:r>
              <a:rPr lang="en-US" dirty="0">
                <a:latin typeface="Consolas" panose="020B0609020204030204" pitchFamily="49" charset="0"/>
              </a:rPr>
              <a:t>      break; </a:t>
            </a:r>
          </a:p>
          <a:p>
            <a:r>
              <a:rPr lang="en-US" dirty="0">
                <a:latin typeface="Consolas" panose="020B0609020204030204" pitchFamily="49" charset="0"/>
              </a:rPr>
              <a:t>   } </a:t>
            </a:r>
          </a:p>
          <a:p>
            <a:r>
              <a:rPr lang="en-US" dirty="0">
                <a:latin typeface="Consolas" panose="020B0609020204030204" pitchFamily="49" charset="0"/>
              </a:rPr>
              <a:t>   default: { </a:t>
            </a:r>
          </a:p>
          <a:p>
            <a:r>
              <a:rPr lang="en-US" dirty="0">
                <a:latin typeface="Consolas" panose="020B0609020204030204" pitchFamily="49" charset="0"/>
              </a:rPr>
              <a:t>      //statements; </a:t>
            </a:r>
          </a:p>
          <a:p>
            <a:r>
              <a:rPr lang="en-US" dirty="0">
                <a:latin typeface="Consolas" panose="020B0609020204030204" pitchFamily="49" charset="0"/>
              </a:rPr>
              <a:t>      break; </a:t>
            </a:r>
          </a:p>
          <a:p>
            <a:r>
              <a:rPr lang="en-US" dirty="0">
                <a:latin typeface="Consolas" panose="020B0609020204030204" pitchFamily="49" charset="0"/>
              </a:rPr>
              <a:t>   } } </a:t>
            </a:r>
          </a:p>
          <a:p>
            <a:endParaRPr lang="en-US" sz="2400" dirty="0"/>
          </a:p>
        </p:txBody>
      </p:sp>
    </p:spTree>
    <p:extLst>
      <p:ext uri="{BB962C8B-B14F-4D97-AF65-F5344CB8AC3E}">
        <p14:creationId xmlns:p14="http://schemas.microsoft.com/office/powerpoint/2010/main" val="306601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D39A7-7520-4B51-AE2E-C1DF3464BA8B}"/>
              </a:ext>
            </a:extLst>
          </p:cNvPr>
          <p:cNvSpPr txBox="1"/>
          <p:nvPr/>
        </p:nvSpPr>
        <p:spPr>
          <a:xfrm>
            <a:off x="1361551" y="2195734"/>
            <a:ext cx="7008726" cy="2000548"/>
          </a:xfrm>
          <a:prstGeom prst="rect">
            <a:avLst/>
          </a:prstGeom>
          <a:noFill/>
        </p:spPr>
        <p:txBody>
          <a:bodyPr wrap="square">
            <a:spAutoFit/>
          </a:bodyPr>
          <a:lstStyle/>
          <a:p>
            <a:pPr marL="342900" indent="-342900">
              <a:buFont typeface="Wingdings" panose="05000000000000000000" pitchFamily="2" charset="2"/>
              <a:buChar char="v"/>
            </a:pPr>
            <a:r>
              <a:rPr lang="en-US" sz="2000" dirty="0"/>
              <a:t>The switch statement can include constant or variable expression which can return a value of any data type.</a:t>
            </a:r>
          </a:p>
          <a:p>
            <a:endParaRPr lang="en-US" sz="2000" dirty="0"/>
          </a:p>
          <a:p>
            <a:pPr marL="342900" indent="-342900">
              <a:buFont typeface="Wingdings" panose="05000000000000000000" pitchFamily="2" charset="2"/>
              <a:buChar char="v"/>
            </a:pPr>
            <a:r>
              <a:rPr lang="en-US" sz="2000" dirty="0"/>
              <a:t>There can be any number of case statements within a switch. The case can include a constant or an expression.</a:t>
            </a:r>
          </a:p>
          <a:p>
            <a:endParaRPr lang="en-US" sz="2400" dirty="0"/>
          </a:p>
        </p:txBody>
      </p:sp>
      <p:sp>
        <p:nvSpPr>
          <p:cNvPr id="5" name="TextBox 4">
            <a:extLst>
              <a:ext uri="{FF2B5EF4-FFF2-40B4-BE49-F238E27FC236}">
                <a16:creationId xmlns:a16="http://schemas.microsoft.com/office/drawing/2014/main" id="{07D6026B-B6C4-4D76-9FD7-E661B487F4EA}"/>
              </a:ext>
            </a:extLst>
          </p:cNvPr>
          <p:cNvSpPr txBox="1"/>
          <p:nvPr/>
        </p:nvSpPr>
        <p:spPr>
          <a:xfrm>
            <a:off x="1788606" y="473501"/>
            <a:ext cx="5536641"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Switch statement </a:t>
            </a:r>
          </a:p>
        </p:txBody>
      </p:sp>
    </p:spTree>
    <p:extLst>
      <p:ext uri="{BB962C8B-B14F-4D97-AF65-F5344CB8AC3E}">
        <p14:creationId xmlns:p14="http://schemas.microsoft.com/office/powerpoint/2010/main" val="120536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79FCE-3887-40C0-B305-2EA2BF8ABC3A}"/>
              </a:ext>
            </a:extLst>
          </p:cNvPr>
          <p:cNvSpPr txBox="1"/>
          <p:nvPr/>
        </p:nvSpPr>
        <p:spPr>
          <a:xfrm>
            <a:off x="1446027" y="1892618"/>
            <a:ext cx="7102549" cy="2246769"/>
          </a:xfrm>
          <a:prstGeom prst="rect">
            <a:avLst/>
          </a:prstGeom>
          <a:noFill/>
        </p:spPr>
        <p:txBody>
          <a:bodyPr wrap="square">
            <a:spAutoFit/>
          </a:bodyPr>
          <a:lstStyle/>
          <a:p>
            <a:pPr marL="285750" indent="-285750">
              <a:buFont typeface="Wingdings" panose="05000000000000000000" pitchFamily="2" charset="2"/>
              <a:buChar char="v"/>
            </a:pPr>
            <a:r>
              <a:rPr lang="en-US" sz="2000" dirty="0"/>
              <a:t>We must use break keyword at the end of each case block to stop the execution of the case block.</a:t>
            </a:r>
          </a:p>
          <a:p>
            <a:endParaRPr lang="en-US" sz="2000" dirty="0"/>
          </a:p>
          <a:p>
            <a:pPr marL="285750" indent="-285750">
              <a:buFont typeface="Wingdings" panose="05000000000000000000" pitchFamily="2" charset="2"/>
              <a:buChar char="v"/>
            </a:pPr>
            <a:r>
              <a:rPr lang="en-US" sz="2000" dirty="0"/>
              <a:t>The return type of the switch expression and case expression must match.</a:t>
            </a:r>
          </a:p>
          <a:p>
            <a:endParaRPr lang="en-US" sz="2000" dirty="0"/>
          </a:p>
          <a:p>
            <a:pPr marL="285750" indent="-285750">
              <a:buFont typeface="Wingdings" panose="05000000000000000000" pitchFamily="2" charset="2"/>
              <a:buChar char="v"/>
            </a:pPr>
            <a:r>
              <a:rPr lang="en-US" sz="2000" dirty="0"/>
              <a:t>The default block is optional.</a:t>
            </a:r>
          </a:p>
        </p:txBody>
      </p:sp>
      <p:sp>
        <p:nvSpPr>
          <p:cNvPr id="5" name="TextBox 4">
            <a:extLst>
              <a:ext uri="{FF2B5EF4-FFF2-40B4-BE49-F238E27FC236}">
                <a16:creationId xmlns:a16="http://schemas.microsoft.com/office/drawing/2014/main" id="{7B8EC47C-CC86-4A35-B504-F3E640A0F2FA}"/>
              </a:ext>
            </a:extLst>
          </p:cNvPr>
          <p:cNvSpPr txBox="1"/>
          <p:nvPr/>
        </p:nvSpPr>
        <p:spPr>
          <a:xfrm>
            <a:off x="2052083" y="469236"/>
            <a:ext cx="4572000"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Switch statement </a:t>
            </a:r>
          </a:p>
        </p:txBody>
      </p:sp>
    </p:spTree>
    <p:extLst>
      <p:ext uri="{BB962C8B-B14F-4D97-AF65-F5344CB8AC3E}">
        <p14:creationId xmlns:p14="http://schemas.microsoft.com/office/powerpoint/2010/main" val="118601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D755FA-0E40-4994-AF04-6AF37CFA130C}"/>
              </a:ext>
            </a:extLst>
          </p:cNvPr>
          <p:cNvPicPr>
            <a:picLocks noChangeAspect="1"/>
          </p:cNvPicPr>
          <p:nvPr/>
        </p:nvPicPr>
        <p:blipFill>
          <a:blip r:embed="rId2"/>
          <a:stretch>
            <a:fillRect/>
          </a:stretch>
        </p:blipFill>
        <p:spPr>
          <a:xfrm>
            <a:off x="1349216" y="1085222"/>
            <a:ext cx="6799104" cy="4736458"/>
          </a:xfrm>
          <a:prstGeom prst="rect">
            <a:avLst/>
          </a:prstGeom>
        </p:spPr>
      </p:pic>
      <p:sp>
        <p:nvSpPr>
          <p:cNvPr id="5" name="TextBox 4">
            <a:extLst>
              <a:ext uri="{FF2B5EF4-FFF2-40B4-BE49-F238E27FC236}">
                <a16:creationId xmlns:a16="http://schemas.microsoft.com/office/drawing/2014/main" id="{3645C22A-98AD-4158-80F0-D7707896DFDF}"/>
              </a:ext>
            </a:extLst>
          </p:cNvPr>
          <p:cNvSpPr txBox="1"/>
          <p:nvPr/>
        </p:nvSpPr>
        <p:spPr>
          <a:xfrm>
            <a:off x="2286000" y="389374"/>
            <a:ext cx="4572000"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Demo</a:t>
            </a:r>
          </a:p>
        </p:txBody>
      </p:sp>
    </p:spTree>
    <p:extLst>
      <p:ext uri="{BB962C8B-B14F-4D97-AF65-F5344CB8AC3E}">
        <p14:creationId xmlns:p14="http://schemas.microsoft.com/office/powerpoint/2010/main" val="295373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B8FAAEF-FA0C-49AD-8D8A-CF606D9DB791}"/>
              </a:ext>
            </a:extLst>
          </p:cNvPr>
          <p:cNvSpPr/>
          <p:nvPr/>
        </p:nvSpPr>
        <p:spPr>
          <a:xfrm>
            <a:off x="1415431" y="1760220"/>
            <a:ext cx="331334"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23" name="TextBox 22">
            <a:extLst>
              <a:ext uri="{FF2B5EF4-FFF2-40B4-BE49-F238E27FC236}">
                <a16:creationId xmlns:a16="http://schemas.microsoft.com/office/drawing/2014/main" id="{731A614B-CE03-4A71-8697-E9D9FCC68EE9}"/>
              </a:ext>
            </a:extLst>
          </p:cNvPr>
          <p:cNvSpPr txBox="1"/>
          <p:nvPr/>
        </p:nvSpPr>
        <p:spPr>
          <a:xfrm>
            <a:off x="1302785" y="1042990"/>
            <a:ext cx="2418647" cy="461665"/>
          </a:xfrm>
          <a:prstGeom prst="rect">
            <a:avLst/>
          </a:prstGeom>
          <a:noFill/>
        </p:spPr>
        <p:txBody>
          <a:bodyPr wrap="square" rtlCol="0">
            <a:spAutoFit/>
          </a:bodyPr>
          <a:lstStyle/>
          <a:p>
            <a:r>
              <a:rPr lang="en-US" sz="2400" b="1" dirty="0">
                <a:solidFill>
                  <a:srgbClr val="D60E27"/>
                </a:solidFill>
              </a:rPr>
              <a:t>Day 02</a:t>
            </a:r>
          </a:p>
        </p:txBody>
      </p:sp>
      <p:sp>
        <p:nvSpPr>
          <p:cNvPr id="7" name="Rectangle 6">
            <a:extLst>
              <a:ext uri="{FF2B5EF4-FFF2-40B4-BE49-F238E27FC236}">
                <a16:creationId xmlns:a16="http://schemas.microsoft.com/office/drawing/2014/main" id="{4D47D1B6-B8C8-4D40-AC88-24221BEC099D}"/>
              </a:ext>
            </a:extLst>
          </p:cNvPr>
          <p:cNvSpPr/>
          <p:nvPr/>
        </p:nvSpPr>
        <p:spPr>
          <a:xfrm>
            <a:off x="1415431" y="2744607"/>
            <a:ext cx="333230" cy="2671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18" name="Rectangle 17">
            <a:extLst>
              <a:ext uri="{FF2B5EF4-FFF2-40B4-BE49-F238E27FC236}">
                <a16:creationId xmlns:a16="http://schemas.microsoft.com/office/drawing/2014/main" id="{B61B45E7-F4A9-436A-A5E6-D3602E2E63F4}"/>
              </a:ext>
            </a:extLst>
          </p:cNvPr>
          <p:cNvSpPr/>
          <p:nvPr/>
        </p:nvSpPr>
        <p:spPr>
          <a:xfrm>
            <a:off x="1415431" y="2235964"/>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9" name="Rectangle 8">
            <a:extLst>
              <a:ext uri="{FF2B5EF4-FFF2-40B4-BE49-F238E27FC236}">
                <a16:creationId xmlns:a16="http://schemas.microsoft.com/office/drawing/2014/main" id="{16F76C4B-16D5-4D4E-BCD6-3BEC5343567D}"/>
              </a:ext>
            </a:extLst>
          </p:cNvPr>
          <p:cNvSpPr/>
          <p:nvPr/>
        </p:nvSpPr>
        <p:spPr>
          <a:xfrm>
            <a:off x="1740362" y="289859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solidFill>
                <a:schemeClr val="tx1">
                  <a:lumMod val="75000"/>
                  <a:lumOff val="25000"/>
                </a:schemeClr>
              </a:solidFill>
            </a:endParaRPr>
          </a:p>
        </p:txBody>
      </p:sp>
      <p:sp>
        <p:nvSpPr>
          <p:cNvPr id="10" name="Rectangle 9">
            <a:extLst>
              <a:ext uri="{FF2B5EF4-FFF2-40B4-BE49-F238E27FC236}">
                <a16:creationId xmlns:a16="http://schemas.microsoft.com/office/drawing/2014/main" id="{8EC37894-7D59-47A8-8A99-AEB6E07D7844}"/>
              </a:ext>
            </a:extLst>
          </p:cNvPr>
          <p:cNvSpPr/>
          <p:nvPr/>
        </p:nvSpPr>
        <p:spPr>
          <a:xfrm>
            <a:off x="1415431" y="3686222"/>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11" name="Rectangle 10">
            <a:extLst>
              <a:ext uri="{FF2B5EF4-FFF2-40B4-BE49-F238E27FC236}">
                <a16:creationId xmlns:a16="http://schemas.microsoft.com/office/drawing/2014/main" id="{578B2080-8C24-49D0-8BE4-5E0DEA8ED7B7}"/>
              </a:ext>
            </a:extLst>
          </p:cNvPr>
          <p:cNvSpPr/>
          <p:nvPr/>
        </p:nvSpPr>
        <p:spPr>
          <a:xfrm>
            <a:off x="1412230" y="3194273"/>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12" name="Rectangle 11">
            <a:extLst>
              <a:ext uri="{FF2B5EF4-FFF2-40B4-BE49-F238E27FC236}">
                <a16:creationId xmlns:a16="http://schemas.microsoft.com/office/drawing/2014/main" id="{5674A9DE-88DD-4CDC-945C-0A1C96634505}"/>
              </a:ext>
            </a:extLst>
          </p:cNvPr>
          <p:cNvSpPr/>
          <p:nvPr/>
        </p:nvSpPr>
        <p:spPr>
          <a:xfrm>
            <a:off x="1578845" y="2948296"/>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0BA5122-3227-4042-96ED-6C8490F3CA4F}"/>
              </a:ext>
            </a:extLst>
          </p:cNvPr>
          <p:cNvSpPr/>
          <p:nvPr/>
        </p:nvSpPr>
        <p:spPr>
          <a:xfrm>
            <a:off x="1748661" y="27284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C00000"/>
                </a:solidFill>
              </a:rPr>
              <a:t>Loops (For, While)</a:t>
            </a:r>
          </a:p>
        </p:txBody>
      </p:sp>
      <p:sp>
        <p:nvSpPr>
          <p:cNvPr id="22" name="TextBox 21">
            <a:extLst>
              <a:ext uri="{FF2B5EF4-FFF2-40B4-BE49-F238E27FC236}">
                <a16:creationId xmlns:a16="http://schemas.microsoft.com/office/drawing/2014/main" id="{6A879F58-1027-4D1D-9D1D-AC3C640F08E6}"/>
              </a:ext>
            </a:extLst>
          </p:cNvPr>
          <p:cNvSpPr txBox="1"/>
          <p:nvPr/>
        </p:nvSpPr>
        <p:spPr>
          <a:xfrm>
            <a:off x="1748661" y="1760220"/>
            <a:ext cx="4572000" cy="307777"/>
          </a:xfrm>
          <a:prstGeom prst="rect">
            <a:avLst/>
          </a:prstGeom>
          <a:noFill/>
        </p:spPr>
        <p:txBody>
          <a:bodyPr wrap="square">
            <a:spAutoFit/>
          </a:bodyPr>
          <a:lstStyle/>
          <a:p>
            <a:r>
              <a:rPr lang="en-US" sz="1400" b="1" dirty="0">
                <a:solidFill>
                  <a:schemeClr val="tx1">
                    <a:lumMod val="75000"/>
                    <a:lumOff val="25000"/>
                  </a:schemeClr>
                </a:solidFill>
              </a:rPr>
              <a:t>If Condition</a:t>
            </a:r>
          </a:p>
        </p:txBody>
      </p:sp>
      <p:sp>
        <p:nvSpPr>
          <p:cNvPr id="24" name="TextBox 23">
            <a:extLst>
              <a:ext uri="{FF2B5EF4-FFF2-40B4-BE49-F238E27FC236}">
                <a16:creationId xmlns:a16="http://schemas.microsoft.com/office/drawing/2014/main" id="{C0C8A959-7671-4280-9533-FA5E8E60AD6F}"/>
              </a:ext>
            </a:extLst>
          </p:cNvPr>
          <p:cNvSpPr txBox="1"/>
          <p:nvPr/>
        </p:nvSpPr>
        <p:spPr>
          <a:xfrm>
            <a:off x="1740362" y="2216609"/>
            <a:ext cx="4572000" cy="307777"/>
          </a:xfrm>
          <a:prstGeom prst="rect">
            <a:avLst/>
          </a:prstGeom>
          <a:noFill/>
        </p:spPr>
        <p:txBody>
          <a:bodyPr wrap="square">
            <a:spAutoFit/>
          </a:bodyPr>
          <a:lstStyle/>
          <a:p>
            <a:r>
              <a:rPr lang="en-US" sz="1400" b="1" dirty="0">
                <a:solidFill>
                  <a:schemeClr val="tx1">
                    <a:lumMod val="65000"/>
                    <a:lumOff val="35000"/>
                  </a:schemeClr>
                </a:solidFill>
              </a:rPr>
              <a:t>Switch Statements</a:t>
            </a:r>
          </a:p>
        </p:txBody>
      </p:sp>
      <p:sp>
        <p:nvSpPr>
          <p:cNvPr id="25" name="Rectangle 24">
            <a:extLst>
              <a:ext uri="{FF2B5EF4-FFF2-40B4-BE49-F238E27FC236}">
                <a16:creationId xmlns:a16="http://schemas.microsoft.com/office/drawing/2014/main" id="{1D2747EE-7A3F-43FB-AB51-0BB57E6E073D}"/>
              </a:ext>
            </a:extLst>
          </p:cNvPr>
          <p:cNvSpPr/>
          <p:nvPr/>
        </p:nvSpPr>
        <p:spPr>
          <a:xfrm>
            <a:off x="1415431" y="4161475"/>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19" name="Rectangle 18">
            <a:extLst>
              <a:ext uri="{FF2B5EF4-FFF2-40B4-BE49-F238E27FC236}">
                <a16:creationId xmlns:a16="http://schemas.microsoft.com/office/drawing/2014/main" id="{26AE5763-D1D6-475C-B683-30D589BCA8D2}"/>
              </a:ext>
            </a:extLst>
          </p:cNvPr>
          <p:cNvSpPr/>
          <p:nvPr/>
        </p:nvSpPr>
        <p:spPr>
          <a:xfrm>
            <a:off x="1748661" y="36567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Array</a:t>
            </a:r>
          </a:p>
        </p:txBody>
      </p:sp>
      <p:sp>
        <p:nvSpPr>
          <p:cNvPr id="21" name="Rectangle 20">
            <a:extLst>
              <a:ext uri="{FF2B5EF4-FFF2-40B4-BE49-F238E27FC236}">
                <a16:creationId xmlns:a16="http://schemas.microsoft.com/office/drawing/2014/main" id="{FC4B2F43-2E9B-427B-BCBD-D4C0097E5194}"/>
              </a:ext>
            </a:extLst>
          </p:cNvPr>
          <p:cNvSpPr/>
          <p:nvPr/>
        </p:nvSpPr>
        <p:spPr>
          <a:xfrm>
            <a:off x="1717369" y="3201469"/>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Object</a:t>
            </a:r>
          </a:p>
        </p:txBody>
      </p:sp>
      <p:sp>
        <p:nvSpPr>
          <p:cNvPr id="26" name="Rectangle 25">
            <a:extLst>
              <a:ext uri="{FF2B5EF4-FFF2-40B4-BE49-F238E27FC236}">
                <a16:creationId xmlns:a16="http://schemas.microsoft.com/office/drawing/2014/main" id="{6CB7C3FC-0224-477D-87DE-465355C545B4}"/>
              </a:ext>
            </a:extLst>
          </p:cNvPr>
          <p:cNvSpPr/>
          <p:nvPr/>
        </p:nvSpPr>
        <p:spPr>
          <a:xfrm>
            <a:off x="1717369" y="415258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Arrow Function </a:t>
            </a:r>
          </a:p>
        </p:txBody>
      </p:sp>
    </p:spTree>
    <p:extLst>
      <p:ext uri="{BB962C8B-B14F-4D97-AF65-F5344CB8AC3E}">
        <p14:creationId xmlns:p14="http://schemas.microsoft.com/office/powerpoint/2010/main" val="256830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4B05F-4BAE-438F-8FA9-97E4D5F2E95C}"/>
              </a:ext>
            </a:extLst>
          </p:cNvPr>
          <p:cNvSpPr txBox="1"/>
          <p:nvPr/>
        </p:nvSpPr>
        <p:spPr>
          <a:xfrm>
            <a:off x="2113280" y="645160"/>
            <a:ext cx="4572000"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For Loop</a:t>
            </a:r>
          </a:p>
        </p:txBody>
      </p:sp>
      <p:sp>
        <p:nvSpPr>
          <p:cNvPr id="5" name="TextBox 4">
            <a:extLst>
              <a:ext uri="{FF2B5EF4-FFF2-40B4-BE49-F238E27FC236}">
                <a16:creationId xmlns:a16="http://schemas.microsoft.com/office/drawing/2014/main" id="{9F208A7F-BCC7-420F-A190-12EDF18E17CE}"/>
              </a:ext>
            </a:extLst>
          </p:cNvPr>
          <p:cNvSpPr txBox="1"/>
          <p:nvPr/>
        </p:nvSpPr>
        <p:spPr>
          <a:xfrm>
            <a:off x="1332230" y="2403046"/>
            <a:ext cx="7010400" cy="1354217"/>
          </a:xfrm>
          <a:prstGeom prst="rect">
            <a:avLst/>
          </a:prstGeom>
          <a:noFill/>
        </p:spPr>
        <p:txBody>
          <a:bodyPr wrap="square">
            <a:spAutoFit/>
          </a:bodyPr>
          <a:lstStyle/>
          <a:p>
            <a:pPr marL="342900" indent="-342900">
              <a:buFont typeface="Wingdings" panose="05000000000000000000" pitchFamily="2" charset="2"/>
              <a:buChar char="v"/>
            </a:pPr>
            <a:r>
              <a:rPr lang="en-US" sz="2000" dirty="0"/>
              <a:t>The for loop is used to execute a block of code a given number of times, which is specified by a condition.</a:t>
            </a:r>
          </a:p>
          <a:p>
            <a:endParaRPr lang="en-US" sz="2400" dirty="0"/>
          </a:p>
          <a:p>
            <a:endParaRPr lang="en-US" dirty="0"/>
          </a:p>
        </p:txBody>
      </p:sp>
    </p:spTree>
    <p:extLst>
      <p:ext uri="{BB962C8B-B14F-4D97-AF65-F5344CB8AC3E}">
        <p14:creationId xmlns:p14="http://schemas.microsoft.com/office/powerpoint/2010/main" val="1201029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B4187-9605-4731-B9DD-F1137275927B}"/>
              </a:ext>
            </a:extLst>
          </p:cNvPr>
          <p:cNvSpPr txBox="1"/>
          <p:nvPr/>
        </p:nvSpPr>
        <p:spPr>
          <a:xfrm>
            <a:off x="1308734" y="1789038"/>
            <a:ext cx="6909435" cy="2431435"/>
          </a:xfrm>
          <a:prstGeom prst="rect">
            <a:avLst/>
          </a:prstGeom>
          <a:noFill/>
        </p:spPr>
        <p:txBody>
          <a:bodyPr wrap="square">
            <a:spAutoFit/>
          </a:bodyPr>
          <a:lstStyle/>
          <a:p>
            <a:r>
              <a:rPr lang="en-US" b="1" dirty="0"/>
              <a:t>Example:</a:t>
            </a:r>
            <a:br>
              <a:rPr lang="en-US" sz="1800" dirty="0"/>
            </a:br>
            <a:r>
              <a:rPr lang="en-US" dirty="0">
                <a:latin typeface="Consolas" panose="020B0609020204030204" pitchFamily="49" charset="0"/>
              </a:rPr>
              <a:t>for (let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3;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console.log ("Block statement execution no." +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a:t>
            </a:r>
          </a:p>
          <a:p>
            <a:r>
              <a:rPr lang="en-US" sz="2000" b="1" dirty="0"/>
              <a:t>Output:</a:t>
            </a:r>
            <a:br>
              <a:rPr lang="en-US" sz="1800" dirty="0">
                <a:latin typeface="Consolas" panose="020B0609020204030204" pitchFamily="49" charset="0"/>
              </a:rPr>
            </a:br>
            <a:r>
              <a:rPr lang="en-US" sz="2000" dirty="0"/>
              <a:t>Block statement execution no.0</a:t>
            </a:r>
          </a:p>
          <a:p>
            <a:r>
              <a:rPr lang="en-US" sz="2000" dirty="0"/>
              <a:t>Block statement execution no.1</a:t>
            </a:r>
          </a:p>
          <a:p>
            <a:r>
              <a:rPr lang="en-US" sz="2000" dirty="0"/>
              <a:t>Block statement execution no.2</a:t>
            </a:r>
          </a:p>
        </p:txBody>
      </p:sp>
      <p:sp>
        <p:nvSpPr>
          <p:cNvPr id="4" name="TextBox 3">
            <a:extLst>
              <a:ext uri="{FF2B5EF4-FFF2-40B4-BE49-F238E27FC236}">
                <a16:creationId xmlns:a16="http://schemas.microsoft.com/office/drawing/2014/main" id="{2CA65B89-7BFB-4171-B3C4-A8A228ADEA25}"/>
              </a:ext>
            </a:extLst>
          </p:cNvPr>
          <p:cNvSpPr txBox="1"/>
          <p:nvPr/>
        </p:nvSpPr>
        <p:spPr>
          <a:xfrm>
            <a:off x="2113280" y="645160"/>
            <a:ext cx="4572000"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For Loop</a:t>
            </a:r>
          </a:p>
        </p:txBody>
      </p:sp>
    </p:spTree>
    <p:extLst>
      <p:ext uri="{BB962C8B-B14F-4D97-AF65-F5344CB8AC3E}">
        <p14:creationId xmlns:p14="http://schemas.microsoft.com/office/powerpoint/2010/main" val="2525418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B80543-F28D-429E-8ED8-D7A78459C864}"/>
              </a:ext>
            </a:extLst>
          </p:cNvPr>
          <p:cNvPicPr>
            <a:picLocks noChangeAspect="1"/>
          </p:cNvPicPr>
          <p:nvPr/>
        </p:nvPicPr>
        <p:blipFill>
          <a:blip r:embed="rId2"/>
          <a:stretch>
            <a:fillRect/>
          </a:stretch>
        </p:blipFill>
        <p:spPr>
          <a:xfrm>
            <a:off x="1485900" y="1418272"/>
            <a:ext cx="6903720" cy="4021455"/>
          </a:xfrm>
          <a:prstGeom prst="rect">
            <a:avLst/>
          </a:prstGeom>
        </p:spPr>
      </p:pic>
      <p:sp>
        <p:nvSpPr>
          <p:cNvPr id="3" name="TextBox 2">
            <a:extLst>
              <a:ext uri="{FF2B5EF4-FFF2-40B4-BE49-F238E27FC236}">
                <a16:creationId xmlns:a16="http://schemas.microsoft.com/office/drawing/2014/main" id="{3ED9C693-5B21-4A3D-9005-14907C372818}"/>
              </a:ext>
            </a:extLst>
          </p:cNvPr>
          <p:cNvSpPr txBox="1"/>
          <p:nvPr/>
        </p:nvSpPr>
        <p:spPr>
          <a:xfrm>
            <a:off x="2113280" y="645160"/>
            <a:ext cx="4572000"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For Loop</a:t>
            </a:r>
          </a:p>
        </p:txBody>
      </p:sp>
    </p:spTree>
    <p:extLst>
      <p:ext uri="{BB962C8B-B14F-4D97-AF65-F5344CB8AC3E}">
        <p14:creationId xmlns:p14="http://schemas.microsoft.com/office/powerpoint/2010/main" val="302126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B8FAAEF-FA0C-49AD-8D8A-CF606D9DB791}"/>
              </a:ext>
            </a:extLst>
          </p:cNvPr>
          <p:cNvSpPr/>
          <p:nvPr/>
        </p:nvSpPr>
        <p:spPr>
          <a:xfrm>
            <a:off x="1415431" y="1760220"/>
            <a:ext cx="331334" cy="274320"/>
          </a:xfrm>
          <a:prstGeom prst="rect">
            <a:avLst/>
          </a:prstGeom>
          <a:solidFill>
            <a:srgbClr val="FF0000"/>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23" name="TextBox 22">
            <a:extLst>
              <a:ext uri="{FF2B5EF4-FFF2-40B4-BE49-F238E27FC236}">
                <a16:creationId xmlns:a16="http://schemas.microsoft.com/office/drawing/2014/main" id="{731A614B-CE03-4A71-8697-E9D9FCC68EE9}"/>
              </a:ext>
            </a:extLst>
          </p:cNvPr>
          <p:cNvSpPr txBox="1"/>
          <p:nvPr/>
        </p:nvSpPr>
        <p:spPr>
          <a:xfrm>
            <a:off x="1302785" y="1042990"/>
            <a:ext cx="2418647" cy="461665"/>
          </a:xfrm>
          <a:prstGeom prst="rect">
            <a:avLst/>
          </a:prstGeom>
          <a:noFill/>
        </p:spPr>
        <p:txBody>
          <a:bodyPr wrap="square" rtlCol="0">
            <a:spAutoFit/>
          </a:bodyPr>
          <a:lstStyle/>
          <a:p>
            <a:r>
              <a:rPr lang="en-US" sz="2400" b="1" dirty="0">
                <a:solidFill>
                  <a:srgbClr val="D60E27"/>
                </a:solidFill>
              </a:rPr>
              <a:t>Day 02</a:t>
            </a:r>
          </a:p>
        </p:txBody>
      </p:sp>
      <p:sp>
        <p:nvSpPr>
          <p:cNvPr id="7" name="Rectangle 6">
            <a:extLst>
              <a:ext uri="{FF2B5EF4-FFF2-40B4-BE49-F238E27FC236}">
                <a16:creationId xmlns:a16="http://schemas.microsoft.com/office/drawing/2014/main" id="{4D47D1B6-B8C8-4D40-AC88-24221BEC099D}"/>
              </a:ext>
            </a:extLst>
          </p:cNvPr>
          <p:cNvSpPr/>
          <p:nvPr/>
        </p:nvSpPr>
        <p:spPr>
          <a:xfrm>
            <a:off x="1415431" y="2744607"/>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18" name="Rectangle 17">
            <a:extLst>
              <a:ext uri="{FF2B5EF4-FFF2-40B4-BE49-F238E27FC236}">
                <a16:creationId xmlns:a16="http://schemas.microsoft.com/office/drawing/2014/main" id="{B61B45E7-F4A9-436A-A5E6-D3602E2E63F4}"/>
              </a:ext>
            </a:extLst>
          </p:cNvPr>
          <p:cNvSpPr/>
          <p:nvPr/>
        </p:nvSpPr>
        <p:spPr>
          <a:xfrm>
            <a:off x="1415431" y="2235964"/>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9" name="Rectangle 8">
            <a:extLst>
              <a:ext uri="{FF2B5EF4-FFF2-40B4-BE49-F238E27FC236}">
                <a16:creationId xmlns:a16="http://schemas.microsoft.com/office/drawing/2014/main" id="{16F76C4B-16D5-4D4E-BCD6-3BEC5343567D}"/>
              </a:ext>
            </a:extLst>
          </p:cNvPr>
          <p:cNvSpPr/>
          <p:nvPr/>
        </p:nvSpPr>
        <p:spPr>
          <a:xfrm>
            <a:off x="1740362" y="289859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solidFill>
                <a:schemeClr val="tx1">
                  <a:lumMod val="75000"/>
                  <a:lumOff val="25000"/>
                </a:schemeClr>
              </a:solidFill>
            </a:endParaRPr>
          </a:p>
        </p:txBody>
      </p:sp>
      <p:sp>
        <p:nvSpPr>
          <p:cNvPr id="10" name="Rectangle 9">
            <a:extLst>
              <a:ext uri="{FF2B5EF4-FFF2-40B4-BE49-F238E27FC236}">
                <a16:creationId xmlns:a16="http://schemas.microsoft.com/office/drawing/2014/main" id="{8EC37894-7D59-47A8-8A99-AEB6E07D7844}"/>
              </a:ext>
            </a:extLst>
          </p:cNvPr>
          <p:cNvSpPr/>
          <p:nvPr/>
        </p:nvSpPr>
        <p:spPr>
          <a:xfrm>
            <a:off x="1415431" y="3686222"/>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11" name="Rectangle 10">
            <a:extLst>
              <a:ext uri="{FF2B5EF4-FFF2-40B4-BE49-F238E27FC236}">
                <a16:creationId xmlns:a16="http://schemas.microsoft.com/office/drawing/2014/main" id="{578B2080-8C24-49D0-8BE4-5E0DEA8ED7B7}"/>
              </a:ext>
            </a:extLst>
          </p:cNvPr>
          <p:cNvSpPr/>
          <p:nvPr/>
        </p:nvSpPr>
        <p:spPr>
          <a:xfrm>
            <a:off x="1412230" y="3194273"/>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12" name="Rectangle 11">
            <a:extLst>
              <a:ext uri="{FF2B5EF4-FFF2-40B4-BE49-F238E27FC236}">
                <a16:creationId xmlns:a16="http://schemas.microsoft.com/office/drawing/2014/main" id="{5674A9DE-88DD-4CDC-945C-0A1C96634505}"/>
              </a:ext>
            </a:extLst>
          </p:cNvPr>
          <p:cNvSpPr/>
          <p:nvPr/>
        </p:nvSpPr>
        <p:spPr>
          <a:xfrm>
            <a:off x="1578845" y="2948296"/>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0BA5122-3227-4042-96ED-6C8490F3CA4F}"/>
              </a:ext>
            </a:extLst>
          </p:cNvPr>
          <p:cNvSpPr/>
          <p:nvPr/>
        </p:nvSpPr>
        <p:spPr>
          <a:xfrm>
            <a:off x="1748661" y="27284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Loops (For, While)</a:t>
            </a:r>
          </a:p>
        </p:txBody>
      </p:sp>
      <p:sp>
        <p:nvSpPr>
          <p:cNvPr id="22" name="TextBox 21">
            <a:extLst>
              <a:ext uri="{FF2B5EF4-FFF2-40B4-BE49-F238E27FC236}">
                <a16:creationId xmlns:a16="http://schemas.microsoft.com/office/drawing/2014/main" id="{6A879F58-1027-4D1D-9D1D-AC3C640F08E6}"/>
              </a:ext>
            </a:extLst>
          </p:cNvPr>
          <p:cNvSpPr txBox="1"/>
          <p:nvPr/>
        </p:nvSpPr>
        <p:spPr>
          <a:xfrm>
            <a:off x="1748661" y="1760220"/>
            <a:ext cx="4572000" cy="307777"/>
          </a:xfrm>
          <a:prstGeom prst="rect">
            <a:avLst/>
          </a:prstGeom>
          <a:noFill/>
        </p:spPr>
        <p:txBody>
          <a:bodyPr wrap="square">
            <a:spAutoFit/>
          </a:bodyPr>
          <a:lstStyle/>
          <a:p>
            <a:r>
              <a:rPr lang="en-US" sz="1400" b="1" dirty="0">
                <a:solidFill>
                  <a:schemeClr val="tx1">
                    <a:lumMod val="75000"/>
                    <a:lumOff val="25000"/>
                  </a:schemeClr>
                </a:solidFill>
              </a:rPr>
              <a:t>If Condition</a:t>
            </a:r>
          </a:p>
        </p:txBody>
      </p:sp>
      <p:sp>
        <p:nvSpPr>
          <p:cNvPr id="24" name="TextBox 23">
            <a:extLst>
              <a:ext uri="{FF2B5EF4-FFF2-40B4-BE49-F238E27FC236}">
                <a16:creationId xmlns:a16="http://schemas.microsoft.com/office/drawing/2014/main" id="{C0C8A959-7671-4280-9533-FA5E8E60AD6F}"/>
              </a:ext>
            </a:extLst>
          </p:cNvPr>
          <p:cNvSpPr txBox="1"/>
          <p:nvPr/>
        </p:nvSpPr>
        <p:spPr>
          <a:xfrm>
            <a:off x="1740362" y="2216609"/>
            <a:ext cx="4572000" cy="307777"/>
          </a:xfrm>
          <a:prstGeom prst="rect">
            <a:avLst/>
          </a:prstGeom>
          <a:noFill/>
        </p:spPr>
        <p:txBody>
          <a:bodyPr wrap="square">
            <a:spAutoFit/>
          </a:bodyPr>
          <a:lstStyle/>
          <a:p>
            <a:r>
              <a:rPr lang="en-US" sz="1400" b="1" dirty="0">
                <a:solidFill>
                  <a:schemeClr val="tx1">
                    <a:lumMod val="65000"/>
                    <a:lumOff val="35000"/>
                  </a:schemeClr>
                </a:solidFill>
              </a:rPr>
              <a:t>Switch Statements</a:t>
            </a:r>
          </a:p>
        </p:txBody>
      </p:sp>
      <p:sp>
        <p:nvSpPr>
          <p:cNvPr id="25" name="Rectangle 24">
            <a:extLst>
              <a:ext uri="{FF2B5EF4-FFF2-40B4-BE49-F238E27FC236}">
                <a16:creationId xmlns:a16="http://schemas.microsoft.com/office/drawing/2014/main" id="{1D2747EE-7A3F-43FB-AB51-0BB57E6E073D}"/>
              </a:ext>
            </a:extLst>
          </p:cNvPr>
          <p:cNvSpPr/>
          <p:nvPr/>
        </p:nvSpPr>
        <p:spPr>
          <a:xfrm>
            <a:off x="1415431" y="4161475"/>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19" name="Rectangle 18">
            <a:extLst>
              <a:ext uri="{FF2B5EF4-FFF2-40B4-BE49-F238E27FC236}">
                <a16:creationId xmlns:a16="http://schemas.microsoft.com/office/drawing/2014/main" id="{26AE5763-D1D6-475C-B683-30D589BCA8D2}"/>
              </a:ext>
            </a:extLst>
          </p:cNvPr>
          <p:cNvSpPr/>
          <p:nvPr/>
        </p:nvSpPr>
        <p:spPr>
          <a:xfrm>
            <a:off x="1748661" y="36567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Array</a:t>
            </a:r>
          </a:p>
        </p:txBody>
      </p:sp>
      <p:sp>
        <p:nvSpPr>
          <p:cNvPr id="21" name="Rectangle 20">
            <a:extLst>
              <a:ext uri="{FF2B5EF4-FFF2-40B4-BE49-F238E27FC236}">
                <a16:creationId xmlns:a16="http://schemas.microsoft.com/office/drawing/2014/main" id="{FC4B2F43-2E9B-427B-BCBD-D4C0097E5194}"/>
              </a:ext>
            </a:extLst>
          </p:cNvPr>
          <p:cNvSpPr/>
          <p:nvPr/>
        </p:nvSpPr>
        <p:spPr>
          <a:xfrm>
            <a:off x="1717369" y="3201469"/>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Object</a:t>
            </a:r>
          </a:p>
        </p:txBody>
      </p:sp>
      <p:sp>
        <p:nvSpPr>
          <p:cNvPr id="26" name="Rectangle 25">
            <a:extLst>
              <a:ext uri="{FF2B5EF4-FFF2-40B4-BE49-F238E27FC236}">
                <a16:creationId xmlns:a16="http://schemas.microsoft.com/office/drawing/2014/main" id="{6CB7C3FC-0224-477D-87DE-465355C545B4}"/>
              </a:ext>
            </a:extLst>
          </p:cNvPr>
          <p:cNvSpPr/>
          <p:nvPr/>
        </p:nvSpPr>
        <p:spPr>
          <a:xfrm>
            <a:off x="1717369" y="415258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Arrow Function </a:t>
            </a:r>
          </a:p>
        </p:txBody>
      </p:sp>
    </p:spTree>
    <p:extLst>
      <p:ext uri="{BB962C8B-B14F-4D97-AF65-F5344CB8AC3E}">
        <p14:creationId xmlns:p14="http://schemas.microsoft.com/office/powerpoint/2010/main" val="2566767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39D154-3C21-435A-9F6E-D7B3B46D379D}"/>
              </a:ext>
            </a:extLst>
          </p:cNvPr>
          <p:cNvSpPr txBox="1"/>
          <p:nvPr/>
        </p:nvSpPr>
        <p:spPr>
          <a:xfrm>
            <a:off x="1635760" y="440174"/>
            <a:ext cx="5598160" cy="369332"/>
          </a:xfrm>
          <a:prstGeom prst="rect">
            <a:avLst/>
          </a:prstGeom>
          <a:noFill/>
        </p:spPr>
        <p:txBody>
          <a:bodyPr wrap="square">
            <a:spAutoFit/>
          </a:bodyPr>
          <a:lstStyle/>
          <a:p>
            <a:pPr algn="ctr"/>
            <a:r>
              <a:rPr lang="en-US" b="1" dirty="0">
                <a:latin typeface="open sans"/>
              </a:rPr>
              <a:t>While Loop</a:t>
            </a:r>
          </a:p>
        </p:txBody>
      </p:sp>
      <p:sp>
        <p:nvSpPr>
          <p:cNvPr id="5" name="TextBox 4">
            <a:extLst>
              <a:ext uri="{FF2B5EF4-FFF2-40B4-BE49-F238E27FC236}">
                <a16:creationId xmlns:a16="http://schemas.microsoft.com/office/drawing/2014/main" id="{FC37C5E1-E043-4DE4-8D11-8F65367410B5}"/>
              </a:ext>
            </a:extLst>
          </p:cNvPr>
          <p:cNvSpPr txBox="1"/>
          <p:nvPr/>
        </p:nvSpPr>
        <p:spPr>
          <a:xfrm>
            <a:off x="1243330" y="2251267"/>
            <a:ext cx="6827520" cy="1661993"/>
          </a:xfrm>
          <a:prstGeom prst="rect">
            <a:avLst/>
          </a:prstGeom>
          <a:noFill/>
        </p:spPr>
        <p:txBody>
          <a:bodyPr wrap="square">
            <a:spAutoFit/>
          </a:bodyPr>
          <a:lstStyle/>
          <a:p>
            <a:pPr marL="342900" indent="-342900">
              <a:buFont typeface="Wingdings" panose="05000000000000000000" pitchFamily="2" charset="2"/>
              <a:buChar char="v"/>
            </a:pPr>
            <a:r>
              <a:rPr lang="en-US" sz="2000" dirty="0"/>
              <a:t>The while loop is another type of loop that checks for a specified condition before beginning to execute the block of statements. The loop runs until the condition value is met.</a:t>
            </a:r>
          </a:p>
          <a:p>
            <a:endParaRPr lang="en-US" dirty="0"/>
          </a:p>
          <a:p>
            <a:endParaRPr lang="en-US" sz="2400" dirty="0"/>
          </a:p>
        </p:txBody>
      </p:sp>
    </p:spTree>
    <p:extLst>
      <p:ext uri="{BB962C8B-B14F-4D97-AF65-F5344CB8AC3E}">
        <p14:creationId xmlns:p14="http://schemas.microsoft.com/office/powerpoint/2010/main" val="3963117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9DE3DD-1EBE-4733-A2AB-E66682DE7D88}"/>
              </a:ext>
            </a:extLst>
          </p:cNvPr>
          <p:cNvSpPr txBox="1"/>
          <p:nvPr/>
        </p:nvSpPr>
        <p:spPr>
          <a:xfrm>
            <a:off x="1531620" y="1704678"/>
            <a:ext cx="6652260" cy="2092881"/>
          </a:xfrm>
          <a:prstGeom prst="rect">
            <a:avLst/>
          </a:prstGeom>
          <a:noFill/>
        </p:spPr>
        <p:txBody>
          <a:bodyPr wrap="square">
            <a:spAutoFit/>
          </a:bodyPr>
          <a:lstStyle/>
          <a:p>
            <a:r>
              <a:rPr lang="en-US" sz="2000" b="1" dirty="0"/>
              <a:t>Example:</a:t>
            </a:r>
            <a:br>
              <a:rPr lang="en-US" sz="2000" dirty="0"/>
            </a:br>
            <a:endParaRPr lang="en-US" sz="2000" dirty="0"/>
          </a:p>
          <a:p>
            <a:r>
              <a:rPr lang="en-US" sz="1800" dirty="0">
                <a:latin typeface="Consolas" panose="020B0609020204030204" pitchFamily="49" charset="0"/>
              </a:rPr>
              <a:t>let i: number = 2;</a:t>
            </a:r>
          </a:p>
          <a:p>
            <a:r>
              <a:rPr lang="en-US" sz="1800" dirty="0">
                <a:latin typeface="Consolas" panose="020B0609020204030204" pitchFamily="49" charset="0"/>
              </a:rPr>
              <a:t>while (</a:t>
            </a:r>
            <a:r>
              <a:rPr lang="en-US" sz="1800" dirty="0" err="1">
                <a:latin typeface="Consolas" panose="020B0609020204030204" pitchFamily="49" charset="0"/>
              </a:rPr>
              <a:t>i</a:t>
            </a:r>
            <a:r>
              <a:rPr lang="en-US" sz="1800" dirty="0">
                <a:latin typeface="Consolas" panose="020B0609020204030204" pitchFamily="49" charset="0"/>
              </a:rPr>
              <a:t> &lt; 4) {</a:t>
            </a:r>
          </a:p>
          <a:p>
            <a:r>
              <a:rPr lang="en-US" sz="1800" dirty="0">
                <a:latin typeface="Consolas" panose="020B0609020204030204" pitchFamily="49" charset="0"/>
              </a:rPr>
              <a:t>    console.log( "Block statement execution no." + </a:t>
            </a:r>
            <a:r>
              <a:rPr lang="en-US" sz="1800" dirty="0" err="1">
                <a:latin typeface="Consolas" panose="020B0609020204030204" pitchFamily="49" charset="0"/>
              </a:rPr>
              <a:t>i</a:t>
            </a:r>
            <a:r>
              <a:rPr lang="en-US" sz="1800" dirty="0">
                <a:latin typeface="Consolas" panose="020B0609020204030204" pitchFamily="49" charset="0"/>
              </a:rPr>
              <a:t> )</a:t>
            </a:r>
          </a:p>
          <a:p>
            <a:r>
              <a:rPr lang="en-US" sz="1800" dirty="0">
                <a:latin typeface="Consolas" panose="020B0609020204030204" pitchFamily="49" charset="0"/>
              </a:rPr>
              <a:t>    </a:t>
            </a:r>
            <a:r>
              <a:rPr lang="en-US" sz="1800" dirty="0" err="1">
                <a:latin typeface="Consolas" panose="020B0609020204030204" pitchFamily="49" charset="0"/>
              </a:rPr>
              <a:t>i</a:t>
            </a:r>
            <a:r>
              <a:rPr lang="en-US" sz="1800" dirty="0">
                <a:latin typeface="Consolas" panose="020B0609020204030204" pitchFamily="49" charset="0"/>
              </a:rPr>
              <a:t>++; }</a:t>
            </a:r>
          </a:p>
        </p:txBody>
      </p:sp>
    </p:spTree>
    <p:extLst>
      <p:ext uri="{BB962C8B-B14F-4D97-AF65-F5344CB8AC3E}">
        <p14:creationId xmlns:p14="http://schemas.microsoft.com/office/powerpoint/2010/main" val="334111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844EAF-B3D9-4224-9377-2BC263853827}"/>
              </a:ext>
            </a:extLst>
          </p:cNvPr>
          <p:cNvSpPr txBox="1"/>
          <p:nvPr/>
        </p:nvSpPr>
        <p:spPr>
          <a:xfrm>
            <a:off x="1124244" y="2124676"/>
            <a:ext cx="7202377" cy="1631216"/>
          </a:xfrm>
          <a:prstGeom prst="rect">
            <a:avLst/>
          </a:prstGeom>
          <a:noFill/>
        </p:spPr>
        <p:txBody>
          <a:bodyPr wrap="square">
            <a:spAutoFit/>
          </a:bodyPr>
          <a:lstStyle/>
          <a:p>
            <a:pPr marL="342900" indent="-342900" algn="just">
              <a:buFont typeface="Wingdings" panose="05000000000000000000" pitchFamily="2" charset="2"/>
              <a:buChar char="v"/>
            </a:pPr>
            <a:r>
              <a:rPr lang="en-US" sz="2000" b="0" i="0" dirty="0">
                <a:solidFill>
                  <a:srgbClr val="181717"/>
                </a:solidFill>
                <a:effectLst/>
                <a:ea typeface="Verdana" panose="020B0604030504040204" pitchFamily="34" charset="0"/>
              </a:rPr>
              <a:t>The do..while loop is similar to the while loop, except that the condition is given at the end of the loop. The do..while loop runs the block of code at least once before checking for the specified condition. For the rest of the iterations, it runs the block of code only if the specified condition is met.</a:t>
            </a:r>
          </a:p>
        </p:txBody>
      </p:sp>
      <p:sp>
        <p:nvSpPr>
          <p:cNvPr id="5" name="TextBox 4">
            <a:extLst>
              <a:ext uri="{FF2B5EF4-FFF2-40B4-BE49-F238E27FC236}">
                <a16:creationId xmlns:a16="http://schemas.microsoft.com/office/drawing/2014/main" id="{111EADDD-E9C6-4D2D-9E82-2B45B517E9F3}"/>
              </a:ext>
            </a:extLst>
          </p:cNvPr>
          <p:cNvSpPr txBox="1"/>
          <p:nvPr/>
        </p:nvSpPr>
        <p:spPr>
          <a:xfrm>
            <a:off x="180848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do. While loop</a:t>
            </a:r>
          </a:p>
        </p:txBody>
      </p:sp>
    </p:spTree>
    <p:extLst>
      <p:ext uri="{BB962C8B-B14F-4D97-AF65-F5344CB8AC3E}">
        <p14:creationId xmlns:p14="http://schemas.microsoft.com/office/powerpoint/2010/main" val="387442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806BCE-BFCE-41FB-98C8-FCA59A9F5ADE}"/>
              </a:ext>
            </a:extLst>
          </p:cNvPr>
          <p:cNvSpPr txBox="1"/>
          <p:nvPr/>
        </p:nvSpPr>
        <p:spPr>
          <a:xfrm>
            <a:off x="1417320" y="1611452"/>
            <a:ext cx="7006590" cy="2400657"/>
          </a:xfrm>
          <a:prstGeom prst="rect">
            <a:avLst/>
          </a:prstGeom>
          <a:noFill/>
        </p:spPr>
        <p:txBody>
          <a:bodyPr wrap="square">
            <a:spAutoFit/>
          </a:bodyPr>
          <a:lstStyle/>
          <a:p>
            <a:pPr algn="just"/>
            <a:endParaRPr lang="en-US" dirty="0">
              <a:solidFill>
                <a:srgbClr val="181717"/>
              </a:solidFill>
              <a:latin typeface="Verdana" panose="020B0604030504040204" pitchFamily="34" charset="0"/>
            </a:endParaRPr>
          </a:p>
          <a:p>
            <a:r>
              <a:rPr lang="en-US" sz="2400" b="1" i="0" dirty="0">
                <a:solidFill>
                  <a:srgbClr val="181717"/>
                </a:solidFill>
                <a:effectLst/>
              </a:rPr>
              <a:t>Example:</a:t>
            </a:r>
          </a:p>
          <a:p>
            <a:br>
              <a:rPr lang="en-US" b="0" i="0" dirty="0">
                <a:solidFill>
                  <a:srgbClr val="181717"/>
                </a:solidFill>
                <a:effectLst/>
                <a:latin typeface="Verdana" panose="020B0604030504040204" pitchFamily="34" charset="0"/>
              </a:rPr>
            </a:br>
            <a:r>
              <a:rPr lang="en-US" b="0" i="0" dirty="0">
                <a:solidFill>
                  <a:srgbClr val="181717"/>
                </a:solidFill>
                <a:effectLst/>
                <a:latin typeface="Consolas" panose="020B0609020204030204" pitchFamily="49" charset="0"/>
              </a:rPr>
              <a:t>let i: number = 2;</a:t>
            </a:r>
          </a:p>
          <a:p>
            <a:r>
              <a:rPr lang="en-US" b="0" i="0" dirty="0">
                <a:solidFill>
                  <a:srgbClr val="181717"/>
                </a:solidFill>
                <a:effectLst/>
                <a:latin typeface="Consolas" panose="020B0609020204030204" pitchFamily="49" charset="0"/>
              </a:rPr>
              <a:t>do {</a:t>
            </a:r>
          </a:p>
          <a:p>
            <a:r>
              <a:rPr lang="en-US" b="0" i="0" dirty="0">
                <a:solidFill>
                  <a:srgbClr val="181717"/>
                </a:solidFill>
                <a:effectLst/>
                <a:latin typeface="Consolas" panose="020B0609020204030204" pitchFamily="49" charset="0"/>
              </a:rPr>
              <a:t>    console.log("Block statement execution no." + </a:t>
            </a:r>
            <a:r>
              <a:rPr lang="en-US" b="0" i="0" dirty="0" err="1">
                <a:solidFill>
                  <a:srgbClr val="181717"/>
                </a:solidFill>
                <a:effectLst/>
                <a:latin typeface="Consolas" panose="020B0609020204030204" pitchFamily="49" charset="0"/>
              </a:rPr>
              <a:t>i</a:t>
            </a:r>
            <a:r>
              <a:rPr lang="en-US" b="0" i="0" dirty="0">
                <a:solidFill>
                  <a:srgbClr val="181717"/>
                </a:solidFill>
                <a:effectLst/>
                <a:latin typeface="Consolas" panose="020B0609020204030204" pitchFamily="49" charset="0"/>
              </a:rPr>
              <a:t> )</a:t>
            </a:r>
          </a:p>
          <a:p>
            <a:r>
              <a:rPr lang="en-US" b="0" i="0" dirty="0">
                <a:solidFill>
                  <a:srgbClr val="181717"/>
                </a:solidFill>
                <a:effectLst/>
                <a:latin typeface="Consolas" panose="020B0609020204030204" pitchFamily="49" charset="0"/>
              </a:rPr>
              <a:t>    </a:t>
            </a:r>
            <a:r>
              <a:rPr lang="en-US" b="0" i="0" dirty="0" err="1">
                <a:solidFill>
                  <a:srgbClr val="181717"/>
                </a:solidFill>
                <a:effectLst/>
                <a:latin typeface="Consolas" panose="020B0609020204030204" pitchFamily="49" charset="0"/>
              </a:rPr>
              <a:t>i</a:t>
            </a:r>
            <a:r>
              <a:rPr lang="en-US" b="0" i="0" dirty="0">
                <a:solidFill>
                  <a:srgbClr val="181717"/>
                </a:solidFill>
                <a:effectLst/>
                <a:latin typeface="Consolas" panose="020B0609020204030204" pitchFamily="49" charset="0"/>
              </a:rPr>
              <a:t>++;</a:t>
            </a:r>
          </a:p>
          <a:p>
            <a:r>
              <a:rPr lang="en-US" b="0" i="0" dirty="0">
                <a:solidFill>
                  <a:srgbClr val="181717"/>
                </a:solidFill>
                <a:effectLst/>
                <a:latin typeface="Consolas" panose="020B0609020204030204" pitchFamily="49" charset="0"/>
              </a:rPr>
              <a:t>} while ( </a:t>
            </a:r>
            <a:r>
              <a:rPr lang="en-US" b="0" i="0" dirty="0" err="1">
                <a:solidFill>
                  <a:srgbClr val="181717"/>
                </a:solidFill>
                <a:effectLst/>
                <a:latin typeface="Consolas" panose="020B0609020204030204" pitchFamily="49" charset="0"/>
              </a:rPr>
              <a:t>i</a:t>
            </a:r>
            <a:r>
              <a:rPr lang="en-US" b="0" i="0" dirty="0">
                <a:solidFill>
                  <a:srgbClr val="181717"/>
                </a:solidFill>
                <a:effectLst/>
                <a:latin typeface="Consolas" panose="020B0609020204030204" pitchFamily="49" charset="0"/>
              </a:rPr>
              <a:t> &lt; 4)</a:t>
            </a:r>
          </a:p>
        </p:txBody>
      </p:sp>
      <p:sp>
        <p:nvSpPr>
          <p:cNvPr id="4" name="TextBox 3">
            <a:extLst>
              <a:ext uri="{FF2B5EF4-FFF2-40B4-BE49-F238E27FC236}">
                <a16:creationId xmlns:a16="http://schemas.microsoft.com/office/drawing/2014/main" id="{1099D488-6612-4408-BD33-83CD5D7AEB95}"/>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do. While loop</a:t>
            </a:r>
          </a:p>
        </p:txBody>
      </p:sp>
    </p:spTree>
    <p:extLst>
      <p:ext uri="{BB962C8B-B14F-4D97-AF65-F5344CB8AC3E}">
        <p14:creationId xmlns:p14="http://schemas.microsoft.com/office/powerpoint/2010/main" val="3244643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B8FAAEF-FA0C-49AD-8D8A-CF606D9DB791}"/>
              </a:ext>
            </a:extLst>
          </p:cNvPr>
          <p:cNvSpPr/>
          <p:nvPr/>
        </p:nvSpPr>
        <p:spPr>
          <a:xfrm>
            <a:off x="1415431" y="1760220"/>
            <a:ext cx="331334"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Calibri" panose="020F0502020204030204"/>
              </a:rPr>
              <a:t>1</a:t>
            </a:r>
          </a:p>
        </p:txBody>
      </p:sp>
      <p:sp>
        <p:nvSpPr>
          <p:cNvPr id="23" name="TextBox 22">
            <a:extLst>
              <a:ext uri="{FF2B5EF4-FFF2-40B4-BE49-F238E27FC236}">
                <a16:creationId xmlns:a16="http://schemas.microsoft.com/office/drawing/2014/main" id="{731A614B-CE03-4A71-8697-E9D9FCC68EE9}"/>
              </a:ext>
            </a:extLst>
          </p:cNvPr>
          <p:cNvSpPr txBox="1"/>
          <p:nvPr/>
        </p:nvSpPr>
        <p:spPr>
          <a:xfrm>
            <a:off x="1302785" y="1042990"/>
            <a:ext cx="241864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60E27"/>
                </a:solidFill>
                <a:effectLst/>
                <a:uLnTx/>
                <a:uFillTx/>
                <a:latin typeface="Calibri" panose="020F0502020204030204"/>
                <a:ea typeface="+mn-ea"/>
                <a:cs typeface="+mn-cs"/>
              </a:rPr>
              <a:t>Day 02</a:t>
            </a:r>
          </a:p>
        </p:txBody>
      </p:sp>
      <p:sp>
        <p:nvSpPr>
          <p:cNvPr id="7" name="Rectangle 6">
            <a:extLst>
              <a:ext uri="{FF2B5EF4-FFF2-40B4-BE49-F238E27FC236}">
                <a16:creationId xmlns:a16="http://schemas.microsoft.com/office/drawing/2014/main" id="{4D47D1B6-B8C8-4D40-AC88-24221BEC099D}"/>
              </a:ext>
            </a:extLst>
          </p:cNvPr>
          <p:cNvSpPr/>
          <p:nvPr/>
        </p:nvSpPr>
        <p:spPr>
          <a:xfrm>
            <a:off x="1415431" y="2744607"/>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18" name="Rectangle 17">
            <a:extLst>
              <a:ext uri="{FF2B5EF4-FFF2-40B4-BE49-F238E27FC236}">
                <a16:creationId xmlns:a16="http://schemas.microsoft.com/office/drawing/2014/main" id="{B61B45E7-F4A9-436A-A5E6-D3602E2E63F4}"/>
              </a:ext>
            </a:extLst>
          </p:cNvPr>
          <p:cNvSpPr/>
          <p:nvPr/>
        </p:nvSpPr>
        <p:spPr>
          <a:xfrm>
            <a:off x="1415431" y="2235964"/>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9" name="Rectangle 8">
            <a:extLst>
              <a:ext uri="{FF2B5EF4-FFF2-40B4-BE49-F238E27FC236}">
                <a16:creationId xmlns:a16="http://schemas.microsoft.com/office/drawing/2014/main" id="{16F76C4B-16D5-4D4E-BCD6-3BEC5343567D}"/>
              </a:ext>
            </a:extLst>
          </p:cNvPr>
          <p:cNvSpPr/>
          <p:nvPr/>
        </p:nvSpPr>
        <p:spPr>
          <a:xfrm>
            <a:off x="1740362" y="289859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EC37894-7D59-47A8-8A99-AEB6E07D7844}"/>
              </a:ext>
            </a:extLst>
          </p:cNvPr>
          <p:cNvSpPr/>
          <p:nvPr/>
        </p:nvSpPr>
        <p:spPr>
          <a:xfrm>
            <a:off x="1415431" y="3686222"/>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sp>
        <p:nvSpPr>
          <p:cNvPr id="11" name="Rectangle 10">
            <a:extLst>
              <a:ext uri="{FF2B5EF4-FFF2-40B4-BE49-F238E27FC236}">
                <a16:creationId xmlns:a16="http://schemas.microsoft.com/office/drawing/2014/main" id="{578B2080-8C24-49D0-8BE4-5E0DEA8ED7B7}"/>
              </a:ext>
            </a:extLst>
          </p:cNvPr>
          <p:cNvSpPr/>
          <p:nvPr/>
        </p:nvSpPr>
        <p:spPr>
          <a:xfrm>
            <a:off x="1412230" y="3194273"/>
            <a:ext cx="333230" cy="274320"/>
          </a:xfrm>
          <a:prstGeom prst="rect">
            <a:avLst/>
          </a:prstGeom>
          <a:solidFill>
            <a:srgbClr val="DC0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12" name="Rectangle 11">
            <a:extLst>
              <a:ext uri="{FF2B5EF4-FFF2-40B4-BE49-F238E27FC236}">
                <a16:creationId xmlns:a16="http://schemas.microsoft.com/office/drawing/2014/main" id="{5674A9DE-88DD-4CDC-945C-0A1C96634505}"/>
              </a:ext>
            </a:extLst>
          </p:cNvPr>
          <p:cNvSpPr/>
          <p:nvPr/>
        </p:nvSpPr>
        <p:spPr>
          <a:xfrm>
            <a:off x="1578845" y="2948296"/>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C0BA5122-3227-4042-96ED-6C8490F3CA4F}"/>
              </a:ext>
            </a:extLst>
          </p:cNvPr>
          <p:cNvSpPr/>
          <p:nvPr/>
        </p:nvSpPr>
        <p:spPr>
          <a:xfrm>
            <a:off x="1748661" y="27284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Loops (For, While)</a:t>
            </a:r>
          </a:p>
        </p:txBody>
      </p:sp>
      <p:sp>
        <p:nvSpPr>
          <p:cNvPr id="22" name="TextBox 21">
            <a:extLst>
              <a:ext uri="{FF2B5EF4-FFF2-40B4-BE49-F238E27FC236}">
                <a16:creationId xmlns:a16="http://schemas.microsoft.com/office/drawing/2014/main" id="{6A879F58-1027-4D1D-9D1D-AC3C640F08E6}"/>
              </a:ext>
            </a:extLst>
          </p:cNvPr>
          <p:cNvSpPr txBox="1"/>
          <p:nvPr/>
        </p:nvSpPr>
        <p:spPr>
          <a:xfrm>
            <a:off x="1748661" y="1760220"/>
            <a:ext cx="4572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If Condition</a:t>
            </a:r>
          </a:p>
        </p:txBody>
      </p:sp>
      <p:sp>
        <p:nvSpPr>
          <p:cNvPr id="24" name="TextBox 23">
            <a:extLst>
              <a:ext uri="{FF2B5EF4-FFF2-40B4-BE49-F238E27FC236}">
                <a16:creationId xmlns:a16="http://schemas.microsoft.com/office/drawing/2014/main" id="{C0C8A959-7671-4280-9533-FA5E8E60AD6F}"/>
              </a:ext>
            </a:extLst>
          </p:cNvPr>
          <p:cNvSpPr txBox="1"/>
          <p:nvPr/>
        </p:nvSpPr>
        <p:spPr>
          <a:xfrm>
            <a:off x="1740362" y="2216609"/>
            <a:ext cx="4572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Switch Statements</a:t>
            </a:r>
          </a:p>
        </p:txBody>
      </p:sp>
      <p:sp>
        <p:nvSpPr>
          <p:cNvPr id="25" name="Rectangle 24">
            <a:extLst>
              <a:ext uri="{FF2B5EF4-FFF2-40B4-BE49-F238E27FC236}">
                <a16:creationId xmlns:a16="http://schemas.microsoft.com/office/drawing/2014/main" id="{1D2747EE-7A3F-43FB-AB51-0BB57E6E073D}"/>
              </a:ext>
            </a:extLst>
          </p:cNvPr>
          <p:cNvSpPr/>
          <p:nvPr/>
        </p:nvSpPr>
        <p:spPr>
          <a:xfrm>
            <a:off x="1415431" y="4161475"/>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6</a:t>
            </a:r>
          </a:p>
        </p:txBody>
      </p:sp>
      <p:sp>
        <p:nvSpPr>
          <p:cNvPr id="19" name="Rectangle 18">
            <a:extLst>
              <a:ext uri="{FF2B5EF4-FFF2-40B4-BE49-F238E27FC236}">
                <a16:creationId xmlns:a16="http://schemas.microsoft.com/office/drawing/2014/main" id="{26AE5763-D1D6-475C-B683-30D589BCA8D2}"/>
              </a:ext>
            </a:extLst>
          </p:cNvPr>
          <p:cNvSpPr/>
          <p:nvPr/>
        </p:nvSpPr>
        <p:spPr>
          <a:xfrm>
            <a:off x="1748661" y="36567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Array</a:t>
            </a:r>
          </a:p>
        </p:txBody>
      </p:sp>
      <p:sp>
        <p:nvSpPr>
          <p:cNvPr id="21" name="Rectangle 20">
            <a:extLst>
              <a:ext uri="{FF2B5EF4-FFF2-40B4-BE49-F238E27FC236}">
                <a16:creationId xmlns:a16="http://schemas.microsoft.com/office/drawing/2014/main" id="{FC4B2F43-2E9B-427B-BCBD-D4C0097E5194}"/>
              </a:ext>
            </a:extLst>
          </p:cNvPr>
          <p:cNvSpPr/>
          <p:nvPr/>
        </p:nvSpPr>
        <p:spPr>
          <a:xfrm>
            <a:off x="1717369" y="3201469"/>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Object</a:t>
            </a:r>
          </a:p>
        </p:txBody>
      </p:sp>
      <p:sp>
        <p:nvSpPr>
          <p:cNvPr id="26" name="Rectangle 25">
            <a:extLst>
              <a:ext uri="{FF2B5EF4-FFF2-40B4-BE49-F238E27FC236}">
                <a16:creationId xmlns:a16="http://schemas.microsoft.com/office/drawing/2014/main" id="{6CB7C3FC-0224-477D-87DE-465355C545B4}"/>
              </a:ext>
            </a:extLst>
          </p:cNvPr>
          <p:cNvSpPr/>
          <p:nvPr/>
        </p:nvSpPr>
        <p:spPr>
          <a:xfrm>
            <a:off x="1717369" y="415258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Arrow Function </a:t>
            </a:r>
          </a:p>
        </p:txBody>
      </p:sp>
    </p:spTree>
    <p:extLst>
      <p:ext uri="{BB962C8B-B14F-4D97-AF65-F5344CB8AC3E}">
        <p14:creationId xmlns:p14="http://schemas.microsoft.com/office/powerpoint/2010/main" val="2986400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BEB364-9DB2-4956-9E27-2E831F833513}"/>
              </a:ext>
            </a:extLst>
          </p:cNvPr>
          <p:cNvSpPr txBox="1"/>
          <p:nvPr/>
        </p:nvSpPr>
        <p:spPr>
          <a:xfrm>
            <a:off x="1531620" y="1400800"/>
            <a:ext cx="6080760" cy="3785652"/>
          </a:xfrm>
          <a:prstGeom prst="rect">
            <a:avLst/>
          </a:prstGeom>
          <a:noFill/>
        </p:spPr>
        <p:txBody>
          <a:bodyPr wrap="square">
            <a:spAutoFit/>
          </a:bodyPr>
          <a:lstStyle/>
          <a:p>
            <a:r>
              <a:rPr lang="en-US" sz="2000" b="0" i="0" dirty="0">
                <a:solidFill>
                  <a:srgbClr val="000000"/>
                </a:solidFill>
                <a:effectLst/>
                <a:cs typeface="Arial" panose="020B0604020202020204" pitchFamily="34" charset="0"/>
              </a:rPr>
              <a:t>An </a:t>
            </a:r>
            <a:r>
              <a:rPr lang="en-US" sz="2000" b="1" i="0" dirty="0">
                <a:solidFill>
                  <a:srgbClr val="C00000"/>
                </a:solidFill>
                <a:effectLst/>
                <a:cs typeface="Arial" panose="020B0604020202020204" pitchFamily="34" charset="0"/>
              </a:rPr>
              <a:t>object</a:t>
            </a:r>
            <a:r>
              <a:rPr lang="en-US" sz="2000" b="0" i="0" dirty="0">
                <a:solidFill>
                  <a:srgbClr val="000000"/>
                </a:solidFill>
                <a:effectLst/>
                <a:cs typeface="Arial" panose="020B0604020202020204" pitchFamily="34" charset="0"/>
              </a:rPr>
              <a:t> is an instance which contains set of key value pairs.</a:t>
            </a:r>
            <a:br>
              <a:rPr lang="en-US" sz="2000" b="0" i="0" dirty="0">
                <a:solidFill>
                  <a:srgbClr val="000000"/>
                </a:solidFill>
                <a:effectLst/>
                <a:cs typeface="Arial" panose="020B0604020202020204" pitchFamily="34" charset="0"/>
              </a:rPr>
            </a:br>
            <a:endParaRPr lang="en-US" sz="2000" b="0" i="0" dirty="0">
              <a:solidFill>
                <a:srgbClr val="000000"/>
              </a:solidFill>
              <a:effectLst/>
              <a:cs typeface="Arial" panose="020B0604020202020204" pitchFamily="34" charset="0"/>
            </a:endParaRPr>
          </a:p>
          <a:p>
            <a:r>
              <a:rPr lang="en-US" sz="1800" b="1" i="0" dirty="0">
                <a:effectLst/>
                <a:cs typeface="Arial" panose="020B0604020202020204" pitchFamily="34" charset="0"/>
              </a:rPr>
              <a:t>Syntax:</a:t>
            </a:r>
          </a:p>
          <a:p>
            <a:endParaRPr lang="en-US" sz="1800" b="1" i="0" dirty="0">
              <a:effectLst/>
              <a:cs typeface="Arial" panose="020B0604020202020204" pitchFamily="34" charset="0"/>
            </a:endParaRPr>
          </a:p>
          <a:p>
            <a:r>
              <a:rPr lang="en-US" sz="1800" b="0" i="0" dirty="0">
                <a:effectLst/>
                <a:latin typeface="Consolas" panose="020B0609020204030204" pitchFamily="49" charset="0"/>
                <a:cs typeface="Arial" panose="020B0604020202020204" pitchFamily="34" charset="0"/>
              </a:rPr>
              <a:t>var </a:t>
            </a:r>
            <a:r>
              <a:rPr lang="en-US" sz="1800" b="0" i="0" dirty="0" err="1">
                <a:effectLst/>
                <a:latin typeface="Consolas" panose="020B0609020204030204" pitchFamily="49" charset="0"/>
                <a:cs typeface="Arial" panose="020B0604020202020204" pitchFamily="34" charset="0"/>
              </a:rPr>
              <a:t>object_name</a:t>
            </a:r>
            <a:r>
              <a:rPr lang="en-US" sz="1800" b="0" i="0" dirty="0">
                <a:effectLst/>
                <a:latin typeface="Consolas" panose="020B0609020204030204" pitchFamily="49" charset="0"/>
                <a:cs typeface="Arial" panose="020B0604020202020204" pitchFamily="34" charset="0"/>
              </a:rPr>
              <a:t> = { </a:t>
            </a:r>
          </a:p>
          <a:p>
            <a:r>
              <a:rPr lang="en-US" sz="1800" b="0" i="0" dirty="0">
                <a:effectLst/>
                <a:latin typeface="Consolas" panose="020B0609020204030204" pitchFamily="49" charset="0"/>
                <a:cs typeface="Arial" panose="020B0604020202020204" pitchFamily="34" charset="0"/>
              </a:rPr>
              <a:t>   key1: “value1”, //scalar value </a:t>
            </a:r>
          </a:p>
          <a:p>
            <a:r>
              <a:rPr lang="en-US" sz="1800" b="0" i="0" dirty="0">
                <a:effectLst/>
                <a:latin typeface="Consolas" panose="020B0609020204030204" pitchFamily="49" charset="0"/>
                <a:cs typeface="Arial" panose="020B0604020202020204" pitchFamily="34" charset="0"/>
              </a:rPr>
              <a:t>   key2: “value”,  </a:t>
            </a:r>
          </a:p>
          <a:p>
            <a:r>
              <a:rPr lang="en-US" sz="1800" b="0" i="0" dirty="0">
                <a:effectLst/>
                <a:latin typeface="Consolas" panose="020B0609020204030204" pitchFamily="49" charset="0"/>
                <a:cs typeface="Arial" panose="020B0604020202020204" pitchFamily="34" charset="0"/>
              </a:rPr>
              <a:t>   key3: function() {</a:t>
            </a:r>
          </a:p>
          <a:p>
            <a:r>
              <a:rPr lang="en-US" sz="1800" b="0" i="0" dirty="0">
                <a:effectLst/>
                <a:latin typeface="Consolas" panose="020B0609020204030204" pitchFamily="49" charset="0"/>
                <a:cs typeface="Arial" panose="020B0604020202020204" pitchFamily="34" charset="0"/>
              </a:rPr>
              <a:t>      //functions </a:t>
            </a:r>
          </a:p>
          <a:p>
            <a:r>
              <a:rPr lang="en-US" sz="1800" b="0" i="0" dirty="0">
                <a:effectLst/>
                <a:latin typeface="Consolas" panose="020B0609020204030204" pitchFamily="49" charset="0"/>
                <a:cs typeface="Arial" panose="020B0604020202020204" pitchFamily="34" charset="0"/>
              </a:rPr>
              <a:t>   }, </a:t>
            </a:r>
          </a:p>
          <a:p>
            <a:r>
              <a:rPr lang="en-US" sz="1800" b="0" i="0" dirty="0">
                <a:effectLst/>
                <a:latin typeface="Consolas" panose="020B0609020204030204" pitchFamily="49" charset="0"/>
                <a:cs typeface="Arial" panose="020B0604020202020204" pitchFamily="34" charset="0"/>
              </a:rPr>
              <a:t>   key4:[“content1”, “content2”] //collection  </a:t>
            </a:r>
          </a:p>
          <a:p>
            <a:r>
              <a:rPr lang="en-US" sz="1800" b="0" i="0" dirty="0">
                <a:effectLst/>
                <a:latin typeface="Consolas" panose="020B0609020204030204" pitchFamily="49" charset="0"/>
                <a:cs typeface="Arial" panose="020B0604020202020204" pitchFamily="34" charset="0"/>
              </a:rPr>
              <a:t>};</a:t>
            </a:r>
          </a:p>
        </p:txBody>
      </p:sp>
      <p:sp>
        <p:nvSpPr>
          <p:cNvPr id="4" name="TextBox 3">
            <a:extLst>
              <a:ext uri="{FF2B5EF4-FFF2-40B4-BE49-F238E27FC236}">
                <a16:creationId xmlns:a16="http://schemas.microsoft.com/office/drawing/2014/main" id="{CB16B8B4-3788-44B5-A336-66900555B28E}"/>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Object</a:t>
            </a:r>
          </a:p>
        </p:txBody>
      </p:sp>
    </p:spTree>
    <p:extLst>
      <p:ext uri="{BB962C8B-B14F-4D97-AF65-F5344CB8AC3E}">
        <p14:creationId xmlns:p14="http://schemas.microsoft.com/office/powerpoint/2010/main" val="3820456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5245E-6016-4E53-B3A5-8A61EB4984AC}"/>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Object</a:t>
            </a:r>
          </a:p>
        </p:txBody>
      </p:sp>
      <p:sp>
        <p:nvSpPr>
          <p:cNvPr id="4" name="TextBox 3">
            <a:extLst>
              <a:ext uri="{FF2B5EF4-FFF2-40B4-BE49-F238E27FC236}">
                <a16:creationId xmlns:a16="http://schemas.microsoft.com/office/drawing/2014/main" id="{B752F914-2FC8-42EB-B32C-105ECB2394C6}"/>
              </a:ext>
            </a:extLst>
          </p:cNvPr>
          <p:cNvSpPr txBox="1"/>
          <p:nvPr/>
        </p:nvSpPr>
        <p:spPr>
          <a:xfrm>
            <a:off x="1854200" y="1624668"/>
            <a:ext cx="5872480" cy="2339102"/>
          </a:xfrm>
          <a:prstGeom prst="rect">
            <a:avLst/>
          </a:prstGeom>
          <a:noFill/>
        </p:spPr>
        <p:txBody>
          <a:bodyPr wrap="square">
            <a:spAutoFit/>
          </a:bodyPr>
          <a:lstStyle/>
          <a:p>
            <a:pPr marL="342900" indent="-342900">
              <a:buFont typeface="Wingdings" panose="05000000000000000000" pitchFamily="2" charset="2"/>
              <a:buChar char="v"/>
            </a:pPr>
            <a:r>
              <a:rPr lang="en-US" sz="2000" b="1" dirty="0">
                <a:solidFill>
                  <a:srgbClr val="000000"/>
                </a:solidFill>
              </a:rPr>
              <a:t>Example : </a:t>
            </a:r>
          </a:p>
          <a:p>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employee: </a:t>
            </a:r>
            <a:r>
              <a:rPr lang="en-US" sz="1800" dirty="0">
                <a:solidFill>
                  <a:srgbClr val="0000FF"/>
                </a:solidFill>
                <a:latin typeface="Consolas" panose="020B0609020204030204" pitchFamily="49" charset="0"/>
              </a:rPr>
              <a:t>any</a:t>
            </a:r>
            <a:r>
              <a:rPr lang="en-US" sz="1800" dirty="0">
                <a:solidFill>
                  <a:srgbClr val="000000"/>
                </a:solidFill>
                <a:latin typeface="Consolas" panose="020B0609020204030204" pitchFamily="49" charset="0"/>
              </a:rPr>
              <a:t> = {</a:t>
            </a:r>
          </a:p>
          <a:p>
            <a:r>
              <a:rPr lang="en-US" sz="1800" dirty="0">
                <a:solidFill>
                  <a:srgbClr val="000000"/>
                </a:solidFill>
                <a:latin typeface="Consolas" panose="020B0609020204030204" pitchFamily="49" charset="0"/>
              </a:rPr>
              <a:t>            name: </a:t>
            </a:r>
            <a:r>
              <a:rPr lang="en-US" sz="1800" dirty="0">
                <a:solidFill>
                  <a:srgbClr val="A31515"/>
                </a:solidFill>
                <a:latin typeface="Consolas" panose="020B0609020204030204" pitchFamily="49" charset="0"/>
              </a:rPr>
              <a:t>'Ahmad'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age: 30,</a:t>
            </a:r>
          </a:p>
          <a:p>
            <a:r>
              <a:rPr lang="en-US" sz="1800" dirty="0">
                <a:solidFill>
                  <a:srgbClr val="000000"/>
                </a:solidFill>
                <a:latin typeface="Consolas" panose="020B0609020204030204" pitchFamily="49" charset="0"/>
              </a:rPr>
              <a:t>            department: </a:t>
            </a:r>
            <a:r>
              <a:rPr lang="en-US" sz="1800" dirty="0">
                <a:solidFill>
                  <a:srgbClr val="A31515"/>
                </a:solidFill>
                <a:latin typeface="Consolas" panose="020B0609020204030204" pitchFamily="49" charset="0"/>
              </a:rPr>
              <a:t>'web Development'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section: 1</a:t>
            </a:r>
          </a:p>
          <a:p>
            <a:r>
              <a:rPr lang="en-US" sz="18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325320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74E08F-2037-46E7-86F5-224D09F590E5}"/>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Object</a:t>
            </a:r>
          </a:p>
        </p:txBody>
      </p:sp>
      <p:sp>
        <p:nvSpPr>
          <p:cNvPr id="4" name="TextBox 3">
            <a:extLst>
              <a:ext uri="{FF2B5EF4-FFF2-40B4-BE49-F238E27FC236}">
                <a16:creationId xmlns:a16="http://schemas.microsoft.com/office/drawing/2014/main" id="{393A9030-8938-415A-82A2-97456DBDCA36}"/>
              </a:ext>
            </a:extLst>
          </p:cNvPr>
          <p:cNvSpPr txBox="1"/>
          <p:nvPr/>
        </p:nvSpPr>
        <p:spPr>
          <a:xfrm>
            <a:off x="1417320" y="1429137"/>
            <a:ext cx="6663690" cy="4001095"/>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181717"/>
                </a:solidFill>
                <a:effectLst/>
                <a:uLnTx/>
                <a:uFillTx/>
                <a:latin typeface="Calibri" panose="020F0502020204030204"/>
                <a:ea typeface="+mn-ea"/>
                <a:cs typeface="+mn-cs"/>
              </a:rPr>
              <a:t>You can edit to the constant object using the name of the properties </a:t>
            </a:r>
            <a:r>
              <a:rPr lang="en-US" sz="2000" dirty="0">
                <a:solidFill>
                  <a:srgbClr val="181717"/>
                </a:solidFill>
                <a:latin typeface="Calibri" panose="020F0502020204030204"/>
              </a:rPr>
              <a:t>.</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181717"/>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000" dirty="0">
                <a:solidFill>
                  <a:srgbClr val="181717"/>
                </a:solidFill>
                <a:latin typeface="Calibri" panose="020F0502020204030204"/>
              </a:rPr>
              <a:t>Example :</a:t>
            </a:r>
          </a:p>
          <a:p>
            <a:r>
              <a:rPr lang="en-US" sz="1800" dirty="0">
                <a:solidFill>
                  <a:srgbClr val="000000"/>
                </a:solidFill>
                <a:latin typeface="Consolas" panose="020B0609020204030204" pitchFamily="49" charset="0"/>
              </a:rPr>
              <a:t> 	employee.name = </a:t>
            </a:r>
            <a:r>
              <a:rPr lang="en-US" sz="1800" dirty="0">
                <a:solidFill>
                  <a:srgbClr val="A31515"/>
                </a:solidFill>
                <a:latin typeface="Consolas" panose="020B0609020204030204" pitchFamily="49" charset="0"/>
              </a:rPr>
              <a:t>'Dana’</a:t>
            </a:r>
            <a:r>
              <a:rPr lang="en-US" sz="1800"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a:p>
            <a:pPr marL="342900" indent="-342900">
              <a:buFont typeface="Wingdings" panose="05000000000000000000" pitchFamily="2" charset="2"/>
              <a:buChar char="v"/>
            </a:pPr>
            <a:r>
              <a:rPr lang="en-US" sz="2000" dirty="0">
                <a:solidFill>
                  <a:srgbClr val="000000"/>
                </a:solidFill>
              </a:rPr>
              <a:t>And you can add a new </a:t>
            </a:r>
            <a:r>
              <a:rPr kumimoji="0" lang="en-US" sz="2000" b="0" i="0" u="none" strike="noStrike" kern="1200" cap="none" spc="0" normalizeH="0" baseline="0" noProof="0" dirty="0">
                <a:ln>
                  <a:noFill/>
                </a:ln>
                <a:solidFill>
                  <a:srgbClr val="181717"/>
                </a:solidFill>
                <a:effectLst/>
                <a:uLnTx/>
                <a:uFillTx/>
                <a:ea typeface="+mn-ea"/>
                <a:cs typeface="+mn-cs"/>
              </a:rPr>
              <a:t>properties</a:t>
            </a:r>
            <a:r>
              <a:rPr lang="en-US" sz="2000" dirty="0">
                <a:solidFill>
                  <a:srgbClr val="000000"/>
                </a:solidFill>
              </a:rPr>
              <a:t> for a constant object  </a:t>
            </a:r>
          </a:p>
          <a:p>
            <a:endParaRPr lang="en-US" sz="2000" dirty="0">
              <a:solidFill>
                <a:srgbClr val="000000"/>
              </a:solidFill>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181717"/>
                </a:solidFill>
                <a:effectLst/>
                <a:uLnTx/>
                <a:uFillTx/>
                <a:latin typeface="Calibri" panose="020F0502020204030204"/>
                <a:ea typeface="+mn-ea"/>
                <a:cs typeface="+mn-cs"/>
              </a:rPr>
              <a:t>Example :</a:t>
            </a:r>
          </a:p>
          <a:p>
            <a:pPr marL="342900" indent="-342900">
              <a:buFont typeface="Wingdings" panose="05000000000000000000" pitchFamily="2" charset="2"/>
              <a:buChar char="v"/>
            </a:pPr>
            <a:r>
              <a:rPr lang="en-US" sz="1800" dirty="0" err="1">
                <a:solidFill>
                  <a:srgbClr val="000000"/>
                </a:solidFill>
                <a:latin typeface="Consolas" panose="020B0609020204030204" pitchFamily="49" charset="0"/>
              </a:rPr>
              <a:t>employee.address</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'Jordan/Irbid '</a:t>
            </a:r>
            <a:endParaRPr lang="en-US" sz="2000" b="0" dirty="0">
              <a:solidFill>
                <a:srgbClr val="000000"/>
              </a:solidFill>
              <a:effectLst/>
              <a:latin typeface="Consolas" panose="020B0609020204030204" pitchFamily="49" charset="0"/>
            </a:endParaRPr>
          </a:p>
          <a:p>
            <a:br>
              <a:rPr lang="en-US" sz="2000" b="0" dirty="0">
                <a:solidFill>
                  <a:srgbClr val="D4D4D4"/>
                </a:solidFill>
                <a:effectLst/>
                <a:latin typeface="Consolas" panose="020B0609020204030204" pitchFamily="49" charset="0"/>
              </a:rPr>
            </a:br>
            <a:endParaRPr lang="en-US" sz="2000" b="0" dirty="0">
              <a:solidFill>
                <a:srgbClr val="D4D4D4"/>
              </a:solidFill>
              <a:effectLst/>
              <a:latin typeface="Consolas" panose="020B0609020204030204" pitchFamily="49" charset="0"/>
            </a:endParaRPr>
          </a:p>
          <a:p>
            <a:pPr lvl="1">
              <a:defRPr/>
            </a:pPr>
            <a:endParaRPr lang="en-US" sz="2000" dirty="0">
              <a:solidFill>
                <a:srgbClr val="181717"/>
              </a:solidFill>
              <a:latin typeface="Calibri" panose="020F0502020204030204"/>
            </a:endParaRPr>
          </a:p>
        </p:txBody>
      </p:sp>
    </p:spTree>
    <p:extLst>
      <p:ext uri="{BB962C8B-B14F-4D97-AF65-F5344CB8AC3E}">
        <p14:creationId xmlns:p14="http://schemas.microsoft.com/office/powerpoint/2010/main" val="1290661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B8FAAEF-FA0C-49AD-8D8A-CF606D9DB791}"/>
              </a:ext>
            </a:extLst>
          </p:cNvPr>
          <p:cNvSpPr/>
          <p:nvPr/>
        </p:nvSpPr>
        <p:spPr>
          <a:xfrm>
            <a:off x="1415431" y="1760220"/>
            <a:ext cx="331334"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Calibri" panose="020F0502020204030204"/>
              </a:rPr>
              <a:t>1</a:t>
            </a:r>
          </a:p>
        </p:txBody>
      </p:sp>
      <p:sp>
        <p:nvSpPr>
          <p:cNvPr id="23" name="TextBox 22">
            <a:extLst>
              <a:ext uri="{FF2B5EF4-FFF2-40B4-BE49-F238E27FC236}">
                <a16:creationId xmlns:a16="http://schemas.microsoft.com/office/drawing/2014/main" id="{731A614B-CE03-4A71-8697-E9D9FCC68EE9}"/>
              </a:ext>
            </a:extLst>
          </p:cNvPr>
          <p:cNvSpPr txBox="1"/>
          <p:nvPr/>
        </p:nvSpPr>
        <p:spPr>
          <a:xfrm>
            <a:off x="1302785" y="1042990"/>
            <a:ext cx="241864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60E27"/>
                </a:solidFill>
                <a:effectLst/>
                <a:uLnTx/>
                <a:uFillTx/>
                <a:latin typeface="Calibri" panose="020F0502020204030204"/>
                <a:ea typeface="+mn-ea"/>
                <a:cs typeface="+mn-cs"/>
              </a:rPr>
              <a:t>Day 02</a:t>
            </a:r>
          </a:p>
        </p:txBody>
      </p:sp>
      <p:sp>
        <p:nvSpPr>
          <p:cNvPr id="7" name="Rectangle 6">
            <a:extLst>
              <a:ext uri="{FF2B5EF4-FFF2-40B4-BE49-F238E27FC236}">
                <a16:creationId xmlns:a16="http://schemas.microsoft.com/office/drawing/2014/main" id="{4D47D1B6-B8C8-4D40-AC88-24221BEC099D}"/>
              </a:ext>
            </a:extLst>
          </p:cNvPr>
          <p:cNvSpPr/>
          <p:nvPr/>
        </p:nvSpPr>
        <p:spPr>
          <a:xfrm>
            <a:off x="1415431" y="2744607"/>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18" name="Rectangle 17">
            <a:extLst>
              <a:ext uri="{FF2B5EF4-FFF2-40B4-BE49-F238E27FC236}">
                <a16:creationId xmlns:a16="http://schemas.microsoft.com/office/drawing/2014/main" id="{B61B45E7-F4A9-436A-A5E6-D3602E2E63F4}"/>
              </a:ext>
            </a:extLst>
          </p:cNvPr>
          <p:cNvSpPr/>
          <p:nvPr/>
        </p:nvSpPr>
        <p:spPr>
          <a:xfrm>
            <a:off x="1415431" y="2235964"/>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9" name="Rectangle 8">
            <a:extLst>
              <a:ext uri="{FF2B5EF4-FFF2-40B4-BE49-F238E27FC236}">
                <a16:creationId xmlns:a16="http://schemas.microsoft.com/office/drawing/2014/main" id="{16F76C4B-16D5-4D4E-BCD6-3BEC5343567D}"/>
              </a:ext>
            </a:extLst>
          </p:cNvPr>
          <p:cNvSpPr/>
          <p:nvPr/>
        </p:nvSpPr>
        <p:spPr>
          <a:xfrm>
            <a:off x="1740362" y="289859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EC37894-7D59-47A8-8A99-AEB6E07D7844}"/>
              </a:ext>
            </a:extLst>
          </p:cNvPr>
          <p:cNvSpPr/>
          <p:nvPr/>
        </p:nvSpPr>
        <p:spPr>
          <a:xfrm>
            <a:off x="1415431" y="3686222"/>
            <a:ext cx="333230" cy="267124"/>
          </a:xfrm>
          <a:prstGeom prst="rect">
            <a:avLst/>
          </a:prstGeom>
          <a:solidFill>
            <a:srgbClr val="DC0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sp>
        <p:nvSpPr>
          <p:cNvPr id="11" name="Rectangle 10">
            <a:extLst>
              <a:ext uri="{FF2B5EF4-FFF2-40B4-BE49-F238E27FC236}">
                <a16:creationId xmlns:a16="http://schemas.microsoft.com/office/drawing/2014/main" id="{578B2080-8C24-49D0-8BE4-5E0DEA8ED7B7}"/>
              </a:ext>
            </a:extLst>
          </p:cNvPr>
          <p:cNvSpPr/>
          <p:nvPr/>
        </p:nvSpPr>
        <p:spPr>
          <a:xfrm>
            <a:off x="1412230" y="3194273"/>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12" name="Rectangle 11">
            <a:extLst>
              <a:ext uri="{FF2B5EF4-FFF2-40B4-BE49-F238E27FC236}">
                <a16:creationId xmlns:a16="http://schemas.microsoft.com/office/drawing/2014/main" id="{5674A9DE-88DD-4CDC-945C-0A1C96634505}"/>
              </a:ext>
            </a:extLst>
          </p:cNvPr>
          <p:cNvSpPr/>
          <p:nvPr/>
        </p:nvSpPr>
        <p:spPr>
          <a:xfrm>
            <a:off x="1578845" y="2948296"/>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C0BA5122-3227-4042-96ED-6C8490F3CA4F}"/>
              </a:ext>
            </a:extLst>
          </p:cNvPr>
          <p:cNvSpPr/>
          <p:nvPr/>
        </p:nvSpPr>
        <p:spPr>
          <a:xfrm>
            <a:off x="1748661" y="27284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Loops (For, While)</a:t>
            </a:r>
          </a:p>
        </p:txBody>
      </p:sp>
      <p:sp>
        <p:nvSpPr>
          <p:cNvPr id="22" name="TextBox 21">
            <a:extLst>
              <a:ext uri="{FF2B5EF4-FFF2-40B4-BE49-F238E27FC236}">
                <a16:creationId xmlns:a16="http://schemas.microsoft.com/office/drawing/2014/main" id="{6A879F58-1027-4D1D-9D1D-AC3C640F08E6}"/>
              </a:ext>
            </a:extLst>
          </p:cNvPr>
          <p:cNvSpPr txBox="1"/>
          <p:nvPr/>
        </p:nvSpPr>
        <p:spPr>
          <a:xfrm>
            <a:off x="1748661" y="1760220"/>
            <a:ext cx="4572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If Condition</a:t>
            </a:r>
          </a:p>
        </p:txBody>
      </p:sp>
      <p:sp>
        <p:nvSpPr>
          <p:cNvPr id="24" name="TextBox 23">
            <a:extLst>
              <a:ext uri="{FF2B5EF4-FFF2-40B4-BE49-F238E27FC236}">
                <a16:creationId xmlns:a16="http://schemas.microsoft.com/office/drawing/2014/main" id="{C0C8A959-7671-4280-9533-FA5E8E60AD6F}"/>
              </a:ext>
            </a:extLst>
          </p:cNvPr>
          <p:cNvSpPr txBox="1"/>
          <p:nvPr/>
        </p:nvSpPr>
        <p:spPr>
          <a:xfrm>
            <a:off x="1740362" y="2216609"/>
            <a:ext cx="4572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Switch Statements</a:t>
            </a:r>
          </a:p>
        </p:txBody>
      </p:sp>
      <p:sp>
        <p:nvSpPr>
          <p:cNvPr id="25" name="Rectangle 24">
            <a:extLst>
              <a:ext uri="{FF2B5EF4-FFF2-40B4-BE49-F238E27FC236}">
                <a16:creationId xmlns:a16="http://schemas.microsoft.com/office/drawing/2014/main" id="{1D2747EE-7A3F-43FB-AB51-0BB57E6E073D}"/>
              </a:ext>
            </a:extLst>
          </p:cNvPr>
          <p:cNvSpPr/>
          <p:nvPr/>
        </p:nvSpPr>
        <p:spPr>
          <a:xfrm>
            <a:off x="1415431" y="4161475"/>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6</a:t>
            </a:r>
          </a:p>
        </p:txBody>
      </p:sp>
      <p:sp>
        <p:nvSpPr>
          <p:cNvPr id="19" name="Rectangle 18">
            <a:extLst>
              <a:ext uri="{FF2B5EF4-FFF2-40B4-BE49-F238E27FC236}">
                <a16:creationId xmlns:a16="http://schemas.microsoft.com/office/drawing/2014/main" id="{26AE5763-D1D6-475C-B683-30D589BCA8D2}"/>
              </a:ext>
            </a:extLst>
          </p:cNvPr>
          <p:cNvSpPr/>
          <p:nvPr/>
        </p:nvSpPr>
        <p:spPr>
          <a:xfrm>
            <a:off x="1748661" y="36567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Array</a:t>
            </a:r>
          </a:p>
        </p:txBody>
      </p:sp>
      <p:sp>
        <p:nvSpPr>
          <p:cNvPr id="21" name="Rectangle 20">
            <a:extLst>
              <a:ext uri="{FF2B5EF4-FFF2-40B4-BE49-F238E27FC236}">
                <a16:creationId xmlns:a16="http://schemas.microsoft.com/office/drawing/2014/main" id="{FC4B2F43-2E9B-427B-BCBD-D4C0097E5194}"/>
              </a:ext>
            </a:extLst>
          </p:cNvPr>
          <p:cNvSpPr/>
          <p:nvPr/>
        </p:nvSpPr>
        <p:spPr>
          <a:xfrm>
            <a:off x="1717369" y="3201469"/>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Object</a:t>
            </a:r>
          </a:p>
        </p:txBody>
      </p:sp>
      <p:sp>
        <p:nvSpPr>
          <p:cNvPr id="26" name="Rectangle 25">
            <a:extLst>
              <a:ext uri="{FF2B5EF4-FFF2-40B4-BE49-F238E27FC236}">
                <a16:creationId xmlns:a16="http://schemas.microsoft.com/office/drawing/2014/main" id="{6CB7C3FC-0224-477D-87DE-465355C545B4}"/>
              </a:ext>
            </a:extLst>
          </p:cNvPr>
          <p:cNvSpPr/>
          <p:nvPr/>
        </p:nvSpPr>
        <p:spPr>
          <a:xfrm>
            <a:off x="1717369" y="415258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Arrow Function </a:t>
            </a:r>
          </a:p>
        </p:txBody>
      </p:sp>
    </p:spTree>
    <p:extLst>
      <p:ext uri="{BB962C8B-B14F-4D97-AF65-F5344CB8AC3E}">
        <p14:creationId xmlns:p14="http://schemas.microsoft.com/office/powerpoint/2010/main" val="1561414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C742F-A660-45B8-BA02-4760CFF88179}"/>
              </a:ext>
            </a:extLst>
          </p:cNvPr>
          <p:cNvSpPr txBox="1"/>
          <p:nvPr/>
        </p:nvSpPr>
        <p:spPr>
          <a:xfrm>
            <a:off x="1211580" y="1853267"/>
            <a:ext cx="6892290" cy="1908215"/>
          </a:xfrm>
          <a:prstGeom prst="rect">
            <a:avLst/>
          </a:prstGeom>
          <a:noFill/>
        </p:spPr>
        <p:txBody>
          <a:bodyPr wrap="square">
            <a:spAutoFit/>
          </a:bodyPr>
          <a:lstStyle/>
          <a:p>
            <a:pPr marL="342900" indent="-342900">
              <a:buFont typeface="Wingdings" panose="05000000000000000000" pitchFamily="2" charset="2"/>
              <a:buChar char="v"/>
            </a:pPr>
            <a:r>
              <a:rPr lang="en-US" sz="2000" b="0" i="0" dirty="0">
                <a:solidFill>
                  <a:srgbClr val="181717"/>
                </a:solidFill>
                <a:effectLst/>
              </a:rPr>
              <a:t>An array is a special type of data type which can store multiple values of different data types sequentially.</a:t>
            </a:r>
          </a:p>
          <a:p>
            <a:pPr marL="342900" indent="-342900">
              <a:buFont typeface="Wingdings" panose="05000000000000000000" pitchFamily="2" charset="2"/>
              <a:buChar char="v"/>
            </a:pPr>
            <a:endParaRPr lang="en-US" sz="2000" dirty="0">
              <a:solidFill>
                <a:srgbClr val="181717"/>
              </a:solidFill>
            </a:endParaRPr>
          </a:p>
          <a:p>
            <a:pPr marL="342900" indent="-342900">
              <a:buFont typeface="Wingdings" panose="05000000000000000000" pitchFamily="2" charset="2"/>
              <a:buChar char="v"/>
            </a:pPr>
            <a:r>
              <a:rPr lang="en-US" sz="2000" dirty="0">
                <a:solidFill>
                  <a:srgbClr val="181717"/>
                </a:solidFill>
              </a:rPr>
              <a:t>Syntax :</a:t>
            </a:r>
          </a:p>
          <a:p>
            <a:endParaRPr lang="en-US" sz="2000" dirty="0">
              <a:solidFill>
                <a:srgbClr val="181717"/>
              </a:solidFill>
            </a:endParaRPr>
          </a:p>
          <a:p>
            <a:pPr lvl="1"/>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Array_Name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DataType</a:t>
            </a:r>
            <a:r>
              <a:rPr lang="en-US" sz="1800" dirty="0">
                <a:solidFill>
                  <a:srgbClr val="000000"/>
                </a:solidFill>
                <a:latin typeface="Consolas" panose="020B0609020204030204" pitchFamily="49" charset="0"/>
              </a:rPr>
              <a:t>[] =[values]</a:t>
            </a:r>
            <a:endParaRPr lang="en-US" sz="2000" dirty="0">
              <a:solidFill>
                <a:srgbClr val="181717"/>
              </a:solidFill>
            </a:endParaRPr>
          </a:p>
        </p:txBody>
      </p:sp>
      <p:sp>
        <p:nvSpPr>
          <p:cNvPr id="4" name="TextBox 3">
            <a:extLst>
              <a:ext uri="{FF2B5EF4-FFF2-40B4-BE49-F238E27FC236}">
                <a16:creationId xmlns:a16="http://schemas.microsoft.com/office/drawing/2014/main" id="{317DFFC5-63BE-4FFA-8CAE-B3118F7E1B78}"/>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Tree>
    <p:extLst>
      <p:ext uri="{BB962C8B-B14F-4D97-AF65-F5344CB8AC3E}">
        <p14:creationId xmlns:p14="http://schemas.microsoft.com/office/powerpoint/2010/main" val="141443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E36D4-C895-40DA-8DEC-C0A4DB12D2E5}"/>
              </a:ext>
            </a:extLst>
          </p:cNvPr>
          <p:cNvSpPr txBox="1"/>
          <p:nvPr/>
        </p:nvSpPr>
        <p:spPr>
          <a:xfrm>
            <a:off x="1512024" y="597876"/>
            <a:ext cx="5431135"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IF Condition</a:t>
            </a:r>
          </a:p>
        </p:txBody>
      </p:sp>
      <p:sp>
        <p:nvSpPr>
          <p:cNvPr id="5" name="TextBox 4">
            <a:extLst>
              <a:ext uri="{FF2B5EF4-FFF2-40B4-BE49-F238E27FC236}">
                <a16:creationId xmlns:a16="http://schemas.microsoft.com/office/drawing/2014/main" id="{6D865F95-771C-458C-9B09-569A40A5C718}"/>
              </a:ext>
            </a:extLst>
          </p:cNvPr>
          <p:cNvSpPr txBox="1"/>
          <p:nvPr/>
        </p:nvSpPr>
        <p:spPr>
          <a:xfrm>
            <a:off x="1281165" y="2401496"/>
            <a:ext cx="7219742" cy="1384995"/>
          </a:xfrm>
          <a:prstGeom prst="rect">
            <a:avLst/>
          </a:prstGeom>
          <a:noFill/>
        </p:spPr>
        <p:txBody>
          <a:bodyPr wrap="square">
            <a:spAutoFit/>
          </a:bodyPr>
          <a:lstStyle/>
          <a:p>
            <a:pPr marL="342900" indent="-342900">
              <a:buFont typeface="Wingdings" panose="05000000000000000000" pitchFamily="2" charset="2"/>
              <a:buChar char="v"/>
            </a:pPr>
            <a:r>
              <a:rPr lang="en-US" sz="2000" dirty="0"/>
              <a:t>An if statement can include one or more expressions which return boolean. If the boolean expression evaluates to true, a set of statements is then executed.</a:t>
            </a:r>
          </a:p>
          <a:p>
            <a:endParaRPr lang="en-US" sz="2400" dirty="0"/>
          </a:p>
        </p:txBody>
      </p:sp>
    </p:spTree>
    <p:extLst>
      <p:ext uri="{BB962C8B-B14F-4D97-AF65-F5344CB8AC3E}">
        <p14:creationId xmlns:p14="http://schemas.microsoft.com/office/powerpoint/2010/main" val="3669145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6D310-9FAF-44C2-9679-838DB1727859}"/>
              </a:ext>
            </a:extLst>
          </p:cNvPr>
          <p:cNvSpPr txBox="1"/>
          <p:nvPr/>
        </p:nvSpPr>
        <p:spPr>
          <a:xfrm>
            <a:off x="1405890" y="1721465"/>
            <a:ext cx="6366510" cy="3016210"/>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181717"/>
                </a:solidFill>
                <a:effectLst/>
                <a:uLnTx/>
                <a:uFillTx/>
                <a:latin typeface="Calibri" panose="020F0502020204030204"/>
                <a:ea typeface="+mn-ea"/>
                <a:cs typeface="+mn-cs"/>
              </a:rPr>
              <a:t> To add to the constant array you can use push method .</a:t>
            </a:r>
          </a:p>
          <a:p>
            <a:pPr marR="0" lvl="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181717"/>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000" b="1" dirty="0">
                <a:solidFill>
                  <a:srgbClr val="181717"/>
                </a:solidFill>
                <a:latin typeface="Calibri" panose="020F0502020204030204"/>
              </a:rPr>
              <a:t>Example</a:t>
            </a:r>
            <a:r>
              <a:rPr lang="en-US" sz="2000" dirty="0">
                <a:solidFill>
                  <a:srgbClr val="181717"/>
                </a:solidFill>
                <a:latin typeface="Calibri" panose="020F0502020204030204"/>
              </a:rPr>
              <a:t> </a:t>
            </a:r>
          </a:p>
          <a:p>
            <a:pPr marR="0" lvl="0" algn="l" defTabSz="457200" rtl="0" eaLnBrk="1" fontAlgn="auto" latinLnBrk="0" hangingPunct="1">
              <a:lnSpc>
                <a:spcPct val="100000"/>
              </a:lnSpc>
              <a:spcBef>
                <a:spcPts val="0"/>
              </a:spcBef>
              <a:spcAft>
                <a:spcPts val="0"/>
              </a:spcAft>
              <a:buClrTx/>
              <a:buSzTx/>
              <a:tabLst/>
              <a:defRPr/>
            </a:pPr>
            <a:endParaRPr lang="en-US" sz="2000" dirty="0">
              <a:solidFill>
                <a:srgbClr val="181717"/>
              </a:solidFill>
              <a:latin typeface="Calibri" panose="020F0502020204030204"/>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nameArray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'name1’</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'name2'</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'name3'</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'name4'</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nameArray.push</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'name5'</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nameArray.push</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'name6'</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Filevalidation</a:t>
            </a:r>
            <a:r>
              <a:rPr lang="en-US" sz="1800" dirty="0">
                <a:solidFill>
                  <a:srgbClr val="000000"/>
                </a:solidFill>
                <a:latin typeface="Consolas" panose="020B0609020204030204" pitchFamily="49" charset="0"/>
              </a:rPr>
              <a:t> = () =&gt; {</a:t>
            </a:r>
            <a:endParaRPr kumimoji="0" lang="en-US" sz="2000" b="0" i="0" u="none" strike="noStrike" kern="1200" cap="none" spc="0" normalizeH="0" baseline="0" noProof="0" dirty="0">
              <a:ln>
                <a:noFill/>
              </a:ln>
              <a:solidFill>
                <a:srgbClr val="181717"/>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181717"/>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3E9D156-298B-4B91-9B38-D06F8C6396F1}"/>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Tree>
    <p:extLst>
      <p:ext uri="{BB962C8B-B14F-4D97-AF65-F5344CB8AC3E}">
        <p14:creationId xmlns:p14="http://schemas.microsoft.com/office/powerpoint/2010/main" val="764158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33FE9-68D2-4E93-8EDE-D79061BD32C5}"/>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
        <p:nvSpPr>
          <p:cNvPr id="4" name="TextBox 3">
            <a:extLst>
              <a:ext uri="{FF2B5EF4-FFF2-40B4-BE49-F238E27FC236}">
                <a16:creationId xmlns:a16="http://schemas.microsoft.com/office/drawing/2014/main" id="{DC34BF8E-5C3F-431B-8BB8-9CF1AABAAF07}"/>
              </a:ext>
            </a:extLst>
          </p:cNvPr>
          <p:cNvSpPr txBox="1"/>
          <p:nvPr/>
        </p:nvSpPr>
        <p:spPr>
          <a:xfrm>
            <a:off x="1565910" y="1722805"/>
            <a:ext cx="6617970" cy="25237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181717"/>
                </a:solidFill>
                <a:effectLst/>
                <a:uLnTx/>
                <a:uFillTx/>
                <a:latin typeface="Calibri" panose="020F0502020204030204"/>
                <a:ea typeface="+mn-ea"/>
                <a:cs typeface="+mn-cs"/>
              </a:rPr>
              <a:t> To change  a specific  value for constant array :</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srgbClr val="181717"/>
              </a:solidFill>
              <a:latin typeface="Calibri" panose="020F0502020204030204"/>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000" dirty="0">
                <a:solidFill>
                  <a:srgbClr val="181717"/>
                </a:solidFill>
                <a:latin typeface="Calibri" panose="020F0502020204030204"/>
              </a:rPr>
              <a:t>Syntax : </a:t>
            </a:r>
          </a:p>
          <a:p>
            <a:pPr marR="0" lvl="0" algn="l" defTabSz="457200" rtl="0" eaLnBrk="1" fontAlgn="auto" latinLnBrk="0" hangingPunct="1">
              <a:lnSpc>
                <a:spcPct val="100000"/>
              </a:lnSpc>
              <a:spcBef>
                <a:spcPts val="0"/>
              </a:spcBef>
              <a:spcAft>
                <a:spcPts val="0"/>
              </a:spcAft>
              <a:buClrTx/>
              <a:buSzTx/>
              <a:tabLst/>
              <a:defRPr/>
            </a:pPr>
            <a:r>
              <a:rPr lang="en-US" sz="2000" dirty="0">
                <a:solidFill>
                  <a:srgbClr val="181717"/>
                </a:solidFill>
                <a:latin typeface="Calibri" panose="020F0502020204030204"/>
              </a:rPr>
              <a:t>	</a:t>
            </a:r>
            <a:r>
              <a:rPr lang="en-US" sz="2000" dirty="0" err="1">
                <a:solidFill>
                  <a:srgbClr val="000000"/>
                </a:solidFill>
                <a:latin typeface="Consolas" panose="020B0609020204030204" pitchFamily="49" charset="0"/>
              </a:rPr>
              <a:t>Array_name</a:t>
            </a:r>
            <a:r>
              <a:rPr lang="en-US" sz="2000" dirty="0">
                <a:solidFill>
                  <a:srgbClr val="000000"/>
                </a:solidFill>
                <a:latin typeface="Consolas" panose="020B0609020204030204" pitchFamily="49" charset="0"/>
              </a:rPr>
              <a:t>[Index] = </a:t>
            </a:r>
            <a:r>
              <a:rPr lang="en-US" sz="2000" dirty="0" err="1">
                <a:latin typeface="Consolas" panose="020B0609020204030204" pitchFamily="49" charset="0"/>
              </a:rPr>
              <a:t>newValue</a:t>
            </a:r>
            <a:r>
              <a:rPr lang="en-US" sz="2000" dirty="0">
                <a:solidFill>
                  <a:srgbClr val="000000"/>
                </a:solidFill>
                <a:latin typeface="Consolas" panose="020B0609020204030204" pitchFamily="49" charset="0"/>
              </a:rPr>
              <a:t>;</a:t>
            </a:r>
          </a:p>
          <a:p>
            <a:pPr marR="0" lvl="0" algn="l" defTabSz="457200" rtl="0" eaLnBrk="1" fontAlgn="auto" latinLnBrk="0" hangingPunct="1">
              <a:lnSpc>
                <a:spcPct val="100000"/>
              </a:lnSpc>
              <a:spcBef>
                <a:spcPts val="0"/>
              </a:spcBef>
              <a:spcAft>
                <a:spcPts val="0"/>
              </a:spcAft>
              <a:buClrTx/>
              <a:buSzTx/>
              <a:tabLst/>
              <a:defRPr/>
            </a:pPr>
            <a:endParaRPr lang="en-US" sz="2000" dirty="0">
              <a:solidFill>
                <a:srgbClr val="000000"/>
              </a:solidFill>
              <a:latin typeface="Consolas" panose="020B0609020204030204" pitchFamily="49"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000" dirty="0">
                <a:solidFill>
                  <a:srgbClr val="000000"/>
                </a:solidFill>
              </a:rPr>
              <a:t>Example : </a:t>
            </a:r>
          </a:p>
          <a:p>
            <a:pPr marR="0" lvl="0" algn="l" defTabSz="457200" rtl="0" eaLnBrk="1" fontAlgn="auto" latinLnBrk="0" hangingPunct="1">
              <a:lnSpc>
                <a:spcPct val="100000"/>
              </a:lnSpc>
              <a:spcBef>
                <a:spcPts val="0"/>
              </a:spcBef>
              <a:spcAft>
                <a:spcPts val="0"/>
              </a:spcAft>
              <a:buClrTx/>
              <a:buSzTx/>
              <a:tabLst/>
              <a:defRPr/>
            </a:pPr>
            <a:endParaRPr lang="en-US" sz="2000" dirty="0">
              <a:solidFill>
                <a:srgbClr val="181717"/>
              </a:solidFill>
            </a:endParaRPr>
          </a:p>
          <a:p>
            <a:pPr marR="0" lvl="0" algn="l" defTabSz="457200" rtl="0" eaLnBrk="1" fontAlgn="auto" latinLnBrk="0" hangingPunct="1">
              <a:lnSpc>
                <a:spcPct val="100000"/>
              </a:lnSpc>
              <a:spcBef>
                <a:spcPts val="0"/>
              </a:spcBef>
              <a:spcAft>
                <a:spcPts val="0"/>
              </a:spcAft>
              <a:buClrTx/>
              <a:buSzTx/>
              <a:tabLst/>
              <a:defRPr/>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nameArray</a:t>
            </a:r>
            <a:r>
              <a:rPr lang="en-US" sz="1800" dirty="0">
                <a:solidFill>
                  <a:srgbClr val="000000"/>
                </a:solidFill>
                <a:latin typeface="Consolas" panose="020B0609020204030204" pitchFamily="49" charset="0"/>
              </a:rPr>
              <a:t>[0] = </a:t>
            </a:r>
            <a:r>
              <a:rPr lang="en-US" sz="1800" dirty="0">
                <a:solidFill>
                  <a:srgbClr val="A31515"/>
                </a:solidFill>
                <a:latin typeface="Consolas" panose="020B0609020204030204" pitchFamily="49" charset="0"/>
              </a:rPr>
              <a:t>'name6'</a:t>
            </a:r>
            <a:r>
              <a:rPr lang="en-US" sz="1800" dirty="0">
                <a:solidFill>
                  <a:srgbClr val="000000"/>
                </a:solidFill>
                <a:latin typeface="Consolas" panose="020B0609020204030204" pitchFamily="49" charset="0"/>
              </a:rPr>
              <a:t>;</a:t>
            </a:r>
            <a:endParaRPr kumimoji="0" lang="en-US" sz="2000" b="0" i="0" u="none" strike="noStrike" kern="1200" cap="none" spc="0" normalizeH="0" baseline="0" noProof="0" dirty="0">
              <a:ln>
                <a:noFill/>
              </a:ln>
              <a:solidFill>
                <a:srgbClr val="18171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3138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51736A-DE65-4B84-B5AB-4542893B330D}"/>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
        <p:nvSpPr>
          <p:cNvPr id="4" name="TextBox 3">
            <a:extLst>
              <a:ext uri="{FF2B5EF4-FFF2-40B4-BE49-F238E27FC236}">
                <a16:creationId xmlns:a16="http://schemas.microsoft.com/office/drawing/2014/main" id="{F14A301F-8013-4F0D-A54A-B87A50134553}"/>
              </a:ext>
            </a:extLst>
          </p:cNvPr>
          <p:cNvSpPr txBox="1"/>
          <p:nvPr/>
        </p:nvSpPr>
        <p:spPr>
          <a:xfrm>
            <a:off x="1525905" y="1566952"/>
            <a:ext cx="6092190" cy="3416320"/>
          </a:xfrm>
          <a:prstGeom prst="rect">
            <a:avLst/>
          </a:prstGeom>
          <a:noFill/>
        </p:spPr>
        <p:txBody>
          <a:bodyPr wrap="square">
            <a:spAutoFit/>
          </a:bodyPr>
          <a:lstStyle/>
          <a:p>
            <a:pPr marL="342900" indent="-342900">
              <a:buFont typeface="Wingdings" panose="05000000000000000000" pitchFamily="2" charset="2"/>
              <a:buChar char="v"/>
            </a:pPr>
            <a:r>
              <a:rPr lang="en-US" sz="2000" i="0" dirty="0">
                <a:solidFill>
                  <a:srgbClr val="181717"/>
                </a:solidFill>
                <a:effectLst/>
              </a:rPr>
              <a:t>There are two ways to declare an array:</a:t>
            </a:r>
          </a:p>
          <a:p>
            <a:br>
              <a:rPr lang="en-US" sz="2000" b="0" i="0" dirty="0">
                <a:solidFill>
                  <a:srgbClr val="181717"/>
                </a:solidFill>
                <a:effectLst/>
              </a:rPr>
            </a:br>
            <a:r>
              <a:rPr lang="en-US" sz="2000" b="0" i="0" dirty="0">
                <a:solidFill>
                  <a:srgbClr val="181717"/>
                </a:solidFill>
                <a:effectLst/>
              </a:rPr>
              <a:t>1.    Using square brackets. </a:t>
            </a:r>
          </a:p>
          <a:p>
            <a:r>
              <a:rPr lang="en-US" sz="2000" dirty="0">
                <a:solidFill>
                  <a:srgbClr val="181717"/>
                </a:solidFill>
              </a:rPr>
              <a:t>	</a:t>
            </a:r>
            <a:r>
              <a:rPr lang="en-US" sz="2000" b="0" i="0" dirty="0">
                <a:solidFill>
                  <a:srgbClr val="181717"/>
                </a:solidFill>
                <a:effectLst/>
              </a:rPr>
              <a:t>This method is similar to how you would declare     arrays in JavaScript.</a:t>
            </a:r>
          </a:p>
          <a:p>
            <a:r>
              <a:rPr lang="en-US" sz="2000" b="0" i="0" dirty="0">
                <a:solidFill>
                  <a:srgbClr val="000000"/>
                </a:solidFill>
                <a:effectLst/>
                <a:latin typeface="SFMono-Regular"/>
              </a:rPr>
              <a:t>let names: string[] = [‘Dana', ‘Kanaan’];</a:t>
            </a:r>
          </a:p>
          <a:p>
            <a:endParaRPr lang="en-US" sz="2000" dirty="0">
              <a:solidFill>
                <a:srgbClr val="000000"/>
              </a:solidFill>
              <a:latin typeface="SFMono-Regular"/>
            </a:endParaRPr>
          </a:p>
          <a:p>
            <a:pPr marL="457200" indent="-457200">
              <a:buAutoNum type="arabicPeriod" startAt="2"/>
            </a:pPr>
            <a:r>
              <a:rPr lang="en-US" sz="2000" b="0" i="0" dirty="0">
                <a:solidFill>
                  <a:srgbClr val="181717"/>
                </a:solidFill>
                <a:effectLst/>
              </a:rPr>
              <a:t>Using a generic array type, Array&lt;</a:t>
            </a:r>
            <a:r>
              <a:rPr lang="en-US" sz="2000" b="0" i="0" dirty="0" err="1">
                <a:solidFill>
                  <a:srgbClr val="181717"/>
                </a:solidFill>
                <a:effectLst/>
              </a:rPr>
              <a:t>elementType</a:t>
            </a:r>
            <a:r>
              <a:rPr lang="en-US" sz="2000" b="0" i="0" dirty="0">
                <a:solidFill>
                  <a:srgbClr val="181717"/>
                </a:solidFill>
                <a:effectLst/>
              </a:rPr>
              <a:t>&gt;.</a:t>
            </a:r>
            <a:br>
              <a:rPr lang="en-US" sz="2000" b="0" i="0" dirty="0">
                <a:solidFill>
                  <a:srgbClr val="181717"/>
                </a:solidFill>
                <a:effectLst/>
              </a:rPr>
            </a:br>
            <a:r>
              <a:rPr lang="en-US" sz="2000" b="0" i="0" dirty="0">
                <a:solidFill>
                  <a:srgbClr val="000000"/>
                </a:solidFill>
                <a:effectLst/>
                <a:latin typeface="SFMono-Regular"/>
              </a:rPr>
              <a:t>let names: Array&lt;string&gt; = [‘Dana', ‘Kanaan'];</a:t>
            </a:r>
          </a:p>
          <a:p>
            <a:pPr marL="457200" indent="-457200">
              <a:buAutoNum type="arabicPeriod" startAt="2"/>
            </a:pPr>
            <a:endParaRPr lang="en-US" dirty="0">
              <a:solidFill>
                <a:srgbClr val="000000"/>
              </a:solidFill>
              <a:latin typeface="SFMono-Regular"/>
            </a:endParaRPr>
          </a:p>
          <a:p>
            <a:endParaRPr lang="en-US" sz="1800" b="0" i="0" dirty="0">
              <a:solidFill>
                <a:srgbClr val="000000"/>
              </a:solidFill>
              <a:effectLst/>
              <a:latin typeface="SFMono-Regular"/>
            </a:endParaRPr>
          </a:p>
        </p:txBody>
      </p:sp>
    </p:spTree>
    <p:extLst>
      <p:ext uri="{BB962C8B-B14F-4D97-AF65-F5344CB8AC3E}">
        <p14:creationId xmlns:p14="http://schemas.microsoft.com/office/powerpoint/2010/main" val="815917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EB0887-21A7-4E58-88BE-3E94FEC1F177}"/>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
        <p:nvSpPr>
          <p:cNvPr id="4" name="TextBox 3">
            <a:extLst>
              <a:ext uri="{FF2B5EF4-FFF2-40B4-BE49-F238E27FC236}">
                <a16:creationId xmlns:a16="http://schemas.microsoft.com/office/drawing/2014/main" id="{2CFE9A49-42FE-4530-99EF-89CBE7DB8E16}"/>
              </a:ext>
            </a:extLst>
          </p:cNvPr>
          <p:cNvSpPr txBox="1"/>
          <p:nvPr/>
        </p:nvSpPr>
        <p:spPr>
          <a:xfrm>
            <a:off x="1543050" y="1672739"/>
            <a:ext cx="4572000" cy="400110"/>
          </a:xfrm>
          <a:prstGeom prst="rect">
            <a:avLst/>
          </a:prstGeom>
          <a:noFill/>
        </p:spPr>
        <p:txBody>
          <a:bodyPr wrap="square">
            <a:spAutoFit/>
          </a:bodyPr>
          <a:lstStyle/>
          <a:p>
            <a:r>
              <a:rPr lang="da-DK" sz="2000" b="1" dirty="0">
                <a:solidFill>
                  <a:srgbClr val="C00000"/>
                </a:solidFill>
              </a:rPr>
              <a:t>spread operator:</a:t>
            </a:r>
            <a:endParaRPr lang="da-DK" sz="2000" b="1" i="0" dirty="0">
              <a:solidFill>
                <a:srgbClr val="C00000"/>
              </a:solidFill>
              <a:effectLst/>
            </a:endParaRPr>
          </a:p>
        </p:txBody>
      </p:sp>
      <p:sp>
        <p:nvSpPr>
          <p:cNvPr id="6" name="TextBox 5">
            <a:extLst>
              <a:ext uri="{FF2B5EF4-FFF2-40B4-BE49-F238E27FC236}">
                <a16:creationId xmlns:a16="http://schemas.microsoft.com/office/drawing/2014/main" id="{1F8CF8BA-6BEC-4267-A5AC-BA24785FC544}"/>
              </a:ext>
            </a:extLst>
          </p:cNvPr>
          <p:cNvSpPr txBox="1"/>
          <p:nvPr/>
        </p:nvSpPr>
        <p:spPr>
          <a:xfrm>
            <a:off x="1543050" y="2505670"/>
            <a:ext cx="5337810" cy="1015663"/>
          </a:xfrm>
          <a:prstGeom prst="rect">
            <a:avLst/>
          </a:prstGeom>
          <a:noFill/>
        </p:spPr>
        <p:txBody>
          <a:bodyPr wrap="square">
            <a:spAutoFit/>
          </a:bodyPr>
          <a:lstStyle/>
          <a:p>
            <a:r>
              <a:rPr lang="en-US" sz="2000" dirty="0"/>
              <a:t>The main objective of the spread operator is to </a:t>
            </a:r>
            <a:r>
              <a:rPr lang="en-US" sz="2000" i="1" dirty="0"/>
              <a:t>spread</a:t>
            </a:r>
            <a:r>
              <a:rPr lang="en-US" sz="2000" dirty="0"/>
              <a:t> the elements of an array or object. This is best explained with examples.</a:t>
            </a:r>
          </a:p>
        </p:txBody>
      </p:sp>
    </p:spTree>
    <p:extLst>
      <p:ext uri="{BB962C8B-B14F-4D97-AF65-F5344CB8AC3E}">
        <p14:creationId xmlns:p14="http://schemas.microsoft.com/office/powerpoint/2010/main" val="1272508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EC1D1A-DB08-4030-BC20-BD1EF0B6AC7D}"/>
              </a:ext>
            </a:extLst>
          </p:cNvPr>
          <p:cNvSpPr txBox="1"/>
          <p:nvPr/>
        </p:nvSpPr>
        <p:spPr>
          <a:xfrm>
            <a:off x="1577340" y="1944708"/>
            <a:ext cx="5589270" cy="2308324"/>
          </a:xfrm>
          <a:prstGeom prst="rect">
            <a:avLst/>
          </a:prstGeom>
          <a:noFill/>
        </p:spPr>
        <p:txBody>
          <a:bodyPr wrap="square">
            <a:spAutoFit/>
          </a:bodyPr>
          <a:lstStyle/>
          <a:p>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sport: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'Basket ball'</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'Tennis'</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'Football'</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'soccer'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fightingSports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'MMA'</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'Kung Fu'</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allSports</a:t>
            </a:r>
            <a:r>
              <a:rPr lang="en-US" sz="1800" dirty="0">
                <a:solidFill>
                  <a:srgbClr val="000000"/>
                </a:solidFill>
                <a:latin typeface="Consolas" panose="020B0609020204030204" pitchFamily="49" charset="0"/>
              </a:rPr>
              <a:t> = [...sport, ...</a:t>
            </a:r>
            <a:r>
              <a:rPr lang="en-US" sz="1800" dirty="0" err="1">
                <a:solidFill>
                  <a:srgbClr val="000000"/>
                </a:solidFill>
                <a:latin typeface="Consolas" panose="020B0609020204030204" pitchFamily="49" charset="0"/>
              </a:rPr>
              <a:t>fightingSports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console.log(</a:t>
            </a:r>
            <a:r>
              <a:rPr lang="en-US" sz="1800" dirty="0" err="1">
                <a:solidFill>
                  <a:srgbClr val="000000"/>
                </a:solidFill>
                <a:latin typeface="Consolas" panose="020B0609020204030204" pitchFamily="49" charset="0"/>
              </a:rPr>
              <a:t>allSports</a:t>
            </a:r>
            <a:r>
              <a:rPr lang="en-US" sz="1800" dirty="0">
                <a:solidFill>
                  <a:srgbClr val="000000"/>
                </a:solidFill>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C4D1865-08D5-4020-9131-F66379B394D4}"/>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Tree>
    <p:extLst>
      <p:ext uri="{BB962C8B-B14F-4D97-AF65-F5344CB8AC3E}">
        <p14:creationId xmlns:p14="http://schemas.microsoft.com/office/powerpoint/2010/main" val="2752988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8DF8C-CECF-4B88-B622-B6F4FAD1470B}"/>
              </a:ext>
            </a:extLst>
          </p:cNvPr>
          <p:cNvSpPr txBox="1"/>
          <p:nvPr/>
        </p:nvSpPr>
        <p:spPr>
          <a:xfrm>
            <a:off x="1451610" y="1669048"/>
            <a:ext cx="5600700" cy="2862322"/>
          </a:xfrm>
          <a:prstGeom prst="rect">
            <a:avLst/>
          </a:prstGeom>
          <a:noFill/>
        </p:spPr>
        <p:txBody>
          <a:bodyPr wrap="square">
            <a:spAutoFit/>
          </a:bodyPr>
          <a:lstStyle/>
          <a:p>
            <a:r>
              <a:rPr lang="en-US" sz="1800" dirty="0">
                <a:solidFill>
                  <a:srgbClr val="000000"/>
                </a:solidFill>
                <a:latin typeface="Consolas" panose="020B0609020204030204" pitchFamily="49" charset="0"/>
              </a:rPr>
              <a:t> </a:t>
            </a:r>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sport: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'Basket ball'</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'Tennis'</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'Football'</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'soccer'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fightingSports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'MMA'</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'Kung Fu'</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allSports</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'AnotherSport3'</a:t>
            </a:r>
            <a:r>
              <a:rPr lang="en-US" sz="1800" dirty="0">
                <a:solidFill>
                  <a:srgbClr val="000000"/>
                </a:solidFill>
                <a:latin typeface="Consolas" panose="020B0609020204030204" pitchFamily="49" charset="0"/>
              </a:rPr>
              <a:t>, ...sport, </a:t>
            </a:r>
            <a:r>
              <a:rPr lang="en-US" sz="1800" dirty="0">
                <a:solidFill>
                  <a:srgbClr val="A31515"/>
                </a:solidFill>
                <a:latin typeface="Consolas" panose="020B0609020204030204" pitchFamily="49" charset="0"/>
              </a:rPr>
              <a:t>'AnotherSport4'</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fightingSports</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'AnotherSport5'</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console.log(</a:t>
            </a:r>
            <a:r>
              <a:rPr lang="en-US" sz="1800" dirty="0" err="1">
                <a:solidFill>
                  <a:srgbClr val="000000"/>
                </a:solidFill>
                <a:latin typeface="Consolas" panose="020B0609020204030204" pitchFamily="49" charset="0"/>
              </a:rPr>
              <a:t>allSports</a:t>
            </a:r>
            <a:r>
              <a:rPr lang="en-US" sz="1800" dirty="0">
                <a:solidFill>
                  <a:srgbClr val="000000"/>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A5F3AE6D-88F3-48D1-9C09-682B64811798}"/>
              </a:ext>
            </a:extLst>
          </p:cNvPr>
          <p:cNvSpPr txBox="1"/>
          <p:nvPr/>
        </p:nvSpPr>
        <p:spPr>
          <a:xfrm>
            <a:off x="1451610" y="1319272"/>
            <a:ext cx="4572000" cy="369332"/>
          </a:xfrm>
          <a:prstGeom prst="rect">
            <a:avLst/>
          </a:prstGeom>
          <a:noFill/>
        </p:spPr>
        <p:txBody>
          <a:bodyPr wrap="square">
            <a:spAutoFit/>
          </a:bodyPr>
          <a:lstStyle/>
          <a:p>
            <a:r>
              <a:rPr lang="da-DK" b="1" dirty="0">
                <a:solidFill>
                  <a:srgbClr val="000000"/>
                </a:solidFill>
              </a:rPr>
              <a:t>You can add to spread operator</a:t>
            </a:r>
            <a:r>
              <a:rPr lang="da-DK" sz="1800" b="1" dirty="0">
                <a:solidFill>
                  <a:srgbClr val="000000"/>
                </a:solidFill>
              </a:rPr>
              <a:t>:</a:t>
            </a:r>
            <a:endParaRPr lang="da-DK" sz="1800" b="1" i="0" dirty="0">
              <a:solidFill>
                <a:srgbClr val="000000"/>
              </a:solidFill>
              <a:effectLst/>
            </a:endParaRPr>
          </a:p>
        </p:txBody>
      </p:sp>
      <p:sp>
        <p:nvSpPr>
          <p:cNvPr id="6" name="TextBox 5">
            <a:extLst>
              <a:ext uri="{FF2B5EF4-FFF2-40B4-BE49-F238E27FC236}">
                <a16:creationId xmlns:a16="http://schemas.microsoft.com/office/drawing/2014/main" id="{2B7B572F-6444-43D5-92E6-DD1EFDEE1AAE}"/>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Tree>
    <p:extLst>
      <p:ext uri="{BB962C8B-B14F-4D97-AF65-F5344CB8AC3E}">
        <p14:creationId xmlns:p14="http://schemas.microsoft.com/office/powerpoint/2010/main" val="1536273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A8E8EE-6A9D-4C77-8F73-324CE8D939E5}"/>
              </a:ext>
            </a:extLst>
          </p:cNvPr>
          <p:cNvSpPr txBox="1"/>
          <p:nvPr/>
        </p:nvSpPr>
        <p:spPr>
          <a:xfrm>
            <a:off x="1634490" y="1959342"/>
            <a:ext cx="4572000" cy="1015663"/>
          </a:xfrm>
          <a:prstGeom prst="rect">
            <a:avLst/>
          </a:prstGeom>
          <a:noFill/>
        </p:spPr>
        <p:txBody>
          <a:bodyPr wrap="square">
            <a:spAutoFit/>
          </a:bodyPr>
          <a:lstStyle/>
          <a:p>
            <a:r>
              <a:rPr lang="en-US" sz="2000" b="1" i="0" dirty="0" err="1">
                <a:solidFill>
                  <a:srgbClr val="C00000"/>
                </a:solidFill>
                <a:effectLst/>
              </a:rPr>
              <a:t>D</a:t>
            </a:r>
            <a:r>
              <a:rPr lang="en-US" sz="2000" b="1" dirty="0" err="1">
                <a:solidFill>
                  <a:srgbClr val="C00000"/>
                </a:solidFill>
              </a:rPr>
              <a:t>i</a:t>
            </a:r>
            <a:r>
              <a:rPr lang="en-US" sz="2000" b="1" i="0" dirty="0" err="1">
                <a:solidFill>
                  <a:srgbClr val="C00000"/>
                </a:solidFill>
                <a:effectLst/>
              </a:rPr>
              <a:t>structuring</a:t>
            </a:r>
            <a:r>
              <a:rPr lang="en-US" sz="2000" b="1" i="0" dirty="0">
                <a:solidFill>
                  <a:srgbClr val="242A31"/>
                </a:solidFill>
                <a:effectLst/>
              </a:rPr>
              <a:t>  : </a:t>
            </a:r>
            <a:r>
              <a:rPr lang="en-US" sz="2000" dirty="0">
                <a:effectLst/>
              </a:rPr>
              <a:t>Swap two variables without using a third one</a:t>
            </a:r>
            <a:endParaRPr lang="en-US" sz="2000" dirty="0"/>
          </a:p>
          <a:p>
            <a:pPr algn="l"/>
            <a:endParaRPr lang="en-US" sz="2000" b="1" i="0" dirty="0">
              <a:solidFill>
                <a:srgbClr val="242A31"/>
              </a:solidFill>
              <a:effectLst/>
            </a:endParaRPr>
          </a:p>
        </p:txBody>
      </p:sp>
      <p:sp>
        <p:nvSpPr>
          <p:cNvPr id="4" name="TextBox 3">
            <a:extLst>
              <a:ext uri="{FF2B5EF4-FFF2-40B4-BE49-F238E27FC236}">
                <a16:creationId xmlns:a16="http://schemas.microsoft.com/office/drawing/2014/main" id="{B4C48155-DACD-43A8-B8E9-1BE4A71C7853}"/>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
        <p:nvSpPr>
          <p:cNvPr id="10" name="TextBox 9">
            <a:extLst>
              <a:ext uri="{FF2B5EF4-FFF2-40B4-BE49-F238E27FC236}">
                <a16:creationId xmlns:a16="http://schemas.microsoft.com/office/drawing/2014/main" id="{829FD3B0-3781-4504-B94D-75DDEC2E9581}"/>
              </a:ext>
            </a:extLst>
          </p:cNvPr>
          <p:cNvSpPr txBox="1"/>
          <p:nvPr/>
        </p:nvSpPr>
        <p:spPr>
          <a:xfrm>
            <a:off x="1634490" y="3105834"/>
            <a:ext cx="5435600" cy="707886"/>
          </a:xfrm>
          <a:prstGeom prst="rect">
            <a:avLst/>
          </a:prstGeom>
          <a:noFill/>
        </p:spPr>
        <p:txBody>
          <a:bodyPr wrap="square">
            <a:spAutoFit/>
          </a:bodyPr>
          <a:lstStyle/>
          <a:p>
            <a:pPr marL="342900" indent="-342900">
              <a:buFont typeface="Wingdings" panose="05000000000000000000" pitchFamily="2" charset="2"/>
              <a:buChar char="v"/>
            </a:pPr>
            <a:r>
              <a:rPr lang="en-US" sz="2000" dirty="0"/>
              <a:t>Note that array </a:t>
            </a:r>
            <a:r>
              <a:rPr lang="en-US" sz="2000" dirty="0" err="1"/>
              <a:t>destructuring</a:t>
            </a:r>
            <a:r>
              <a:rPr lang="en-US" sz="2000" dirty="0"/>
              <a:t> is effectively the compiler doing the [0], [1], ...</a:t>
            </a:r>
          </a:p>
        </p:txBody>
      </p:sp>
    </p:spTree>
    <p:extLst>
      <p:ext uri="{BB962C8B-B14F-4D97-AF65-F5344CB8AC3E}">
        <p14:creationId xmlns:p14="http://schemas.microsoft.com/office/powerpoint/2010/main" val="3564219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65611F-1EE0-4313-B828-7F0F2F622D7D}"/>
              </a:ext>
            </a:extLst>
          </p:cNvPr>
          <p:cNvSpPr txBox="1"/>
          <p:nvPr/>
        </p:nvSpPr>
        <p:spPr>
          <a:xfrm>
            <a:off x="1440180" y="2241888"/>
            <a:ext cx="5715000" cy="1477328"/>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sport: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'Basket ball'</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'Tennis'</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'Football'</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'soccer'</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[top1, top2] = sport;</a:t>
            </a:r>
          </a:p>
          <a:p>
            <a:r>
              <a:rPr lang="en-US" sz="1800" dirty="0">
                <a:solidFill>
                  <a:srgbClr val="000000"/>
                </a:solidFill>
                <a:latin typeface="Consolas" panose="020B0609020204030204" pitchFamily="49" charset="0"/>
              </a:rPr>
              <a:t>console.log(top1, top2)</a:t>
            </a:r>
            <a:r>
              <a:rPr lang="en-US" sz="1800" dirty="0">
                <a:solidFill>
                  <a:srgbClr val="008000"/>
                </a:solidFill>
                <a:latin typeface="Consolas" panose="020B0609020204030204" pitchFamily="49" charset="0"/>
              </a:rPr>
              <a:t>//Basket </a:t>
            </a:r>
            <a:r>
              <a:rPr lang="en-US" sz="1800" dirty="0" err="1">
                <a:solidFill>
                  <a:srgbClr val="008000"/>
                </a:solidFill>
                <a:latin typeface="Consolas" panose="020B0609020204030204" pitchFamily="49" charset="0"/>
              </a:rPr>
              <a:t>ball,Tennis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653E3E8-1D74-4A9C-B11E-8F774A794363}"/>
              </a:ext>
            </a:extLst>
          </p:cNvPr>
          <p:cNvSpPr txBox="1"/>
          <p:nvPr/>
        </p:nvSpPr>
        <p:spPr>
          <a:xfrm>
            <a:off x="1543050" y="1397397"/>
            <a:ext cx="4572000" cy="400110"/>
          </a:xfrm>
          <a:prstGeom prst="rect">
            <a:avLst/>
          </a:prstGeom>
          <a:noFill/>
        </p:spPr>
        <p:txBody>
          <a:bodyPr wrap="square">
            <a:spAutoFit/>
          </a:bodyPr>
          <a:lstStyle/>
          <a:p>
            <a:r>
              <a:rPr lang="da-DK" sz="2000" b="1" dirty="0">
                <a:solidFill>
                  <a:srgbClr val="000000"/>
                </a:solidFill>
              </a:rPr>
              <a:t>Example:</a:t>
            </a:r>
            <a:endParaRPr lang="da-DK" sz="2000" b="1" i="0" dirty="0">
              <a:solidFill>
                <a:srgbClr val="000000"/>
              </a:solidFill>
              <a:effectLst/>
            </a:endParaRPr>
          </a:p>
        </p:txBody>
      </p:sp>
      <p:sp>
        <p:nvSpPr>
          <p:cNvPr id="6" name="TextBox 5">
            <a:extLst>
              <a:ext uri="{FF2B5EF4-FFF2-40B4-BE49-F238E27FC236}">
                <a16:creationId xmlns:a16="http://schemas.microsoft.com/office/drawing/2014/main" id="{7967D638-D81C-453A-9EB9-86A9B15E8DCC}"/>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Tree>
    <p:extLst>
      <p:ext uri="{BB962C8B-B14F-4D97-AF65-F5344CB8AC3E}">
        <p14:creationId xmlns:p14="http://schemas.microsoft.com/office/powerpoint/2010/main" val="1631930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65073-867C-46AA-A9A8-A9DF409DA100}"/>
              </a:ext>
            </a:extLst>
          </p:cNvPr>
          <p:cNvSpPr txBox="1"/>
          <p:nvPr/>
        </p:nvSpPr>
        <p:spPr>
          <a:xfrm>
            <a:off x="1588770" y="2037487"/>
            <a:ext cx="5486400" cy="1754326"/>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sport: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'Basket ball'</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'Tennis'</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'Football'</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'soccer'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[top1, top2, ...</a:t>
            </a:r>
            <a:r>
              <a:rPr lang="en-US" sz="1800" dirty="0" err="1">
                <a:solidFill>
                  <a:srgbClr val="000000"/>
                </a:solidFill>
                <a:latin typeface="Consolas" panose="020B0609020204030204" pitchFamily="49" charset="0"/>
              </a:rPr>
              <a:t>otherSports</a:t>
            </a:r>
            <a:r>
              <a:rPr lang="en-US" sz="1800" dirty="0">
                <a:solidFill>
                  <a:srgbClr val="000000"/>
                </a:solidFill>
                <a:latin typeface="Consolas" panose="020B0609020204030204" pitchFamily="49" charset="0"/>
              </a:rPr>
              <a:t>] = sport;</a:t>
            </a:r>
          </a:p>
          <a:p>
            <a:r>
              <a:rPr lang="en-US" sz="1800" dirty="0">
                <a:solidFill>
                  <a:srgbClr val="000000"/>
                </a:solidFill>
                <a:latin typeface="Consolas" panose="020B0609020204030204" pitchFamily="49" charset="0"/>
              </a:rPr>
              <a:t>                console.log(top1, top2);</a:t>
            </a:r>
          </a:p>
          <a:p>
            <a:r>
              <a:rPr lang="en-US" sz="1800" dirty="0">
                <a:solidFill>
                  <a:srgbClr val="000000"/>
                </a:solidFill>
                <a:latin typeface="Consolas" panose="020B0609020204030204" pitchFamily="49" charset="0"/>
              </a:rPr>
              <a:t>                console.log(</a:t>
            </a:r>
            <a:r>
              <a:rPr lang="en-US" sz="1800" dirty="0" err="1">
                <a:solidFill>
                  <a:srgbClr val="000000"/>
                </a:solidFill>
                <a:latin typeface="Consolas" panose="020B0609020204030204" pitchFamily="49" charset="0"/>
              </a:rPr>
              <a:t>otherSports</a:t>
            </a:r>
            <a:r>
              <a:rPr lang="en-US" sz="1800" dirty="0">
                <a:solidFill>
                  <a:srgbClr val="000000"/>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42C1A9B2-DE65-4C7E-B6FE-476350F940AA}"/>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Array</a:t>
            </a:r>
          </a:p>
        </p:txBody>
      </p:sp>
      <p:sp>
        <p:nvSpPr>
          <p:cNvPr id="6" name="TextBox 5">
            <a:extLst>
              <a:ext uri="{FF2B5EF4-FFF2-40B4-BE49-F238E27FC236}">
                <a16:creationId xmlns:a16="http://schemas.microsoft.com/office/drawing/2014/main" id="{441EC9B6-E9B7-405A-B143-6479E8107491}"/>
              </a:ext>
            </a:extLst>
          </p:cNvPr>
          <p:cNvSpPr txBox="1"/>
          <p:nvPr/>
        </p:nvSpPr>
        <p:spPr>
          <a:xfrm>
            <a:off x="1588770" y="1219145"/>
            <a:ext cx="4572000" cy="369332"/>
          </a:xfrm>
          <a:prstGeom prst="rect">
            <a:avLst/>
          </a:prstGeom>
          <a:noFill/>
        </p:spPr>
        <p:txBody>
          <a:bodyPr wrap="square">
            <a:spAutoFit/>
          </a:bodyPr>
          <a:lstStyle/>
          <a:p>
            <a:r>
              <a:rPr lang="da-DK" sz="1800" b="1" dirty="0">
                <a:solidFill>
                  <a:srgbClr val="000000"/>
                </a:solidFill>
              </a:rPr>
              <a:t>Example:</a:t>
            </a:r>
            <a:endParaRPr lang="da-DK" sz="1800" b="1" i="0" dirty="0">
              <a:solidFill>
                <a:srgbClr val="000000"/>
              </a:solidFill>
              <a:effectLst/>
            </a:endParaRPr>
          </a:p>
        </p:txBody>
      </p:sp>
    </p:spTree>
    <p:extLst>
      <p:ext uri="{BB962C8B-B14F-4D97-AF65-F5344CB8AC3E}">
        <p14:creationId xmlns:p14="http://schemas.microsoft.com/office/powerpoint/2010/main" val="282494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E8B72A-2485-46BF-903D-B785B532F0C1}"/>
              </a:ext>
            </a:extLst>
          </p:cNvPr>
          <p:cNvSpPr txBox="1"/>
          <p:nvPr/>
        </p:nvSpPr>
        <p:spPr>
          <a:xfrm>
            <a:off x="1794510" y="2385358"/>
            <a:ext cx="5052060" cy="830997"/>
          </a:xfrm>
          <a:prstGeom prst="rect">
            <a:avLst/>
          </a:prstGeom>
          <a:noFill/>
        </p:spPr>
        <p:txBody>
          <a:bodyPr wrap="square">
            <a:spAutoFit/>
          </a:bodyPr>
          <a:lstStyle/>
          <a:p>
            <a:r>
              <a:rPr lang="da-DK" sz="2400" b="1" dirty="0"/>
              <a:t>Sreach about </a:t>
            </a:r>
            <a:r>
              <a:rPr lang="en-US" sz="2400" b="1" i="0" dirty="0" err="1">
                <a:effectLst/>
              </a:rPr>
              <a:t>Distructuring</a:t>
            </a:r>
            <a:r>
              <a:rPr lang="en-US" sz="2400" b="1" i="0" dirty="0">
                <a:effectLst/>
              </a:rPr>
              <a:t> in the object </a:t>
            </a:r>
            <a:r>
              <a:rPr lang="da-DK" sz="2400" b="1" dirty="0"/>
              <a:t> </a:t>
            </a:r>
            <a:endParaRPr lang="en-US" sz="2400" dirty="0"/>
          </a:p>
        </p:txBody>
      </p:sp>
      <p:sp>
        <p:nvSpPr>
          <p:cNvPr id="4" name="TextBox 3">
            <a:extLst>
              <a:ext uri="{FF2B5EF4-FFF2-40B4-BE49-F238E27FC236}">
                <a16:creationId xmlns:a16="http://schemas.microsoft.com/office/drawing/2014/main" id="{9D45F16A-B8D7-4EA8-AFA2-F643CF2CC9E6}"/>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Exercise </a:t>
            </a:r>
          </a:p>
        </p:txBody>
      </p:sp>
    </p:spTree>
    <p:extLst>
      <p:ext uri="{BB962C8B-B14F-4D97-AF65-F5344CB8AC3E}">
        <p14:creationId xmlns:p14="http://schemas.microsoft.com/office/powerpoint/2010/main" val="240711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6646D-04A7-45E7-BCF7-36A3A3281603}"/>
              </a:ext>
            </a:extLst>
          </p:cNvPr>
          <p:cNvSpPr txBox="1"/>
          <p:nvPr/>
        </p:nvSpPr>
        <p:spPr>
          <a:xfrm>
            <a:off x="1463040" y="1507182"/>
            <a:ext cx="6412230" cy="3477875"/>
          </a:xfrm>
          <a:prstGeom prst="rect">
            <a:avLst/>
          </a:prstGeom>
          <a:noFill/>
        </p:spPr>
        <p:txBody>
          <a:bodyPr wrap="square">
            <a:spAutoFit/>
          </a:bodyPr>
          <a:lstStyle/>
          <a:p>
            <a:r>
              <a:rPr lang="en-US" sz="2000" b="1" dirty="0"/>
              <a:t>Example:</a:t>
            </a:r>
          </a:p>
          <a:p>
            <a:endParaRPr lang="en-US" sz="2000" b="1" dirty="0"/>
          </a:p>
          <a:p>
            <a:r>
              <a:rPr lang="en-US" sz="1800" dirty="0">
                <a:latin typeface="Consolas" panose="020B0609020204030204" pitchFamily="49" charset="0"/>
              </a:rPr>
              <a:t>if (true) </a:t>
            </a:r>
          </a:p>
          <a:p>
            <a:r>
              <a:rPr lang="en-US" sz="1800" dirty="0">
                <a:latin typeface="Consolas" panose="020B0609020204030204" pitchFamily="49" charset="0"/>
              </a:rPr>
              <a:t>{</a:t>
            </a:r>
          </a:p>
          <a:p>
            <a:r>
              <a:rPr lang="en-US" sz="1800" dirty="0">
                <a:latin typeface="Consolas" panose="020B0609020204030204" pitchFamily="49" charset="0"/>
              </a:rPr>
              <a:t>    console.log('This will always executed if the is true.');</a:t>
            </a:r>
          </a:p>
          <a:p>
            <a:r>
              <a:rPr lang="en-US" sz="1800" dirty="0">
                <a:latin typeface="Consolas" panose="020B0609020204030204" pitchFamily="49" charset="0"/>
              </a:rPr>
              <a:t>}</a:t>
            </a:r>
          </a:p>
          <a:p>
            <a:endParaRPr lang="en-US" sz="1800" dirty="0">
              <a:latin typeface="Consolas" panose="020B0609020204030204" pitchFamily="49" charset="0"/>
            </a:endParaRPr>
          </a:p>
          <a:p>
            <a:r>
              <a:rPr lang="en-US" sz="1800" dirty="0">
                <a:latin typeface="Consolas" panose="020B0609020204030204" pitchFamily="49" charset="0"/>
              </a:rPr>
              <a:t>if (false) {</a:t>
            </a:r>
          </a:p>
          <a:p>
            <a:r>
              <a:rPr lang="en-US" sz="1800" dirty="0">
                <a:latin typeface="Consolas" panose="020B0609020204030204" pitchFamily="49" charset="0"/>
              </a:rPr>
              <a:t>    console.log('This will never executed </a:t>
            </a:r>
            <a:r>
              <a:rPr lang="en-US" sz="1800" dirty="0" err="1">
                <a:latin typeface="Consolas" panose="020B0609020204030204" pitchFamily="49" charset="0"/>
              </a:rPr>
              <a:t>becoue</a:t>
            </a:r>
            <a:r>
              <a:rPr lang="en-US" sz="1800" dirty="0">
                <a:latin typeface="Consolas" panose="020B0609020204030204" pitchFamily="49" charset="0"/>
              </a:rPr>
              <a:t> the condition is false.');</a:t>
            </a:r>
          </a:p>
          <a:p>
            <a:r>
              <a:rPr lang="en-US" sz="1800" dirty="0">
                <a:latin typeface="Consolas" panose="020B0609020204030204" pitchFamily="49" charset="0"/>
              </a:rPr>
              <a:t>} </a:t>
            </a:r>
          </a:p>
        </p:txBody>
      </p:sp>
      <p:sp>
        <p:nvSpPr>
          <p:cNvPr id="4" name="TextBox 3">
            <a:extLst>
              <a:ext uri="{FF2B5EF4-FFF2-40B4-BE49-F238E27FC236}">
                <a16:creationId xmlns:a16="http://schemas.microsoft.com/office/drawing/2014/main" id="{A0BECD65-2788-41E0-AA81-5AF0ACE2C936}"/>
              </a:ext>
            </a:extLst>
          </p:cNvPr>
          <p:cNvSpPr txBox="1"/>
          <p:nvPr/>
        </p:nvSpPr>
        <p:spPr>
          <a:xfrm>
            <a:off x="1512024" y="597876"/>
            <a:ext cx="5431135"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IF Condition</a:t>
            </a:r>
          </a:p>
        </p:txBody>
      </p:sp>
    </p:spTree>
    <p:extLst>
      <p:ext uri="{BB962C8B-B14F-4D97-AF65-F5344CB8AC3E}">
        <p14:creationId xmlns:p14="http://schemas.microsoft.com/office/powerpoint/2010/main" val="211964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B8FAAEF-FA0C-49AD-8D8A-CF606D9DB791}"/>
              </a:ext>
            </a:extLst>
          </p:cNvPr>
          <p:cNvSpPr/>
          <p:nvPr/>
        </p:nvSpPr>
        <p:spPr>
          <a:xfrm>
            <a:off x="1415431" y="1760220"/>
            <a:ext cx="331334"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Calibri" panose="020F0502020204030204"/>
              </a:rPr>
              <a:t>1</a:t>
            </a:r>
          </a:p>
        </p:txBody>
      </p:sp>
      <p:sp>
        <p:nvSpPr>
          <p:cNvPr id="23" name="TextBox 22">
            <a:extLst>
              <a:ext uri="{FF2B5EF4-FFF2-40B4-BE49-F238E27FC236}">
                <a16:creationId xmlns:a16="http://schemas.microsoft.com/office/drawing/2014/main" id="{731A614B-CE03-4A71-8697-E9D9FCC68EE9}"/>
              </a:ext>
            </a:extLst>
          </p:cNvPr>
          <p:cNvSpPr txBox="1"/>
          <p:nvPr/>
        </p:nvSpPr>
        <p:spPr>
          <a:xfrm>
            <a:off x="1302785" y="1042990"/>
            <a:ext cx="241864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60E27"/>
                </a:solidFill>
                <a:effectLst/>
                <a:uLnTx/>
                <a:uFillTx/>
                <a:latin typeface="Calibri" panose="020F0502020204030204"/>
                <a:ea typeface="+mn-ea"/>
                <a:cs typeface="+mn-cs"/>
              </a:rPr>
              <a:t>Day 02</a:t>
            </a:r>
          </a:p>
        </p:txBody>
      </p:sp>
      <p:sp>
        <p:nvSpPr>
          <p:cNvPr id="7" name="Rectangle 6">
            <a:extLst>
              <a:ext uri="{FF2B5EF4-FFF2-40B4-BE49-F238E27FC236}">
                <a16:creationId xmlns:a16="http://schemas.microsoft.com/office/drawing/2014/main" id="{4D47D1B6-B8C8-4D40-AC88-24221BEC099D}"/>
              </a:ext>
            </a:extLst>
          </p:cNvPr>
          <p:cNvSpPr/>
          <p:nvPr/>
        </p:nvSpPr>
        <p:spPr>
          <a:xfrm>
            <a:off x="1415431" y="2744607"/>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18" name="Rectangle 17">
            <a:extLst>
              <a:ext uri="{FF2B5EF4-FFF2-40B4-BE49-F238E27FC236}">
                <a16:creationId xmlns:a16="http://schemas.microsoft.com/office/drawing/2014/main" id="{B61B45E7-F4A9-436A-A5E6-D3602E2E63F4}"/>
              </a:ext>
            </a:extLst>
          </p:cNvPr>
          <p:cNvSpPr/>
          <p:nvPr/>
        </p:nvSpPr>
        <p:spPr>
          <a:xfrm>
            <a:off x="1415431" y="2235964"/>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9" name="Rectangle 8">
            <a:extLst>
              <a:ext uri="{FF2B5EF4-FFF2-40B4-BE49-F238E27FC236}">
                <a16:creationId xmlns:a16="http://schemas.microsoft.com/office/drawing/2014/main" id="{16F76C4B-16D5-4D4E-BCD6-3BEC5343567D}"/>
              </a:ext>
            </a:extLst>
          </p:cNvPr>
          <p:cNvSpPr/>
          <p:nvPr/>
        </p:nvSpPr>
        <p:spPr>
          <a:xfrm>
            <a:off x="1740362" y="289859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EC37894-7D59-47A8-8A99-AEB6E07D7844}"/>
              </a:ext>
            </a:extLst>
          </p:cNvPr>
          <p:cNvSpPr/>
          <p:nvPr/>
        </p:nvSpPr>
        <p:spPr>
          <a:xfrm>
            <a:off x="1415431" y="3686222"/>
            <a:ext cx="333230" cy="267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sp>
        <p:nvSpPr>
          <p:cNvPr id="11" name="Rectangle 10">
            <a:extLst>
              <a:ext uri="{FF2B5EF4-FFF2-40B4-BE49-F238E27FC236}">
                <a16:creationId xmlns:a16="http://schemas.microsoft.com/office/drawing/2014/main" id="{578B2080-8C24-49D0-8BE4-5E0DEA8ED7B7}"/>
              </a:ext>
            </a:extLst>
          </p:cNvPr>
          <p:cNvSpPr/>
          <p:nvPr/>
        </p:nvSpPr>
        <p:spPr>
          <a:xfrm>
            <a:off x="1412230" y="3194273"/>
            <a:ext cx="333230" cy="27432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12" name="Rectangle 11">
            <a:extLst>
              <a:ext uri="{FF2B5EF4-FFF2-40B4-BE49-F238E27FC236}">
                <a16:creationId xmlns:a16="http://schemas.microsoft.com/office/drawing/2014/main" id="{5674A9DE-88DD-4CDC-945C-0A1C96634505}"/>
              </a:ext>
            </a:extLst>
          </p:cNvPr>
          <p:cNvSpPr/>
          <p:nvPr/>
        </p:nvSpPr>
        <p:spPr>
          <a:xfrm>
            <a:off x="1578845" y="2948296"/>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C0BA5122-3227-4042-96ED-6C8490F3CA4F}"/>
              </a:ext>
            </a:extLst>
          </p:cNvPr>
          <p:cNvSpPr/>
          <p:nvPr/>
        </p:nvSpPr>
        <p:spPr>
          <a:xfrm>
            <a:off x="1748661" y="27284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Loops (For, While)</a:t>
            </a:r>
          </a:p>
        </p:txBody>
      </p:sp>
      <p:sp>
        <p:nvSpPr>
          <p:cNvPr id="22" name="TextBox 21">
            <a:extLst>
              <a:ext uri="{FF2B5EF4-FFF2-40B4-BE49-F238E27FC236}">
                <a16:creationId xmlns:a16="http://schemas.microsoft.com/office/drawing/2014/main" id="{6A879F58-1027-4D1D-9D1D-AC3C640F08E6}"/>
              </a:ext>
            </a:extLst>
          </p:cNvPr>
          <p:cNvSpPr txBox="1"/>
          <p:nvPr/>
        </p:nvSpPr>
        <p:spPr>
          <a:xfrm>
            <a:off x="1748661" y="1760220"/>
            <a:ext cx="4572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If Condition</a:t>
            </a:r>
          </a:p>
        </p:txBody>
      </p:sp>
      <p:sp>
        <p:nvSpPr>
          <p:cNvPr id="24" name="TextBox 23">
            <a:extLst>
              <a:ext uri="{FF2B5EF4-FFF2-40B4-BE49-F238E27FC236}">
                <a16:creationId xmlns:a16="http://schemas.microsoft.com/office/drawing/2014/main" id="{C0C8A959-7671-4280-9533-FA5E8E60AD6F}"/>
              </a:ext>
            </a:extLst>
          </p:cNvPr>
          <p:cNvSpPr txBox="1"/>
          <p:nvPr/>
        </p:nvSpPr>
        <p:spPr>
          <a:xfrm>
            <a:off x="1740362" y="2216609"/>
            <a:ext cx="4572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Switch Statements</a:t>
            </a:r>
          </a:p>
        </p:txBody>
      </p:sp>
      <p:sp>
        <p:nvSpPr>
          <p:cNvPr id="25" name="Rectangle 24">
            <a:extLst>
              <a:ext uri="{FF2B5EF4-FFF2-40B4-BE49-F238E27FC236}">
                <a16:creationId xmlns:a16="http://schemas.microsoft.com/office/drawing/2014/main" id="{1D2747EE-7A3F-43FB-AB51-0BB57E6E073D}"/>
              </a:ext>
            </a:extLst>
          </p:cNvPr>
          <p:cNvSpPr/>
          <p:nvPr/>
        </p:nvSpPr>
        <p:spPr>
          <a:xfrm>
            <a:off x="1415431" y="4161475"/>
            <a:ext cx="333230" cy="2671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6</a:t>
            </a:r>
          </a:p>
        </p:txBody>
      </p:sp>
      <p:sp>
        <p:nvSpPr>
          <p:cNvPr id="19" name="Rectangle 18">
            <a:extLst>
              <a:ext uri="{FF2B5EF4-FFF2-40B4-BE49-F238E27FC236}">
                <a16:creationId xmlns:a16="http://schemas.microsoft.com/office/drawing/2014/main" id="{26AE5763-D1D6-475C-B683-30D589BCA8D2}"/>
              </a:ext>
            </a:extLst>
          </p:cNvPr>
          <p:cNvSpPr/>
          <p:nvPr/>
        </p:nvSpPr>
        <p:spPr>
          <a:xfrm>
            <a:off x="1748661" y="3656725"/>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Array</a:t>
            </a:r>
          </a:p>
        </p:txBody>
      </p:sp>
      <p:sp>
        <p:nvSpPr>
          <p:cNvPr id="21" name="Rectangle 20">
            <a:extLst>
              <a:ext uri="{FF2B5EF4-FFF2-40B4-BE49-F238E27FC236}">
                <a16:creationId xmlns:a16="http://schemas.microsoft.com/office/drawing/2014/main" id="{FC4B2F43-2E9B-427B-BCBD-D4C0097E5194}"/>
              </a:ext>
            </a:extLst>
          </p:cNvPr>
          <p:cNvSpPr/>
          <p:nvPr/>
        </p:nvSpPr>
        <p:spPr>
          <a:xfrm>
            <a:off x="1717369" y="3201469"/>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Object</a:t>
            </a:r>
          </a:p>
        </p:txBody>
      </p:sp>
      <p:sp>
        <p:nvSpPr>
          <p:cNvPr id="26" name="Rectangle 25">
            <a:extLst>
              <a:ext uri="{FF2B5EF4-FFF2-40B4-BE49-F238E27FC236}">
                <a16:creationId xmlns:a16="http://schemas.microsoft.com/office/drawing/2014/main" id="{6CB7C3FC-0224-477D-87DE-465355C545B4}"/>
              </a:ext>
            </a:extLst>
          </p:cNvPr>
          <p:cNvSpPr/>
          <p:nvPr/>
        </p:nvSpPr>
        <p:spPr>
          <a:xfrm>
            <a:off x="1717369" y="4152582"/>
            <a:ext cx="6636569" cy="267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Arrow Function </a:t>
            </a:r>
          </a:p>
        </p:txBody>
      </p:sp>
    </p:spTree>
    <p:extLst>
      <p:ext uri="{BB962C8B-B14F-4D97-AF65-F5344CB8AC3E}">
        <p14:creationId xmlns:p14="http://schemas.microsoft.com/office/powerpoint/2010/main" val="1658110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6BC57F-999D-49D3-9339-C4AF10975219}"/>
              </a:ext>
            </a:extLst>
          </p:cNvPr>
          <p:cNvSpPr txBox="1"/>
          <p:nvPr/>
        </p:nvSpPr>
        <p:spPr>
          <a:xfrm>
            <a:off x="1388745" y="2118836"/>
            <a:ext cx="6092190" cy="923330"/>
          </a:xfrm>
          <a:prstGeom prst="rect">
            <a:avLst/>
          </a:prstGeom>
          <a:noFill/>
        </p:spPr>
        <p:txBody>
          <a:bodyPr wrap="square">
            <a:spAutoFit/>
          </a:bodyPr>
          <a:lstStyle/>
          <a:p>
            <a:r>
              <a:rPr lang="pt-BR" sz="1800" dirty="0">
                <a:solidFill>
                  <a:srgbClr val="000000"/>
                </a:solidFill>
                <a:latin typeface="Consolas" panose="020B0609020204030204" pitchFamily="49" charset="0"/>
              </a:rPr>
              <a:t> </a:t>
            </a:r>
            <a:br>
              <a:rPr lang="pt-BR" sz="1800" dirty="0">
                <a:solidFill>
                  <a:srgbClr val="000000"/>
                </a:solidFill>
                <a:latin typeface="Consolas" panose="020B0609020204030204" pitchFamily="49" charset="0"/>
              </a:rPr>
            </a:b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FunctionName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(Parameters) =&gt; {</a:t>
            </a:r>
            <a:r>
              <a:rPr lang="en-US" sz="1800" dirty="0">
                <a:solidFill>
                  <a:srgbClr val="008000"/>
                </a:solidFill>
                <a:latin typeface="Consolas" panose="020B0609020204030204" pitchFamily="49" charset="0"/>
              </a:rPr>
              <a:t>//Body of the function};</a:t>
            </a:r>
            <a:r>
              <a:rPr lang="en-US" sz="1800" dirty="0">
                <a:solidFill>
                  <a:srgbClr val="000000"/>
                </a:solidFill>
                <a:latin typeface="Consolas" panose="020B0609020204030204" pitchFamily="49" charset="0"/>
              </a:rPr>
              <a:t>        </a:t>
            </a:r>
          </a:p>
        </p:txBody>
      </p:sp>
      <p:sp>
        <p:nvSpPr>
          <p:cNvPr id="6" name="TextBox 5">
            <a:extLst>
              <a:ext uri="{FF2B5EF4-FFF2-40B4-BE49-F238E27FC236}">
                <a16:creationId xmlns:a16="http://schemas.microsoft.com/office/drawing/2014/main" id="{60F53B4D-7DB7-410B-B682-05089B558A76}"/>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Arrow Function</a:t>
            </a:r>
          </a:p>
        </p:txBody>
      </p:sp>
      <p:sp>
        <p:nvSpPr>
          <p:cNvPr id="7" name="TextBox 6">
            <a:extLst>
              <a:ext uri="{FF2B5EF4-FFF2-40B4-BE49-F238E27FC236}">
                <a16:creationId xmlns:a16="http://schemas.microsoft.com/office/drawing/2014/main" id="{437466E5-31C6-4CEE-9342-7BD5CA897C26}"/>
              </a:ext>
            </a:extLst>
          </p:cNvPr>
          <p:cNvSpPr txBox="1"/>
          <p:nvPr/>
        </p:nvSpPr>
        <p:spPr>
          <a:xfrm>
            <a:off x="1388745" y="1682997"/>
            <a:ext cx="4572000" cy="400110"/>
          </a:xfrm>
          <a:prstGeom prst="rect">
            <a:avLst/>
          </a:prstGeom>
          <a:noFill/>
        </p:spPr>
        <p:txBody>
          <a:bodyPr wrap="square">
            <a:spAutoFit/>
          </a:bodyPr>
          <a:lstStyle/>
          <a:p>
            <a:pPr marL="285750" indent="-285750">
              <a:buFont typeface="Wingdings" panose="05000000000000000000" pitchFamily="2" charset="2"/>
              <a:buChar char="v"/>
            </a:pPr>
            <a:r>
              <a:rPr lang="en-US" sz="2000" b="1" dirty="0">
                <a:solidFill>
                  <a:srgbClr val="000000"/>
                </a:solidFill>
              </a:rPr>
              <a:t>Syntax</a:t>
            </a:r>
            <a:endParaRPr lang="en-US" sz="2000" dirty="0"/>
          </a:p>
        </p:txBody>
      </p:sp>
    </p:spTree>
    <p:extLst>
      <p:ext uri="{BB962C8B-B14F-4D97-AF65-F5344CB8AC3E}">
        <p14:creationId xmlns:p14="http://schemas.microsoft.com/office/powerpoint/2010/main" val="1766228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6BC57F-999D-49D3-9339-C4AF10975219}"/>
              </a:ext>
            </a:extLst>
          </p:cNvPr>
          <p:cNvSpPr txBox="1"/>
          <p:nvPr/>
        </p:nvSpPr>
        <p:spPr>
          <a:xfrm>
            <a:off x="1525905" y="2427446"/>
            <a:ext cx="6092190" cy="1477328"/>
          </a:xfrm>
          <a:prstGeom prst="rect">
            <a:avLst/>
          </a:prstGeom>
          <a:noFill/>
        </p:spPr>
        <p:txBody>
          <a:bodyPr wrap="square">
            <a:spAutoFit/>
          </a:bodyPr>
          <a:lstStyle/>
          <a:p>
            <a:r>
              <a:rPr lang="pt-BR" sz="1800" dirty="0">
                <a:solidFill>
                  <a:srgbClr val="000000"/>
                </a:solidFill>
                <a:latin typeface="Consolas" panose="020B0609020204030204" pitchFamily="49" charset="0"/>
              </a:rPr>
              <a:t> </a:t>
            </a:r>
            <a:br>
              <a:rPr lang="pt-BR" sz="1800" dirty="0">
                <a:solidFill>
                  <a:srgbClr val="000000"/>
                </a:solidFill>
                <a:latin typeface="Consolas" panose="020B0609020204030204" pitchFamily="49" charset="0"/>
              </a:rPr>
            </a:br>
            <a:r>
              <a:rPr lang="pt-BR" sz="1800" dirty="0">
                <a:solidFill>
                  <a:srgbClr val="0000FF"/>
                </a:solidFill>
                <a:latin typeface="Consolas" panose="020B0609020204030204" pitchFamily="49" charset="0"/>
              </a:rPr>
              <a:t>const</a:t>
            </a:r>
            <a:r>
              <a:rPr lang="pt-BR" sz="1800" dirty="0">
                <a:solidFill>
                  <a:srgbClr val="000000"/>
                </a:solidFill>
                <a:latin typeface="Consolas" panose="020B0609020204030204" pitchFamily="49" charset="0"/>
              </a:rPr>
              <a:t> addNumbers = </a:t>
            </a:r>
          </a:p>
          <a:p>
            <a:r>
              <a:rPr lang="pt-BR" sz="1800" dirty="0">
                <a:solidFill>
                  <a:srgbClr val="000000"/>
                </a:solidFill>
                <a:latin typeface="Consolas" panose="020B0609020204030204" pitchFamily="49" charset="0"/>
              </a:rPr>
              <a:t>(num1: </a:t>
            </a:r>
            <a:r>
              <a:rPr lang="pt-BR" sz="1800" dirty="0">
                <a:solidFill>
                  <a:srgbClr val="0000FF"/>
                </a:solidFill>
                <a:latin typeface="Consolas" panose="020B0609020204030204" pitchFamily="49" charset="0"/>
              </a:rPr>
              <a:t>number</a:t>
            </a:r>
            <a:r>
              <a:rPr lang="pt-BR" sz="1800" dirty="0">
                <a:solidFill>
                  <a:srgbClr val="000000"/>
                </a:solidFill>
                <a:latin typeface="Consolas" panose="020B0609020204030204" pitchFamily="49" charset="0"/>
              </a:rPr>
              <a:t>, num2: </a:t>
            </a:r>
            <a:r>
              <a:rPr lang="pt-BR" sz="1800" dirty="0">
                <a:solidFill>
                  <a:srgbClr val="0000FF"/>
                </a:solidFill>
                <a:latin typeface="Consolas" panose="020B0609020204030204" pitchFamily="49" charset="0"/>
              </a:rPr>
              <a:t>number</a:t>
            </a:r>
            <a:r>
              <a:rPr lang="pt-BR" sz="1800" dirty="0">
                <a:solidFill>
                  <a:srgbClr val="000000"/>
                </a:solidFill>
                <a:latin typeface="Consolas" panose="020B0609020204030204" pitchFamily="49" charset="0"/>
              </a:rPr>
              <a:t>) =&gt; num1 + num2;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sum = </a:t>
            </a:r>
            <a:r>
              <a:rPr lang="en-US" sz="1800" dirty="0" err="1">
                <a:solidFill>
                  <a:srgbClr val="000000"/>
                </a:solidFill>
                <a:latin typeface="Consolas" panose="020B0609020204030204" pitchFamily="49" charset="0"/>
              </a:rPr>
              <a:t>addNumbers</a:t>
            </a:r>
            <a:r>
              <a:rPr lang="en-US" sz="1800" dirty="0">
                <a:solidFill>
                  <a:srgbClr val="000000"/>
                </a:solidFill>
                <a:latin typeface="Consolas" panose="020B0609020204030204" pitchFamily="49" charset="0"/>
              </a:rPr>
              <a:t>(5, 6);</a:t>
            </a:r>
          </a:p>
          <a:p>
            <a:r>
              <a:rPr lang="en-US" sz="1800" dirty="0">
                <a:solidFill>
                  <a:srgbClr val="000000"/>
                </a:solidFill>
                <a:latin typeface="Consolas" panose="020B0609020204030204" pitchFamily="49" charset="0"/>
              </a:rPr>
              <a:t>        console.log(sum);</a:t>
            </a:r>
          </a:p>
        </p:txBody>
      </p:sp>
      <p:sp>
        <p:nvSpPr>
          <p:cNvPr id="6" name="TextBox 5">
            <a:extLst>
              <a:ext uri="{FF2B5EF4-FFF2-40B4-BE49-F238E27FC236}">
                <a16:creationId xmlns:a16="http://schemas.microsoft.com/office/drawing/2014/main" id="{60F53B4D-7DB7-410B-B682-05089B558A76}"/>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Arrow Function</a:t>
            </a:r>
          </a:p>
        </p:txBody>
      </p:sp>
      <p:sp>
        <p:nvSpPr>
          <p:cNvPr id="9" name="TextBox 8">
            <a:extLst>
              <a:ext uri="{FF2B5EF4-FFF2-40B4-BE49-F238E27FC236}">
                <a16:creationId xmlns:a16="http://schemas.microsoft.com/office/drawing/2014/main" id="{8DDF358B-7E84-4867-A5B3-50A68DF48EC4}"/>
              </a:ext>
            </a:extLst>
          </p:cNvPr>
          <p:cNvSpPr txBox="1"/>
          <p:nvPr/>
        </p:nvSpPr>
        <p:spPr>
          <a:xfrm>
            <a:off x="1525905" y="1749504"/>
            <a:ext cx="4572000" cy="369332"/>
          </a:xfrm>
          <a:prstGeom prst="rect">
            <a:avLst/>
          </a:prstGeom>
          <a:noFill/>
        </p:spPr>
        <p:txBody>
          <a:bodyPr wrap="square">
            <a:spAutoFit/>
          </a:bodyPr>
          <a:lstStyle/>
          <a:p>
            <a:pPr marL="342900" indent="-342900">
              <a:buFont typeface="Wingdings" panose="05000000000000000000" pitchFamily="2" charset="2"/>
              <a:buChar char="v"/>
            </a:pPr>
            <a:r>
              <a:rPr lang="en-US" sz="1800" b="1" dirty="0">
                <a:solidFill>
                  <a:srgbClr val="000000"/>
                </a:solidFill>
              </a:rPr>
              <a:t>Example : </a:t>
            </a:r>
          </a:p>
        </p:txBody>
      </p:sp>
    </p:spTree>
    <p:extLst>
      <p:ext uri="{BB962C8B-B14F-4D97-AF65-F5344CB8AC3E}">
        <p14:creationId xmlns:p14="http://schemas.microsoft.com/office/powerpoint/2010/main" val="859996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EA5CC-3AC0-4107-A24C-4A6D362F887D}"/>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Arrow Function</a:t>
            </a:r>
          </a:p>
        </p:txBody>
      </p:sp>
      <p:sp>
        <p:nvSpPr>
          <p:cNvPr id="6" name="TextBox 5">
            <a:extLst>
              <a:ext uri="{FF2B5EF4-FFF2-40B4-BE49-F238E27FC236}">
                <a16:creationId xmlns:a16="http://schemas.microsoft.com/office/drawing/2014/main" id="{4836B929-8EC3-42EC-B860-8AA904DF8429}"/>
              </a:ext>
            </a:extLst>
          </p:cNvPr>
          <p:cNvSpPr txBox="1"/>
          <p:nvPr/>
        </p:nvSpPr>
        <p:spPr>
          <a:xfrm>
            <a:off x="1394460" y="1482149"/>
            <a:ext cx="5806440" cy="3693319"/>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MyFunctionTypes</a:t>
            </a:r>
            <a:r>
              <a:rPr lang="en-US" sz="1800" dirty="0">
                <a:solidFill>
                  <a:srgbClr val="000000"/>
                </a:solidFill>
                <a:latin typeface="Consolas" panose="020B0609020204030204" pitchFamily="49" charset="0"/>
              </a:rPr>
              <a:t> = (() =&gt;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string</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getMyPrinter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printType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n1: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n2: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MyFunctionTypes</a:t>
            </a:r>
            <a:r>
              <a:rPr lang="en-US" sz="1800" dirty="0">
                <a:solidFill>
                  <a:srgbClr val="000000"/>
                </a:solidFill>
                <a:latin typeface="Consolas" panose="020B0609020204030204" pitchFamily="49" charset="0"/>
              </a:rPr>
              <a:t> =&gt;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printType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fullName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 =&gt;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console.log(</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n1</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n2</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487196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30954F-0239-4E8F-95D2-321CFDF4EF78}"/>
              </a:ext>
            </a:extLst>
          </p:cNvPr>
          <p:cNvSpPr txBox="1"/>
          <p:nvPr/>
        </p:nvSpPr>
        <p:spPr>
          <a:xfrm>
            <a:off x="1623060" y="1883539"/>
            <a:ext cx="5737860" cy="2308324"/>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printType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'comma'</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 =&gt;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console.log(</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n1</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n2</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n1 + n2;</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endParaRPr lang="en-US" dirty="0"/>
          </a:p>
        </p:txBody>
      </p:sp>
      <p:sp>
        <p:nvSpPr>
          <p:cNvPr id="4" name="TextBox 3">
            <a:extLst>
              <a:ext uri="{FF2B5EF4-FFF2-40B4-BE49-F238E27FC236}">
                <a16:creationId xmlns:a16="http://schemas.microsoft.com/office/drawing/2014/main" id="{A2FA7FB0-EB55-4A1B-AC9A-A53B626978D7}"/>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Arrow Function</a:t>
            </a:r>
          </a:p>
        </p:txBody>
      </p:sp>
    </p:spTree>
    <p:extLst>
      <p:ext uri="{BB962C8B-B14F-4D97-AF65-F5344CB8AC3E}">
        <p14:creationId xmlns:p14="http://schemas.microsoft.com/office/powerpoint/2010/main" val="364546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86385-0436-453F-A906-681EC6462DDD}"/>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Arrow Function</a:t>
            </a:r>
          </a:p>
        </p:txBody>
      </p:sp>
      <p:sp>
        <p:nvSpPr>
          <p:cNvPr id="4" name="TextBox 3">
            <a:extLst>
              <a:ext uri="{FF2B5EF4-FFF2-40B4-BE49-F238E27FC236}">
                <a16:creationId xmlns:a16="http://schemas.microsoft.com/office/drawing/2014/main" id="{F24B881A-5B46-4DD4-A5ED-B8811BFB0A1C}"/>
              </a:ext>
            </a:extLst>
          </p:cNvPr>
          <p:cNvSpPr txBox="1"/>
          <p:nvPr/>
        </p:nvSpPr>
        <p:spPr>
          <a:xfrm>
            <a:off x="1588770" y="1929526"/>
            <a:ext cx="5435600" cy="2585323"/>
          </a:xfrm>
          <a:prstGeom prst="rect">
            <a:avLst/>
          </a:prstGeom>
          <a:noFill/>
        </p:spPr>
        <p:txBody>
          <a:bodyPr wrap="square">
            <a:spAutoFit/>
          </a:bodyPr>
          <a:lstStyle/>
          <a:p>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printFun</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getMyPrinter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fullName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'Angular'</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'Typescript'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printFun2 = </a:t>
            </a:r>
            <a:r>
              <a:rPr lang="en-US" sz="1800" dirty="0" err="1">
                <a:solidFill>
                  <a:srgbClr val="000000"/>
                </a:solidFill>
                <a:latin typeface="Consolas" panose="020B0609020204030204" pitchFamily="49" charset="0"/>
              </a:rPr>
              <a:t>getMyPrinter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'comma'</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'Angular'</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'Typescript'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printFun3 = </a:t>
            </a:r>
            <a:r>
              <a:rPr lang="en-US" sz="1800" dirty="0" err="1">
                <a:solidFill>
                  <a:srgbClr val="000000"/>
                </a:solidFill>
                <a:latin typeface="Consolas" panose="020B0609020204030204" pitchFamily="49" charset="0"/>
              </a:rPr>
              <a:t>getMyPrinter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SomethingElse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'Angular'</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'Typescript'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440050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F69D0C-5D97-413F-82C8-6C12280D0F76}"/>
              </a:ext>
            </a:extLst>
          </p:cNvPr>
          <p:cNvSpPr txBox="1"/>
          <p:nvPr/>
        </p:nvSpPr>
        <p:spPr>
          <a:xfrm>
            <a:off x="1760220" y="1560820"/>
            <a:ext cx="5440680" cy="3139321"/>
          </a:xfrm>
          <a:prstGeom prst="rect">
            <a:avLst/>
          </a:prstGeom>
          <a:noFill/>
        </p:spPr>
        <p:txBody>
          <a:bodyPr wrap="square">
            <a:spAutoFit/>
          </a:bodyPr>
          <a:lstStyle/>
          <a:p>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printFormPrinter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myPrinter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MyFunctionTypes</a:t>
            </a:r>
            <a:r>
              <a:rPr lang="en-US" sz="1800" dirty="0">
                <a:solidFill>
                  <a:srgbClr val="000000"/>
                </a:solidFill>
                <a:latin typeface="Consolas" panose="020B0609020204030204" pitchFamily="49" charset="0"/>
              </a:rPr>
              <a:t>) =&gt; (</a:t>
            </a:r>
            <a:r>
              <a:rPr lang="en-US" sz="1800" dirty="0" err="1">
                <a:solidFill>
                  <a:srgbClr val="0000FF"/>
                </a:solidFill>
                <a:latin typeface="Consolas" panose="020B0609020204030204" pitchFamily="49" charset="0"/>
              </a:rPr>
              <a:t>typeof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myPrinter</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'string'</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console.log(</a:t>
            </a:r>
            <a:r>
              <a:rPr lang="en-US" sz="1800" dirty="0" err="1">
                <a:solidFill>
                  <a:srgbClr val="000000"/>
                </a:solidFill>
                <a:latin typeface="Consolas" panose="020B0609020204030204" pitchFamily="49" charset="0"/>
              </a:rPr>
              <a:t>myPrinter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myPrinter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printFormPrinter</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printFun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printFormPrinter</a:t>
            </a:r>
            <a:r>
              <a:rPr lang="en-US" sz="1800" dirty="0">
                <a:solidFill>
                  <a:srgbClr val="000000"/>
                </a:solidFill>
                <a:latin typeface="Consolas" panose="020B0609020204030204" pitchFamily="49" charset="0"/>
              </a:rPr>
              <a:t>(printFun2);</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printFormPrinter</a:t>
            </a:r>
            <a:r>
              <a:rPr lang="en-US" sz="1800" dirty="0">
                <a:solidFill>
                  <a:srgbClr val="000000"/>
                </a:solidFill>
                <a:latin typeface="Consolas" panose="020B0609020204030204" pitchFamily="49" charset="0"/>
              </a:rPr>
              <a:t>(printFun3);</a:t>
            </a:r>
          </a:p>
        </p:txBody>
      </p:sp>
      <p:sp>
        <p:nvSpPr>
          <p:cNvPr id="4" name="TextBox 3">
            <a:extLst>
              <a:ext uri="{FF2B5EF4-FFF2-40B4-BE49-F238E27FC236}">
                <a16:creationId xmlns:a16="http://schemas.microsoft.com/office/drawing/2014/main" id="{A23859C9-63FF-41F1-BD72-04C303D604DD}"/>
              </a:ext>
            </a:extLst>
          </p:cNvPr>
          <p:cNvSpPr txBox="1"/>
          <p:nvPr/>
        </p:nvSpPr>
        <p:spPr>
          <a:xfrm>
            <a:off x="1854200" y="583684"/>
            <a:ext cx="5435600" cy="369332"/>
          </a:xfrm>
          <a:prstGeom prst="rect">
            <a:avLst/>
          </a:prstGeom>
          <a:noFill/>
        </p:spPr>
        <p:txBody>
          <a:bodyPr wrap="square">
            <a:spAutoFit/>
          </a:bodyPr>
          <a:lstStyle/>
          <a:p>
            <a:pPr algn="ctr"/>
            <a:r>
              <a:rPr lang="en-US" b="1" i="0" dirty="0">
                <a:solidFill>
                  <a:schemeClr val="tx1">
                    <a:lumMod val="65000"/>
                    <a:lumOff val="35000"/>
                  </a:schemeClr>
                </a:solidFill>
                <a:effectLst/>
                <a:latin typeface="open sans"/>
              </a:rPr>
              <a:t>Arrow Function</a:t>
            </a:r>
          </a:p>
        </p:txBody>
      </p:sp>
    </p:spTree>
    <p:extLst>
      <p:ext uri="{BB962C8B-B14F-4D97-AF65-F5344CB8AC3E}">
        <p14:creationId xmlns:p14="http://schemas.microsoft.com/office/powerpoint/2010/main" val="346728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BF99C5-FD82-462C-869D-B38EAD4E2FCF}"/>
              </a:ext>
            </a:extLst>
          </p:cNvPr>
          <p:cNvSpPr txBox="1"/>
          <p:nvPr/>
        </p:nvSpPr>
        <p:spPr>
          <a:xfrm>
            <a:off x="1314450" y="2525314"/>
            <a:ext cx="6766560" cy="1015663"/>
          </a:xfrm>
          <a:prstGeom prst="rect">
            <a:avLst/>
          </a:prstGeom>
          <a:noFill/>
        </p:spPr>
        <p:txBody>
          <a:bodyPr wrap="square">
            <a:spAutoFit/>
          </a:bodyPr>
          <a:lstStyle/>
          <a:p>
            <a:pPr marL="342900" indent="-342900">
              <a:buFont typeface="Wingdings" panose="05000000000000000000" pitchFamily="2" charset="2"/>
              <a:buChar char="v"/>
            </a:pPr>
            <a:r>
              <a:rPr lang="en-US" sz="2000" dirty="0"/>
              <a:t>In this example, the if condition expression num1 &lt; num2 is evaluated to true and so it executes the statement within the curly { } brackets.</a:t>
            </a:r>
          </a:p>
        </p:txBody>
      </p:sp>
      <p:sp>
        <p:nvSpPr>
          <p:cNvPr id="4" name="TextBox 3">
            <a:extLst>
              <a:ext uri="{FF2B5EF4-FFF2-40B4-BE49-F238E27FC236}">
                <a16:creationId xmlns:a16="http://schemas.microsoft.com/office/drawing/2014/main" id="{48C4917A-A768-4956-AE83-AB6B2CEE39C3}"/>
              </a:ext>
            </a:extLst>
          </p:cNvPr>
          <p:cNvSpPr txBox="1"/>
          <p:nvPr/>
        </p:nvSpPr>
        <p:spPr>
          <a:xfrm>
            <a:off x="1512024" y="597876"/>
            <a:ext cx="5431135"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IF Condition</a:t>
            </a:r>
          </a:p>
        </p:txBody>
      </p:sp>
    </p:spTree>
    <p:extLst>
      <p:ext uri="{BB962C8B-B14F-4D97-AF65-F5344CB8AC3E}">
        <p14:creationId xmlns:p14="http://schemas.microsoft.com/office/powerpoint/2010/main" val="26570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3670A7-2FD8-4297-A660-E4BA2692F24B}"/>
              </a:ext>
            </a:extLst>
          </p:cNvPr>
          <p:cNvSpPr txBox="1"/>
          <p:nvPr/>
        </p:nvSpPr>
        <p:spPr>
          <a:xfrm>
            <a:off x="1745900" y="619203"/>
            <a:ext cx="5390942"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IF Condition</a:t>
            </a:r>
          </a:p>
        </p:txBody>
      </p:sp>
      <p:sp>
        <p:nvSpPr>
          <p:cNvPr id="5" name="TextBox 4">
            <a:extLst>
              <a:ext uri="{FF2B5EF4-FFF2-40B4-BE49-F238E27FC236}">
                <a16:creationId xmlns:a16="http://schemas.microsoft.com/office/drawing/2014/main" id="{34251789-9291-47C0-A5E9-B347C627BAF1}"/>
              </a:ext>
            </a:extLst>
          </p:cNvPr>
          <p:cNvSpPr txBox="1"/>
          <p:nvPr/>
        </p:nvSpPr>
        <p:spPr>
          <a:xfrm>
            <a:off x="1377153" y="1553050"/>
            <a:ext cx="7138197" cy="2739211"/>
          </a:xfrm>
          <a:prstGeom prst="rect">
            <a:avLst/>
          </a:prstGeom>
          <a:noFill/>
        </p:spPr>
        <p:txBody>
          <a:bodyPr wrap="square">
            <a:spAutoFit/>
          </a:bodyPr>
          <a:lstStyle/>
          <a:p>
            <a:r>
              <a:rPr lang="en-US" sz="2000" b="1" dirty="0"/>
              <a:t>Example : </a:t>
            </a:r>
          </a:p>
          <a:p>
            <a:endParaRPr lang="en-US" sz="2000" dirty="0"/>
          </a:p>
          <a:p>
            <a:br>
              <a:rPr lang="en-US" sz="2400" dirty="0"/>
            </a:br>
            <a:r>
              <a:rPr lang="en-US" dirty="0">
                <a:latin typeface="Consolas" panose="020B0609020204030204" pitchFamily="49" charset="0"/>
              </a:rPr>
              <a:t>let num1: number = 10, num2 = 20;</a:t>
            </a:r>
          </a:p>
          <a:p>
            <a:endParaRPr lang="en-US" dirty="0">
              <a:latin typeface="Consolas" panose="020B0609020204030204" pitchFamily="49" charset="0"/>
            </a:endParaRPr>
          </a:p>
          <a:p>
            <a:r>
              <a:rPr lang="en-US" dirty="0">
                <a:latin typeface="Consolas" panose="020B0609020204030204" pitchFamily="49" charset="0"/>
              </a:rPr>
              <a:t>if (x &lt; y) </a:t>
            </a:r>
          </a:p>
          <a:p>
            <a:r>
              <a:rPr lang="en-US" dirty="0">
                <a:latin typeface="Consolas" panose="020B0609020204030204" pitchFamily="49" charset="0"/>
              </a:rPr>
              <a:t>{</a:t>
            </a:r>
          </a:p>
          <a:p>
            <a:r>
              <a:rPr lang="en-US" dirty="0">
                <a:latin typeface="Consolas" panose="020B0609020204030204" pitchFamily="49" charset="0"/>
              </a:rPr>
              <a:t>  console.log(‘num1 is less than num2’);</a:t>
            </a:r>
          </a:p>
          <a:p>
            <a:r>
              <a:rPr lang="en-US" dirty="0">
                <a:latin typeface="Consolas" panose="020B0609020204030204" pitchFamily="49" charset="0"/>
              </a:rPr>
              <a:t>} </a:t>
            </a:r>
          </a:p>
        </p:txBody>
      </p:sp>
    </p:spTree>
    <p:extLst>
      <p:ext uri="{BB962C8B-B14F-4D97-AF65-F5344CB8AC3E}">
        <p14:creationId xmlns:p14="http://schemas.microsoft.com/office/powerpoint/2010/main" val="217872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027F9-1ACC-45C3-BB09-31AF6F88D701}"/>
              </a:ext>
            </a:extLst>
          </p:cNvPr>
          <p:cNvSpPr txBox="1"/>
          <p:nvPr/>
        </p:nvSpPr>
        <p:spPr>
          <a:xfrm>
            <a:off x="1469571" y="2139851"/>
            <a:ext cx="5943600" cy="1323439"/>
          </a:xfrm>
          <a:prstGeom prst="rect">
            <a:avLst/>
          </a:prstGeom>
          <a:noFill/>
        </p:spPr>
        <p:txBody>
          <a:bodyPr wrap="square">
            <a:spAutoFit/>
          </a:bodyPr>
          <a:lstStyle/>
          <a:p>
            <a:pPr marL="342900" indent="-342900">
              <a:buFont typeface="Wingdings" panose="05000000000000000000" pitchFamily="2" charset="2"/>
              <a:buChar char="v"/>
            </a:pPr>
            <a:r>
              <a:rPr lang="en-US" sz="2000" dirty="0"/>
              <a:t>An if else condition incorporates two squares - if block and an else block. Assuming the if condition assesses to the true, the in case block is executed. Something else, the else block is executed .</a:t>
            </a:r>
          </a:p>
        </p:txBody>
      </p:sp>
      <p:sp>
        <p:nvSpPr>
          <p:cNvPr id="4" name="TextBox 3">
            <a:extLst>
              <a:ext uri="{FF2B5EF4-FFF2-40B4-BE49-F238E27FC236}">
                <a16:creationId xmlns:a16="http://schemas.microsoft.com/office/drawing/2014/main" id="{7830A240-591A-4F09-BF84-38217CE2557F}"/>
              </a:ext>
            </a:extLst>
          </p:cNvPr>
          <p:cNvSpPr txBox="1"/>
          <p:nvPr/>
        </p:nvSpPr>
        <p:spPr>
          <a:xfrm>
            <a:off x="1745900" y="619203"/>
            <a:ext cx="5390942"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IF Condition</a:t>
            </a:r>
          </a:p>
        </p:txBody>
      </p:sp>
    </p:spTree>
    <p:extLst>
      <p:ext uri="{BB962C8B-B14F-4D97-AF65-F5344CB8AC3E}">
        <p14:creationId xmlns:p14="http://schemas.microsoft.com/office/powerpoint/2010/main" val="130382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04ECE-D1FD-44C8-8398-286451FA6E50}"/>
              </a:ext>
            </a:extLst>
          </p:cNvPr>
          <p:cNvSpPr txBox="1"/>
          <p:nvPr/>
        </p:nvSpPr>
        <p:spPr>
          <a:xfrm>
            <a:off x="1507629" y="1372582"/>
            <a:ext cx="7802546" cy="3539430"/>
          </a:xfrm>
          <a:prstGeom prst="rect">
            <a:avLst/>
          </a:prstGeom>
          <a:noFill/>
        </p:spPr>
        <p:txBody>
          <a:bodyPr wrap="square">
            <a:spAutoFit/>
          </a:bodyPr>
          <a:lstStyle/>
          <a:p>
            <a:r>
              <a:rPr lang="en-US" sz="2000" b="1" dirty="0"/>
              <a:t>Example:</a:t>
            </a:r>
          </a:p>
          <a:p>
            <a:br>
              <a:rPr lang="en-US" sz="2400" dirty="0"/>
            </a:br>
            <a:r>
              <a:rPr lang="en-US" dirty="0">
                <a:latin typeface="Consolas" panose="020B0609020204030204" pitchFamily="49" charset="0"/>
              </a:rPr>
              <a:t>let num1: number = 10, num1 = 20;</a:t>
            </a:r>
          </a:p>
          <a:p>
            <a:r>
              <a:rPr lang="en-US" dirty="0">
                <a:latin typeface="Consolas" panose="020B0609020204030204" pitchFamily="49" charset="0"/>
              </a:rPr>
              <a:t>if (num1 &gt; num2) </a:t>
            </a:r>
          </a:p>
          <a:p>
            <a:r>
              <a:rPr lang="en-US" dirty="0">
                <a:latin typeface="Consolas" panose="020B0609020204030204" pitchFamily="49" charset="0"/>
              </a:rPr>
              <a:t>{ console.log(‘num1 is greater than num2.');</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else</a:t>
            </a:r>
          </a:p>
          <a:p>
            <a:r>
              <a:rPr lang="en-US" dirty="0">
                <a:latin typeface="Consolas" panose="020B0609020204030204" pitchFamily="49" charset="0"/>
              </a:rPr>
              <a:t>{ console.log(‘num1 is less than or equal to num2.’)</a:t>
            </a:r>
          </a:p>
          <a:p>
            <a:r>
              <a:rPr lang="en-US" dirty="0">
                <a:latin typeface="Consolas" panose="020B0609020204030204" pitchFamily="49" charset="0"/>
              </a:rPr>
              <a:t>; </a:t>
            </a:r>
            <a:r>
              <a:rPr lang="en-US" dirty="0"/>
              <a:t>//This statement will never be executed </a:t>
            </a:r>
          </a:p>
          <a:p>
            <a:endParaRPr lang="en-US" dirty="0">
              <a:latin typeface="Consolas" panose="020B0609020204030204" pitchFamily="49" charset="0"/>
            </a:endParaRPr>
          </a:p>
          <a:p>
            <a:r>
              <a:rPr lang="en-US" dirty="0">
                <a:latin typeface="Consolas" panose="020B0609020204030204" pitchFamily="49" charset="0"/>
              </a:rPr>
              <a:t>}</a:t>
            </a:r>
          </a:p>
        </p:txBody>
      </p:sp>
      <p:sp>
        <p:nvSpPr>
          <p:cNvPr id="6" name="TextBox 5">
            <a:extLst>
              <a:ext uri="{FF2B5EF4-FFF2-40B4-BE49-F238E27FC236}">
                <a16:creationId xmlns:a16="http://schemas.microsoft.com/office/drawing/2014/main" id="{6B45FC55-D785-4624-AF36-CF346E187504}"/>
              </a:ext>
            </a:extLst>
          </p:cNvPr>
          <p:cNvSpPr txBox="1"/>
          <p:nvPr/>
        </p:nvSpPr>
        <p:spPr>
          <a:xfrm>
            <a:off x="1740876" y="484777"/>
            <a:ext cx="5662247"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If else condition</a:t>
            </a:r>
          </a:p>
        </p:txBody>
      </p:sp>
    </p:spTree>
    <p:extLst>
      <p:ext uri="{BB962C8B-B14F-4D97-AF65-F5344CB8AC3E}">
        <p14:creationId xmlns:p14="http://schemas.microsoft.com/office/powerpoint/2010/main" val="165754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39113-941D-4521-BAFD-365698B94E0E}"/>
              </a:ext>
            </a:extLst>
          </p:cNvPr>
          <p:cNvSpPr txBox="1"/>
          <p:nvPr/>
        </p:nvSpPr>
        <p:spPr>
          <a:xfrm>
            <a:off x="1361552" y="1413063"/>
            <a:ext cx="7601578" cy="4031873"/>
          </a:xfrm>
          <a:prstGeom prst="rect">
            <a:avLst/>
          </a:prstGeom>
          <a:noFill/>
        </p:spPr>
        <p:txBody>
          <a:bodyPr wrap="square">
            <a:spAutoFit/>
          </a:bodyPr>
          <a:lstStyle/>
          <a:p>
            <a:r>
              <a:rPr lang="en-US" dirty="0">
                <a:latin typeface="Consolas" panose="020B0609020204030204" pitchFamily="49" charset="0"/>
              </a:rPr>
              <a:t>let num1: number = 10, num2 = 20;</a:t>
            </a:r>
          </a:p>
          <a:p>
            <a:r>
              <a:rPr lang="en-US" dirty="0">
                <a:latin typeface="Consolas" panose="020B0609020204030204" pitchFamily="49" charset="0"/>
              </a:rPr>
              <a:t>if (num1 &gt; num2) </a:t>
            </a:r>
          </a:p>
          <a:p>
            <a:r>
              <a:rPr lang="en-US" dirty="0">
                <a:latin typeface="Consolas" panose="020B0609020204030204" pitchFamily="49" charset="0"/>
              </a:rPr>
              <a:t>{</a:t>
            </a:r>
          </a:p>
          <a:p>
            <a:r>
              <a:rPr lang="en-US" dirty="0">
                <a:latin typeface="Consolas" panose="020B0609020204030204" pitchFamily="49" charset="0"/>
              </a:rPr>
              <a:t>    console.log(‘num1 is greater than num2.');</a:t>
            </a:r>
          </a:p>
          <a:p>
            <a:r>
              <a:rPr lang="en-US" dirty="0">
                <a:latin typeface="Consolas" panose="020B0609020204030204" pitchFamily="49" charset="0"/>
              </a:rPr>
              <a:t>} </a:t>
            </a:r>
          </a:p>
          <a:p>
            <a:r>
              <a:rPr lang="en-US" dirty="0">
                <a:latin typeface="Consolas" panose="020B0609020204030204" pitchFamily="49" charset="0"/>
              </a:rPr>
              <a:t>else if (num1 &lt; num2)</a:t>
            </a:r>
          </a:p>
          <a:p>
            <a:r>
              <a:rPr lang="en-US" dirty="0">
                <a:latin typeface="Consolas" panose="020B0609020204030204" pitchFamily="49" charset="0"/>
              </a:rPr>
              <a:t>{</a:t>
            </a:r>
          </a:p>
          <a:p>
            <a:r>
              <a:rPr lang="en-US" dirty="0">
                <a:latin typeface="Consolas" panose="020B0609020204030204" pitchFamily="49" charset="0"/>
              </a:rPr>
              <a:t>    console.log(‘num1 is less than num2.'); </a:t>
            </a:r>
            <a:r>
              <a:rPr lang="en-US" sz="2000" dirty="0"/>
              <a:t>//This will be executed</a:t>
            </a:r>
          </a:p>
          <a:p>
            <a:r>
              <a:rPr lang="en-US" dirty="0">
                <a:latin typeface="Consolas" panose="020B0609020204030204" pitchFamily="49" charset="0"/>
              </a:rPr>
              <a:t>}</a:t>
            </a:r>
          </a:p>
          <a:p>
            <a:r>
              <a:rPr lang="en-US" dirty="0">
                <a:latin typeface="Consolas" panose="020B0609020204030204" pitchFamily="49" charset="0"/>
              </a:rPr>
              <a:t>else if (num1 == num2) </a:t>
            </a:r>
          </a:p>
          <a:p>
            <a:r>
              <a:rPr lang="en-US" dirty="0">
                <a:latin typeface="Consolas" panose="020B0609020204030204" pitchFamily="49" charset="0"/>
              </a:rPr>
              <a:t>{</a:t>
            </a:r>
          </a:p>
          <a:p>
            <a:r>
              <a:rPr lang="en-US" dirty="0">
                <a:latin typeface="Consolas" panose="020B0609020204030204" pitchFamily="49" charset="0"/>
              </a:rPr>
              <a:t>    console.log(‘num1 is equal to num2');</a:t>
            </a:r>
          </a:p>
          <a:p>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3CC41B2D-F7A6-4955-B4DA-65552FA1AAA8}"/>
              </a:ext>
            </a:extLst>
          </p:cNvPr>
          <p:cNvSpPr txBox="1"/>
          <p:nvPr/>
        </p:nvSpPr>
        <p:spPr>
          <a:xfrm>
            <a:off x="1803679" y="483549"/>
            <a:ext cx="5541666" cy="369332"/>
          </a:xfrm>
          <a:prstGeom prst="rect">
            <a:avLst/>
          </a:prstGeom>
          <a:noFill/>
        </p:spPr>
        <p:txBody>
          <a:bodyPr wrap="square">
            <a:spAutoFit/>
          </a:bodyPr>
          <a:lstStyle/>
          <a:p>
            <a:pPr algn="ctr"/>
            <a:r>
              <a:rPr lang="en-US" b="1" dirty="0">
                <a:solidFill>
                  <a:schemeClr val="tx1">
                    <a:lumMod val="65000"/>
                    <a:lumOff val="35000"/>
                  </a:schemeClr>
                </a:solidFill>
                <a:latin typeface="open sans"/>
              </a:rPr>
              <a:t>Else if condition</a:t>
            </a:r>
          </a:p>
        </p:txBody>
      </p:sp>
    </p:spTree>
    <p:extLst>
      <p:ext uri="{BB962C8B-B14F-4D97-AF65-F5344CB8AC3E}">
        <p14:creationId xmlns:p14="http://schemas.microsoft.com/office/powerpoint/2010/main" val="36073329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 name="THINKCELLPRESENTATIONDONOTDELETE" val="&lt;?xml version=&quot;1.0&quot; encoding=&quot;UTF-16&quot; standalone=&quot;yes&quot;?&gt;&lt;root reqver=&quot;23045&quot;&gt;&lt;version val=&quot;25186&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m.%y&lt;/m_strFormatTime&gt;&lt;m_yearfmt&gt;&lt;begin val=&quot;4&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2&quot;&gt;&lt;elem m_fUsage=&quot;5.16068954098510968009E+00&quot;&gt;&lt;m_msothmcolidx val=&quot;0&quot;/&gt;&lt;m_rgb r=&quot;A6&quot; g=&quot;00&quot; b=&quot;04&quot;/&gt;&lt;m_nBrightness val=&quot;0&quot;/&gt;&lt;/elem&gt;&lt;elem m_fUsage=&quot;4.78204629004466941211E+00&quot;&gt;&lt;m_msothmcolidx val=&quot;0&quot;/&gt;&lt;m_rgb r=&quot;1B&quot; g=&quot;5C&quot; b=&quot;1E&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4DB3BB1E935B4496853CF2A390120B" ma:contentTypeVersion="10" ma:contentTypeDescription="Create a new document." ma:contentTypeScope="" ma:versionID="047481758eac85e53a3490b7ab50c91b">
  <xsd:schema xmlns:xsd="http://www.w3.org/2001/XMLSchema" xmlns:xs="http://www.w3.org/2001/XMLSchema" xmlns:p="http://schemas.microsoft.com/office/2006/metadata/properties" xmlns:ns3="507f20f6-867f-4f8f-9ad5-70893a8e0ff7" xmlns:ns4="12f98dae-7144-473f-accb-409a25070070" targetNamespace="http://schemas.microsoft.com/office/2006/metadata/properties" ma:root="true" ma:fieldsID="cfb431f6678dcc766fb3b8a2cd069991" ns3:_="" ns4:_="">
    <xsd:import namespace="507f20f6-867f-4f8f-9ad5-70893a8e0ff7"/>
    <xsd:import namespace="12f98dae-7144-473f-accb-409a2507007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7f20f6-867f-4f8f-9ad5-70893a8e0ff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f98dae-7144-473f-accb-409a2507007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6D5D5B-F05F-4D1C-9B38-0189BA5E9BBB}">
  <ds:schemaRefs>
    <ds:schemaRef ds:uri="http://schemas.microsoft.com/sharepoint/v3/contenttype/forms"/>
  </ds:schemaRefs>
</ds:datastoreItem>
</file>

<file path=customXml/itemProps2.xml><?xml version="1.0" encoding="utf-8"?>
<ds:datastoreItem xmlns:ds="http://schemas.openxmlformats.org/officeDocument/2006/customXml" ds:itemID="{730D3974-8AED-481A-97F8-DFEA97A61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7f20f6-867f-4f8f-9ad5-70893a8e0ff7"/>
    <ds:schemaRef ds:uri="12f98dae-7144-473f-accb-409a250700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F7A013-2198-4330-9181-55968F21DE0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50508</TotalTime>
  <Words>1738</Words>
  <Application>Microsoft Office PowerPoint</Application>
  <PresentationFormat>On-screen Show (4:3)</PresentationFormat>
  <Paragraphs>318</Paragraphs>
  <Slides>46</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7" baseType="lpstr">
      <vt:lpstr>Arial</vt:lpstr>
      <vt:lpstr>Calibri</vt:lpstr>
      <vt:lpstr>Calibri Light</vt:lpstr>
      <vt:lpstr>Consolas</vt:lpstr>
      <vt:lpstr>open sans</vt:lpstr>
      <vt:lpstr>SFMono-Regular</vt:lpstr>
      <vt:lpstr>Verdana</vt:lpstr>
      <vt:lpstr>Wingdings</vt:lpstr>
      <vt:lpstr>Office Theme</vt:lpstr>
      <vt:lpstr>Custom Design</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Mohammad Al Rousan</Manager>
  <Company>TAHALUF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PMO</dc:subject>
  <dc:creator>Mohammad AlRousan</dc:creator>
  <cp:keywords>Alerts</cp:keywords>
  <cp:lastModifiedBy>Dana Kanaan</cp:lastModifiedBy>
  <cp:revision>1273</cp:revision>
  <cp:lastPrinted>2018-09-06T03:35:50Z</cp:lastPrinted>
  <dcterms:created xsi:type="dcterms:W3CDTF">2017-11-22T09:09:43Z</dcterms:created>
  <dcterms:modified xsi:type="dcterms:W3CDTF">2021-08-02T07:55:51Z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0x010100F94DB3BB1E935B4496853CF2A390120B</vt:lpwstr>
  </property>
</Properties>
</file>