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0" r:id="rId4"/>
    <p:sldId id="259" r:id="rId5"/>
    <p:sldId id="261" r:id="rId6"/>
    <p:sldId id="262" r:id="rId7"/>
    <p:sldId id="263" r:id="rId8"/>
    <p:sldId id="264" r:id="rId9"/>
    <p:sldId id="265" r:id="rId10"/>
    <p:sldId id="267" r:id="rId11"/>
    <p:sldId id="268" r:id="rId12"/>
    <p:sldId id="270" r:id="rId13"/>
    <p:sldId id="272" r:id="rId14"/>
    <p:sldId id="273" r:id="rId15"/>
    <p:sldId id="279" r:id="rId16"/>
    <p:sldId id="274" r:id="rId17"/>
    <p:sldId id="275" r:id="rId18"/>
    <p:sldId id="278"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96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8FF56-39A7-4B0E-A4B9-55CB99BBAC9D}" type="datetimeFigureOut">
              <a:rPr lang="en-US" smtClean="0"/>
              <a:t>9/16/2025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F2C10-D54F-4827-9B21-A3212141193A}" type="slidenum">
              <a:rPr lang="en-US" smtClean="0"/>
              <a:t>‹#›</a:t>
            </a:fld>
            <a:endParaRPr lang="en-US"/>
          </a:p>
        </p:txBody>
      </p:sp>
    </p:spTree>
    <p:extLst>
      <p:ext uri="{BB962C8B-B14F-4D97-AF65-F5344CB8AC3E}">
        <p14:creationId xmlns:p14="http://schemas.microsoft.com/office/powerpoint/2010/main" val="237619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4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03EA17F-4A19-4838-B6BC-9E0E8D25975F}"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267937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3426168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71972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1409950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56831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567940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1140996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280610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104796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3EA17F-4A19-4838-B6BC-9E0E8D25975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19707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3EA17F-4A19-4838-B6BC-9E0E8D25975F}"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423976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3EA17F-4A19-4838-B6BC-9E0E8D25975F}"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418345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3EA17F-4A19-4838-B6BC-9E0E8D25975F}"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4121874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3EA17F-4A19-4838-B6BC-9E0E8D25975F}"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367525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3EA17F-4A19-4838-B6BC-9E0E8D25975F}"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192014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3EA17F-4A19-4838-B6BC-9E0E8D25975F}"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9D5E5-D790-4F6A-A024-CEC13EDBD178}" type="slidenum">
              <a:rPr lang="en-US" smtClean="0"/>
              <a:t>‹#›</a:t>
            </a:fld>
            <a:endParaRPr lang="en-US"/>
          </a:p>
        </p:txBody>
      </p:sp>
    </p:spTree>
    <p:extLst>
      <p:ext uri="{BB962C8B-B14F-4D97-AF65-F5344CB8AC3E}">
        <p14:creationId xmlns:p14="http://schemas.microsoft.com/office/powerpoint/2010/main" val="91253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03EA17F-4A19-4838-B6BC-9E0E8D25975F}" type="datetimeFigureOut">
              <a:rPr lang="en-US" smtClean="0"/>
              <a:t>9/16/2025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FC9D5E5-D790-4F6A-A024-CEC13EDBD178}" type="slidenum">
              <a:rPr lang="en-US" smtClean="0"/>
              <a:t>‹#›</a:t>
            </a:fld>
            <a:endParaRPr lang="en-US"/>
          </a:p>
        </p:txBody>
      </p:sp>
    </p:spTree>
    <p:extLst>
      <p:ext uri="{BB962C8B-B14F-4D97-AF65-F5344CB8AC3E}">
        <p14:creationId xmlns:p14="http://schemas.microsoft.com/office/powerpoint/2010/main" val="2612862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2C04-E11F-89AE-BF5E-4173BF09E9A6}"/>
              </a:ext>
            </a:extLst>
          </p:cNvPr>
          <p:cNvSpPr>
            <a:spLocks noGrp="1"/>
          </p:cNvSpPr>
          <p:nvPr>
            <p:ph type="ctrTitle"/>
          </p:nvPr>
        </p:nvSpPr>
        <p:spPr/>
        <p:txBody>
          <a:bodyPr/>
          <a:lstStyle/>
          <a:p>
            <a:r>
              <a:rPr lang="en-US" dirty="0"/>
              <a:t>Wide World Importers</a:t>
            </a:r>
            <a:br>
              <a:rPr lang="en-US" dirty="0"/>
            </a:br>
            <a:endParaRPr lang="en-US" dirty="0"/>
          </a:p>
        </p:txBody>
      </p:sp>
      <p:sp>
        <p:nvSpPr>
          <p:cNvPr id="3" name="Subtitle 2">
            <a:extLst>
              <a:ext uri="{FF2B5EF4-FFF2-40B4-BE49-F238E27FC236}">
                <a16:creationId xmlns:a16="http://schemas.microsoft.com/office/drawing/2014/main" id="{0E736C3D-1AF2-17D6-929B-E5F7D0B84A6A}"/>
              </a:ext>
            </a:extLst>
          </p:cNvPr>
          <p:cNvSpPr>
            <a:spLocks noGrp="1"/>
          </p:cNvSpPr>
          <p:nvPr>
            <p:ph type="subTitle" idx="1"/>
          </p:nvPr>
        </p:nvSpPr>
        <p:spPr>
          <a:xfrm>
            <a:off x="2026123" y="3273851"/>
            <a:ext cx="6400800" cy="1947333"/>
          </a:xfrm>
        </p:spPr>
        <p:txBody>
          <a:bodyPr>
            <a:normAutofit/>
          </a:bodyPr>
          <a:lstStyle/>
          <a:p>
            <a:r>
              <a:rPr lang="en-US" sz="2000" dirty="0">
                <a:solidFill>
                  <a:schemeClr val="accent1"/>
                </a:solidFill>
              </a:rPr>
              <a:t>By</a:t>
            </a:r>
          </a:p>
          <a:p>
            <a:r>
              <a:rPr lang="en-US" sz="2000" dirty="0">
                <a:solidFill>
                  <a:schemeClr val="accent1"/>
                </a:solidFill>
              </a:rPr>
              <a:t>Team 2</a:t>
            </a:r>
            <a:endParaRPr lang="ar-EG" sz="2000" dirty="0">
              <a:solidFill>
                <a:schemeClr val="accent1"/>
              </a:solidFill>
            </a:endParaRPr>
          </a:p>
        </p:txBody>
      </p:sp>
      <p:pic>
        <p:nvPicPr>
          <p:cNvPr id="5" name="Picture 4" descr="A logo for a company&#10;&#10;AI-generated content may be incorrect.">
            <a:extLst>
              <a:ext uri="{FF2B5EF4-FFF2-40B4-BE49-F238E27FC236}">
                <a16:creationId xmlns:a16="http://schemas.microsoft.com/office/drawing/2014/main" id="{D6905560-B65E-9877-97B8-547F9AB96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935" y="2773077"/>
            <a:ext cx="3174603" cy="1497704"/>
          </a:xfrm>
          <a:prstGeom prst="rect">
            <a:avLst/>
          </a:prstGeom>
        </p:spPr>
      </p:pic>
    </p:spTree>
    <p:extLst>
      <p:ext uri="{BB962C8B-B14F-4D97-AF65-F5344CB8AC3E}">
        <p14:creationId xmlns:p14="http://schemas.microsoft.com/office/powerpoint/2010/main" val="93823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3F9C-5068-90F4-2945-6E951FF54866}"/>
              </a:ext>
            </a:extLst>
          </p:cNvPr>
          <p:cNvSpPr>
            <a:spLocks noGrp="1"/>
          </p:cNvSpPr>
          <p:nvPr>
            <p:ph type="title"/>
          </p:nvPr>
        </p:nvSpPr>
        <p:spPr>
          <a:xfrm>
            <a:off x="1567542" y="1306286"/>
            <a:ext cx="3348841" cy="1947553"/>
          </a:xfrm>
        </p:spPr>
        <p:txBody>
          <a:bodyPr/>
          <a:lstStyle/>
          <a:p>
            <a:r>
              <a:rPr lang="en-US" dirty="0"/>
              <a:t>when</a:t>
            </a:r>
          </a:p>
        </p:txBody>
      </p:sp>
      <p:pic>
        <p:nvPicPr>
          <p:cNvPr id="5" name="Content Placeholder 4" descr="A screenshot of a graph&#10;&#10;AI-generated content may be incorrect.">
            <a:extLst>
              <a:ext uri="{FF2B5EF4-FFF2-40B4-BE49-F238E27FC236}">
                <a16:creationId xmlns:a16="http://schemas.microsoft.com/office/drawing/2014/main" id="{218ED889-1106-2AD7-6B18-5202F3053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641" y="765959"/>
            <a:ext cx="6008915" cy="5020501"/>
          </a:xfrm>
        </p:spPr>
      </p:pic>
      <p:sp>
        <p:nvSpPr>
          <p:cNvPr id="4" name="TextBox 3">
            <a:extLst>
              <a:ext uri="{FF2B5EF4-FFF2-40B4-BE49-F238E27FC236}">
                <a16:creationId xmlns:a16="http://schemas.microsoft.com/office/drawing/2014/main" id="{7730D410-AE59-CC96-805F-A04E87646926}"/>
              </a:ext>
            </a:extLst>
          </p:cNvPr>
          <p:cNvSpPr txBox="1"/>
          <p:nvPr/>
        </p:nvSpPr>
        <p:spPr>
          <a:xfrm>
            <a:off x="7065817" y="880661"/>
            <a:ext cx="4868884" cy="3447098"/>
          </a:xfrm>
          <a:prstGeom prst="rect">
            <a:avLst/>
          </a:prstGeom>
          <a:noFill/>
        </p:spPr>
        <p:txBody>
          <a:bodyPr wrap="square">
            <a:spAutoFit/>
          </a:bodyPr>
          <a:lstStyle/>
          <a:p>
            <a:endParaRPr lang="en-US" dirty="0"/>
          </a:p>
          <a:p>
            <a:r>
              <a:rPr lang="en-US" sz="2000" dirty="0">
                <a:solidFill>
                  <a:schemeClr val="accent1"/>
                </a:solidFill>
              </a:rPr>
              <a:t>revenues from </a:t>
            </a:r>
            <a:r>
              <a:rPr lang="en-US" sz="2000" b="1" dirty="0">
                <a:solidFill>
                  <a:schemeClr val="accent1"/>
                </a:solidFill>
              </a:rPr>
              <a:t>2014</a:t>
            </a:r>
            <a:r>
              <a:rPr lang="en-US" sz="2000" dirty="0">
                <a:solidFill>
                  <a:schemeClr val="accent1"/>
                </a:solidFill>
              </a:rPr>
              <a:t> and </a:t>
            </a:r>
            <a:r>
              <a:rPr lang="en-US" sz="2000" b="1" dirty="0">
                <a:solidFill>
                  <a:schemeClr val="accent1"/>
                </a:solidFill>
              </a:rPr>
              <a:t>2015</a:t>
            </a:r>
            <a:r>
              <a:rPr lang="en-US" sz="2000" dirty="0">
                <a:solidFill>
                  <a:schemeClr val="accent1"/>
                </a:solidFill>
              </a:rPr>
              <a:t> making up the largest share, at over $6 million for each year.</a:t>
            </a:r>
          </a:p>
          <a:p>
            <a:endParaRPr lang="en-US" sz="2000" dirty="0">
              <a:solidFill>
                <a:schemeClr val="accent1"/>
              </a:solidFill>
            </a:endParaRPr>
          </a:p>
          <a:p>
            <a:r>
              <a:rPr lang="en-US" sz="2000" dirty="0">
                <a:solidFill>
                  <a:schemeClr val="accent1"/>
                </a:solidFill>
              </a:rPr>
              <a:t>It is worth noting that the data for </a:t>
            </a:r>
            <a:r>
              <a:rPr lang="en-US" sz="2000" b="1" dirty="0">
                <a:solidFill>
                  <a:schemeClr val="accent1"/>
                </a:solidFill>
              </a:rPr>
              <a:t>2016</a:t>
            </a:r>
            <a:r>
              <a:rPr lang="ar-EG" sz="2000" b="1" dirty="0">
                <a:solidFill>
                  <a:schemeClr val="accent1"/>
                </a:solidFill>
              </a:rPr>
              <a:t> </a:t>
            </a:r>
            <a:r>
              <a:rPr lang="en-US" sz="2000" b="1" dirty="0">
                <a:solidFill>
                  <a:schemeClr val="accent1"/>
                </a:solidFill>
              </a:rPr>
              <a:t>is incomplete</a:t>
            </a:r>
            <a:r>
              <a:rPr lang="en-US" sz="2000" dirty="0">
                <a:solidFill>
                  <a:schemeClr val="accent1"/>
                </a:solidFill>
              </a:rPr>
              <a:t>, as it represents only a part of the fiscal year. Despite this, the performance so far shows a positive contribution to our total revenue.</a:t>
            </a:r>
          </a:p>
        </p:txBody>
      </p:sp>
    </p:spTree>
    <p:extLst>
      <p:ext uri="{BB962C8B-B14F-4D97-AF65-F5344CB8AC3E}">
        <p14:creationId xmlns:p14="http://schemas.microsoft.com/office/powerpoint/2010/main" val="145153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94CA-511D-86CD-C133-BF26D392DBAF}"/>
              </a:ext>
            </a:extLst>
          </p:cNvPr>
          <p:cNvSpPr>
            <a:spLocks noGrp="1"/>
          </p:cNvSpPr>
          <p:nvPr>
            <p:ph type="title"/>
          </p:nvPr>
        </p:nvSpPr>
        <p:spPr>
          <a:xfrm>
            <a:off x="2042556" y="712518"/>
            <a:ext cx="3526971" cy="1401289"/>
          </a:xfrm>
        </p:spPr>
        <p:txBody>
          <a:bodyPr/>
          <a:lstStyle/>
          <a:p>
            <a:r>
              <a:rPr lang="en-US" dirty="0"/>
              <a:t>When 2</a:t>
            </a:r>
          </a:p>
        </p:txBody>
      </p:sp>
      <p:pic>
        <p:nvPicPr>
          <p:cNvPr id="5" name="Content Placeholder 4" descr="A screenshot of a graph&#10;&#10;AI-generated content may be incorrect.">
            <a:extLst>
              <a:ext uri="{FF2B5EF4-FFF2-40B4-BE49-F238E27FC236}">
                <a16:creationId xmlns:a16="http://schemas.microsoft.com/office/drawing/2014/main" id="{99044175-15CD-9F47-3819-9BCFD93E58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888" y="712518"/>
            <a:ext cx="5925788" cy="5688282"/>
          </a:xfrm>
        </p:spPr>
      </p:pic>
      <p:sp>
        <p:nvSpPr>
          <p:cNvPr id="4" name="TextBox 3">
            <a:extLst>
              <a:ext uri="{FF2B5EF4-FFF2-40B4-BE49-F238E27FC236}">
                <a16:creationId xmlns:a16="http://schemas.microsoft.com/office/drawing/2014/main" id="{C5897211-1B73-D603-38DB-F9AE17CE10AB}"/>
              </a:ext>
            </a:extLst>
          </p:cNvPr>
          <p:cNvSpPr txBox="1"/>
          <p:nvPr/>
        </p:nvSpPr>
        <p:spPr>
          <a:xfrm>
            <a:off x="7125195" y="1074509"/>
            <a:ext cx="4928259" cy="2862322"/>
          </a:xfrm>
          <a:prstGeom prst="rect">
            <a:avLst/>
          </a:prstGeom>
          <a:noFill/>
        </p:spPr>
        <p:txBody>
          <a:bodyPr wrap="square">
            <a:spAutoFit/>
          </a:bodyPr>
          <a:lstStyle/>
          <a:p>
            <a:r>
              <a:rPr lang="en-US" sz="2000" b="1" dirty="0">
                <a:solidFill>
                  <a:schemeClr val="accent1"/>
                </a:solidFill>
              </a:rPr>
              <a:t>the first and second </a:t>
            </a:r>
            <a:r>
              <a:rPr lang="en-US" sz="2000" dirty="0">
                <a:solidFill>
                  <a:schemeClr val="accent1"/>
                </a:solidFill>
              </a:rPr>
              <a:t>quarters are the strongest performers, with each contributing a significant share of revenue, amounting to approximately </a:t>
            </a:r>
            <a:r>
              <a:rPr lang="en-US" sz="2000" b="1" dirty="0">
                <a:solidFill>
                  <a:schemeClr val="accent1"/>
                </a:solidFill>
              </a:rPr>
              <a:t>$6 million </a:t>
            </a:r>
            <a:r>
              <a:rPr lang="en-US" sz="2000" dirty="0">
                <a:solidFill>
                  <a:schemeClr val="accent1"/>
                </a:solidFill>
              </a:rPr>
              <a:t>per quarter. It is worth noting that these figures reflect the available data, as </a:t>
            </a:r>
            <a:r>
              <a:rPr lang="en-US" sz="2000" b="1" dirty="0">
                <a:solidFill>
                  <a:schemeClr val="accent1"/>
                </a:solidFill>
              </a:rPr>
              <a:t>the data for the third and fourth quarters of 2016 is not available</a:t>
            </a:r>
            <a:r>
              <a:rPr lang="en-US" sz="2000" dirty="0">
                <a:solidFill>
                  <a:schemeClr val="accent1"/>
                </a:solidFill>
              </a:rPr>
              <a:t>, which affects the total calculation.</a:t>
            </a:r>
          </a:p>
        </p:txBody>
      </p:sp>
    </p:spTree>
    <p:extLst>
      <p:ext uri="{BB962C8B-B14F-4D97-AF65-F5344CB8AC3E}">
        <p14:creationId xmlns:p14="http://schemas.microsoft.com/office/powerpoint/2010/main" val="419443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7BD8-CF8F-5760-BC13-F59E8281CF41}"/>
              </a:ext>
            </a:extLst>
          </p:cNvPr>
          <p:cNvSpPr>
            <a:spLocks noGrp="1"/>
          </p:cNvSpPr>
          <p:nvPr>
            <p:ph type="title"/>
          </p:nvPr>
        </p:nvSpPr>
        <p:spPr>
          <a:xfrm>
            <a:off x="1056903" y="391885"/>
            <a:ext cx="3087585" cy="1828801"/>
          </a:xfrm>
        </p:spPr>
        <p:txBody>
          <a:bodyPr/>
          <a:lstStyle/>
          <a:p>
            <a:r>
              <a:rPr lang="en-US" dirty="0"/>
              <a:t>When 4</a:t>
            </a:r>
          </a:p>
        </p:txBody>
      </p:sp>
      <p:pic>
        <p:nvPicPr>
          <p:cNvPr id="15" name="Content Placeholder 14" descr="A graph with blue lines&#10;&#10;AI-generated content may be incorrect.">
            <a:extLst>
              <a:ext uri="{FF2B5EF4-FFF2-40B4-BE49-F238E27FC236}">
                <a16:creationId xmlns:a16="http://schemas.microsoft.com/office/drawing/2014/main" id="{6B17570B-E01E-FF3B-480E-FEFDF23AAF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27" y="1159823"/>
            <a:ext cx="6569034" cy="4728358"/>
          </a:xfrm>
        </p:spPr>
      </p:pic>
      <p:sp>
        <p:nvSpPr>
          <p:cNvPr id="17" name="TextBox 16">
            <a:extLst>
              <a:ext uri="{FF2B5EF4-FFF2-40B4-BE49-F238E27FC236}">
                <a16:creationId xmlns:a16="http://schemas.microsoft.com/office/drawing/2014/main" id="{7A55E1BF-E57F-9754-27B1-A810BEA1D65D}"/>
              </a:ext>
            </a:extLst>
          </p:cNvPr>
          <p:cNvSpPr txBox="1"/>
          <p:nvPr/>
        </p:nvSpPr>
        <p:spPr>
          <a:xfrm>
            <a:off x="7123215" y="1306285"/>
            <a:ext cx="4833258" cy="4708981"/>
          </a:xfrm>
          <a:prstGeom prst="rect">
            <a:avLst/>
          </a:prstGeom>
          <a:noFill/>
        </p:spPr>
        <p:txBody>
          <a:bodyPr wrap="square">
            <a:spAutoFit/>
          </a:bodyPr>
          <a:lstStyle/>
          <a:p>
            <a:r>
              <a:rPr lang="en-US" sz="2000" dirty="0">
                <a:solidFill>
                  <a:schemeClr val="accent1"/>
                </a:solidFill>
              </a:rPr>
              <a:t>We can observe that Total Revenue (light blue line) experienced steady growth from 2013, </a:t>
            </a:r>
            <a:r>
              <a:rPr lang="en-US" sz="2000" b="1" dirty="0">
                <a:solidFill>
                  <a:schemeClr val="accent1"/>
                </a:solidFill>
              </a:rPr>
              <a:t>peaking in 2015</a:t>
            </a:r>
            <a:r>
              <a:rPr lang="en-US" sz="2000" dirty="0">
                <a:solidFill>
                  <a:schemeClr val="accent1"/>
                </a:solidFill>
              </a:rPr>
              <a:t>, before a sharp decline in 2016. This decrease was directly reflected in Revenue Growth (dark blue line), which shifted from positive to a significantly large negative. It's also worth noting that the line for Total Quantity (thinner line at the bottom) remained relatively stable over the years. This significant discrepancy is primarily due to the </a:t>
            </a:r>
            <a:r>
              <a:rPr lang="en-US" sz="2000" b="1" dirty="0">
                <a:solidFill>
                  <a:schemeClr val="accent1"/>
                </a:solidFill>
              </a:rPr>
              <a:t>incomplete data for 2016</a:t>
            </a:r>
            <a:r>
              <a:rPr lang="en-US" sz="2000" dirty="0">
                <a:solidFill>
                  <a:schemeClr val="accent1"/>
                </a:solidFill>
              </a:rPr>
              <a:t>, which affects the overall calculation</a:t>
            </a:r>
          </a:p>
        </p:txBody>
      </p:sp>
    </p:spTree>
    <p:extLst>
      <p:ext uri="{BB962C8B-B14F-4D97-AF65-F5344CB8AC3E}">
        <p14:creationId xmlns:p14="http://schemas.microsoft.com/office/powerpoint/2010/main" val="334937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B1E7-68B7-1505-091D-046ABD4392E9}"/>
              </a:ext>
            </a:extLst>
          </p:cNvPr>
          <p:cNvSpPr>
            <a:spLocks noGrp="1"/>
          </p:cNvSpPr>
          <p:nvPr>
            <p:ph type="title"/>
          </p:nvPr>
        </p:nvSpPr>
        <p:spPr>
          <a:xfrm>
            <a:off x="1579418" y="225631"/>
            <a:ext cx="3586348" cy="2553195"/>
          </a:xfrm>
        </p:spPr>
        <p:txBody>
          <a:bodyPr/>
          <a:lstStyle/>
          <a:p>
            <a:r>
              <a:rPr lang="en-US" dirty="0"/>
              <a:t>what</a:t>
            </a:r>
          </a:p>
        </p:txBody>
      </p:sp>
      <p:pic>
        <p:nvPicPr>
          <p:cNvPr id="5" name="Content Placeholder 4" descr="A screenshot of a computer&#10;&#10;AI-generated content may be incorrect.">
            <a:extLst>
              <a:ext uri="{FF2B5EF4-FFF2-40B4-BE49-F238E27FC236}">
                <a16:creationId xmlns:a16="http://schemas.microsoft.com/office/drawing/2014/main" id="{8BE08744-8B65-03AF-9C33-2ACD9664E3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5018" y="682832"/>
            <a:ext cx="6258295" cy="4922321"/>
          </a:xfrm>
        </p:spPr>
      </p:pic>
      <p:sp>
        <p:nvSpPr>
          <p:cNvPr id="4" name="TextBox 3">
            <a:extLst>
              <a:ext uri="{FF2B5EF4-FFF2-40B4-BE49-F238E27FC236}">
                <a16:creationId xmlns:a16="http://schemas.microsoft.com/office/drawing/2014/main" id="{24E68602-ED3F-1424-0842-1431A008DCF7}"/>
              </a:ext>
            </a:extLst>
          </p:cNvPr>
          <p:cNvSpPr txBox="1"/>
          <p:nvPr/>
        </p:nvSpPr>
        <p:spPr>
          <a:xfrm>
            <a:off x="7588331" y="1182231"/>
            <a:ext cx="4603669" cy="1938992"/>
          </a:xfrm>
          <a:prstGeom prst="rect">
            <a:avLst/>
          </a:prstGeom>
          <a:noFill/>
        </p:spPr>
        <p:txBody>
          <a:bodyPr wrap="square">
            <a:spAutoFit/>
          </a:bodyPr>
          <a:lstStyle/>
          <a:p>
            <a:r>
              <a:rPr lang="en-US" sz="2000" dirty="0">
                <a:solidFill>
                  <a:schemeClr val="bg1">
                    <a:lumMod val="65000"/>
                    <a:lumOff val="35000"/>
                  </a:schemeClr>
                </a:solidFill>
              </a:rPr>
              <a:t>our </a:t>
            </a:r>
            <a:r>
              <a:rPr lang="en-US" sz="2000" b="1" dirty="0">
                <a:solidFill>
                  <a:schemeClr val="bg1">
                    <a:lumMod val="65000"/>
                    <a:lumOff val="35000"/>
                  </a:schemeClr>
                </a:solidFill>
              </a:rPr>
              <a:t>228 products</a:t>
            </a:r>
            <a:r>
              <a:rPr lang="en-US" sz="2000" dirty="0">
                <a:solidFill>
                  <a:schemeClr val="bg1">
                    <a:lumMod val="65000"/>
                    <a:lumOff val="35000"/>
                  </a:schemeClr>
                </a:solidFill>
              </a:rPr>
              <a:t> are grouped by their price categories, with each category showing the number of items it contains. For example, we have </a:t>
            </a:r>
            <a:r>
              <a:rPr lang="en-US" sz="2000" b="1" dirty="0">
                <a:solidFill>
                  <a:schemeClr val="bg1">
                    <a:lumMod val="65000"/>
                    <a:lumOff val="35000"/>
                  </a:schemeClr>
                </a:solidFill>
              </a:rPr>
              <a:t>42 items</a:t>
            </a:r>
            <a:r>
              <a:rPr lang="en-US" sz="2000" dirty="0">
                <a:solidFill>
                  <a:schemeClr val="bg1">
                    <a:lumMod val="65000"/>
                    <a:lumOff val="35000"/>
                  </a:schemeClr>
                </a:solidFill>
              </a:rPr>
              <a:t> with a price of </a:t>
            </a:r>
            <a:r>
              <a:rPr lang="en-US" sz="2000" b="1" dirty="0">
                <a:solidFill>
                  <a:schemeClr val="bg1">
                    <a:lumMod val="65000"/>
                    <a:lumOff val="35000"/>
                  </a:schemeClr>
                </a:solidFill>
              </a:rPr>
              <a:t>$13</a:t>
            </a:r>
            <a:r>
              <a:rPr lang="en-US" sz="2000" dirty="0">
                <a:solidFill>
                  <a:schemeClr val="bg1">
                    <a:lumMod val="65000"/>
                    <a:lumOff val="35000"/>
                  </a:schemeClr>
                </a:solidFill>
              </a:rPr>
              <a:t>, and </a:t>
            </a:r>
            <a:r>
              <a:rPr lang="en-US" sz="2000" b="1" dirty="0">
                <a:solidFill>
                  <a:schemeClr val="bg1">
                    <a:lumMod val="65000"/>
                    <a:lumOff val="35000"/>
                  </a:schemeClr>
                </a:solidFill>
              </a:rPr>
              <a:t>35 items</a:t>
            </a:r>
            <a:r>
              <a:rPr lang="en-US" sz="2000" dirty="0">
                <a:solidFill>
                  <a:schemeClr val="bg1">
                    <a:lumMod val="65000"/>
                    <a:lumOff val="35000"/>
                  </a:schemeClr>
                </a:solidFill>
              </a:rPr>
              <a:t> with a price of </a:t>
            </a:r>
            <a:r>
              <a:rPr lang="en-US" sz="2000" b="1" dirty="0">
                <a:solidFill>
                  <a:schemeClr val="bg1">
                    <a:lumMod val="65000"/>
                    <a:lumOff val="35000"/>
                  </a:schemeClr>
                </a:solidFill>
              </a:rPr>
              <a:t>$18</a:t>
            </a:r>
            <a:r>
              <a:rPr lang="en-US" sz="2000" dirty="0">
                <a:solidFill>
                  <a:schemeClr val="bg1">
                    <a:lumMod val="65000"/>
                    <a:lumOff val="35000"/>
                  </a:schemeClr>
                </a:solidFill>
              </a:rPr>
              <a:t>.</a:t>
            </a:r>
          </a:p>
        </p:txBody>
      </p:sp>
    </p:spTree>
    <p:extLst>
      <p:ext uri="{BB962C8B-B14F-4D97-AF65-F5344CB8AC3E}">
        <p14:creationId xmlns:p14="http://schemas.microsoft.com/office/powerpoint/2010/main" val="94671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8F01-CA4C-6E71-8A67-F169DE9DA756}"/>
              </a:ext>
            </a:extLst>
          </p:cNvPr>
          <p:cNvSpPr>
            <a:spLocks noGrp="1"/>
          </p:cNvSpPr>
          <p:nvPr>
            <p:ph type="title"/>
          </p:nvPr>
        </p:nvSpPr>
        <p:spPr>
          <a:xfrm>
            <a:off x="2125682" y="2909455"/>
            <a:ext cx="2743201" cy="2256310"/>
          </a:xfrm>
        </p:spPr>
        <p:txBody>
          <a:bodyPr/>
          <a:lstStyle/>
          <a:p>
            <a:r>
              <a:rPr lang="en-US" dirty="0"/>
              <a:t>What 2</a:t>
            </a:r>
          </a:p>
        </p:txBody>
      </p:sp>
      <p:pic>
        <p:nvPicPr>
          <p:cNvPr id="5" name="Content Placeholder 4" descr="A screenshot of a computer screen&#10;&#10;AI-generated content may be incorrect.">
            <a:extLst>
              <a:ext uri="{FF2B5EF4-FFF2-40B4-BE49-F238E27FC236}">
                <a16:creationId xmlns:a16="http://schemas.microsoft.com/office/drawing/2014/main" id="{67652078-899B-ACB4-2EC0-9019ADF8B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013" y="1077686"/>
            <a:ext cx="6673933" cy="4370119"/>
          </a:xfrm>
        </p:spPr>
      </p:pic>
      <p:sp>
        <p:nvSpPr>
          <p:cNvPr id="4" name="TextBox 3">
            <a:extLst>
              <a:ext uri="{FF2B5EF4-FFF2-40B4-BE49-F238E27FC236}">
                <a16:creationId xmlns:a16="http://schemas.microsoft.com/office/drawing/2014/main" id="{90AB899C-29DB-6733-CFB3-D8A3B42B0D4A}"/>
              </a:ext>
            </a:extLst>
          </p:cNvPr>
          <p:cNvSpPr txBox="1"/>
          <p:nvPr/>
        </p:nvSpPr>
        <p:spPr>
          <a:xfrm>
            <a:off x="7635833" y="1478294"/>
            <a:ext cx="4310743" cy="2246769"/>
          </a:xfrm>
          <a:prstGeom prst="rect">
            <a:avLst/>
          </a:prstGeom>
          <a:noFill/>
        </p:spPr>
        <p:txBody>
          <a:bodyPr wrap="square">
            <a:spAutoFit/>
          </a:bodyPr>
          <a:lstStyle/>
          <a:p>
            <a:r>
              <a:rPr lang="en-US" sz="2000" dirty="0">
                <a:solidFill>
                  <a:schemeClr val="accent1"/>
                </a:solidFill>
              </a:rPr>
              <a:t>the price group with a unit price of </a:t>
            </a:r>
            <a:r>
              <a:rPr lang="en-US" sz="2000" b="1" dirty="0">
                <a:solidFill>
                  <a:schemeClr val="accent1"/>
                </a:solidFill>
              </a:rPr>
              <a:t>$18</a:t>
            </a:r>
            <a:r>
              <a:rPr lang="en-US" sz="2000" dirty="0">
                <a:solidFill>
                  <a:schemeClr val="accent1"/>
                </a:solidFill>
              </a:rPr>
              <a:t> is the best-selling in terms of quantity, making it the most popular with customers. Other price categories, such as </a:t>
            </a:r>
            <a:r>
              <a:rPr lang="en-US" sz="2000" b="1" dirty="0">
                <a:solidFill>
                  <a:schemeClr val="accent1"/>
                </a:solidFill>
              </a:rPr>
              <a:t>$4.1</a:t>
            </a:r>
            <a:r>
              <a:rPr lang="en-US" sz="2000" dirty="0">
                <a:solidFill>
                  <a:schemeClr val="accent1"/>
                </a:solidFill>
              </a:rPr>
              <a:t> and </a:t>
            </a:r>
            <a:r>
              <a:rPr lang="en-US" sz="2000" b="1" dirty="0">
                <a:solidFill>
                  <a:schemeClr val="accent1"/>
                </a:solidFill>
              </a:rPr>
              <a:t>$3.7</a:t>
            </a:r>
            <a:r>
              <a:rPr lang="en-US" sz="2000" dirty="0">
                <a:solidFill>
                  <a:schemeClr val="accent1"/>
                </a:solidFill>
              </a:rPr>
              <a:t>, also show large sales quantities</a:t>
            </a:r>
            <a:endParaRPr lang="en-US" sz="2000" dirty="0">
              <a:solidFill>
                <a:schemeClr val="bg1">
                  <a:lumMod val="65000"/>
                  <a:lumOff val="35000"/>
                </a:schemeClr>
              </a:solidFill>
            </a:endParaRPr>
          </a:p>
        </p:txBody>
      </p:sp>
    </p:spTree>
    <p:extLst>
      <p:ext uri="{BB962C8B-B14F-4D97-AF65-F5344CB8AC3E}">
        <p14:creationId xmlns:p14="http://schemas.microsoft.com/office/powerpoint/2010/main" val="357502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0654-E524-798E-1DBF-7C8AE65D1EAB}"/>
              </a:ext>
            </a:extLst>
          </p:cNvPr>
          <p:cNvSpPr>
            <a:spLocks noGrp="1"/>
          </p:cNvSpPr>
          <p:nvPr>
            <p:ph type="title"/>
          </p:nvPr>
        </p:nvSpPr>
        <p:spPr>
          <a:xfrm>
            <a:off x="2826327" y="2042557"/>
            <a:ext cx="1650670" cy="1092530"/>
          </a:xfrm>
        </p:spPr>
        <p:txBody>
          <a:bodyPr>
            <a:normAutofit fontScale="90000"/>
          </a:bodyPr>
          <a:lstStyle/>
          <a:p>
            <a:r>
              <a:rPr lang="en-US" dirty="0"/>
              <a:t>What 3</a:t>
            </a:r>
          </a:p>
        </p:txBody>
      </p:sp>
      <p:pic>
        <p:nvPicPr>
          <p:cNvPr id="13" name="Content Placeholder 12" descr="A screenshot of a graph&#10;&#10;AI-generated content may be incorrect.">
            <a:extLst>
              <a:ext uri="{FF2B5EF4-FFF2-40B4-BE49-F238E27FC236}">
                <a16:creationId xmlns:a16="http://schemas.microsoft.com/office/drawing/2014/main" id="{30AF8625-3D93-E71E-9024-38EA51F99D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202" y="721425"/>
            <a:ext cx="6400613" cy="4634345"/>
          </a:xfrm>
        </p:spPr>
      </p:pic>
      <p:sp>
        <p:nvSpPr>
          <p:cNvPr id="15" name="TextBox 14">
            <a:extLst>
              <a:ext uri="{FF2B5EF4-FFF2-40B4-BE49-F238E27FC236}">
                <a16:creationId xmlns:a16="http://schemas.microsoft.com/office/drawing/2014/main" id="{A7416D25-D9DD-CCD5-FE69-22460E3CD3A3}"/>
              </a:ext>
            </a:extLst>
          </p:cNvPr>
          <p:cNvSpPr txBox="1"/>
          <p:nvPr/>
        </p:nvSpPr>
        <p:spPr>
          <a:xfrm>
            <a:off x="7552706" y="1272271"/>
            <a:ext cx="4346369" cy="2862322"/>
          </a:xfrm>
          <a:prstGeom prst="rect">
            <a:avLst/>
          </a:prstGeom>
          <a:noFill/>
        </p:spPr>
        <p:txBody>
          <a:bodyPr wrap="square">
            <a:spAutoFit/>
          </a:bodyPr>
          <a:lstStyle/>
          <a:p>
            <a:r>
              <a:rPr lang="en-US" sz="2000" dirty="0">
                <a:solidFill>
                  <a:schemeClr val="accent1"/>
                </a:solidFill>
              </a:rPr>
              <a:t>The </a:t>
            </a:r>
            <a:r>
              <a:rPr lang="en-US" sz="2000" b="1" dirty="0">
                <a:solidFill>
                  <a:schemeClr val="accent1"/>
                </a:solidFill>
              </a:rPr>
              <a:t>"Air cushion machine (Blue)"</a:t>
            </a:r>
            <a:r>
              <a:rPr lang="en-US" sz="2000" dirty="0">
                <a:solidFill>
                  <a:schemeClr val="accent1"/>
                </a:solidFill>
              </a:rPr>
              <a:t> product leads the list by a clear margin, having achieved revenues of </a:t>
            </a:r>
            <a:r>
              <a:rPr lang="en-US" sz="2000" b="1" dirty="0">
                <a:solidFill>
                  <a:schemeClr val="accent1"/>
                </a:solidFill>
              </a:rPr>
              <a:t>$1.198 million</a:t>
            </a:r>
            <a:r>
              <a:rPr lang="en-US" sz="2000" dirty="0">
                <a:solidFill>
                  <a:schemeClr val="accent1"/>
                </a:solidFill>
              </a:rPr>
              <a:t> and profits of </a:t>
            </a:r>
            <a:r>
              <a:rPr lang="en-US" sz="2000" b="1" dirty="0">
                <a:solidFill>
                  <a:schemeClr val="accent1"/>
                </a:solidFill>
              </a:rPr>
              <a:t>$479 thousand</a:t>
            </a:r>
            <a:r>
              <a:rPr lang="en-US" sz="2000" dirty="0">
                <a:solidFill>
                  <a:schemeClr val="accent1"/>
                </a:solidFill>
              </a:rPr>
              <a:t>. Furthermore, various </a:t>
            </a:r>
            <a:r>
              <a:rPr lang="en-US" sz="2000" b="1" dirty="0">
                <a:solidFill>
                  <a:schemeClr val="accent1"/>
                </a:solidFill>
              </a:rPr>
              <a:t>"Bubble wrap"</a:t>
            </a:r>
            <a:r>
              <a:rPr lang="en-US" sz="2000" dirty="0">
                <a:solidFill>
                  <a:schemeClr val="accent1"/>
                </a:solidFill>
              </a:rPr>
              <a:t> products show a clear dominance over the remaining positions on the list.</a:t>
            </a:r>
          </a:p>
        </p:txBody>
      </p:sp>
    </p:spTree>
    <p:extLst>
      <p:ext uri="{BB962C8B-B14F-4D97-AF65-F5344CB8AC3E}">
        <p14:creationId xmlns:p14="http://schemas.microsoft.com/office/powerpoint/2010/main" val="4189701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34C9-C4BA-85DE-614C-A6462472DC58}"/>
              </a:ext>
            </a:extLst>
          </p:cNvPr>
          <p:cNvSpPr>
            <a:spLocks noGrp="1"/>
          </p:cNvSpPr>
          <p:nvPr>
            <p:ph type="title"/>
          </p:nvPr>
        </p:nvSpPr>
        <p:spPr>
          <a:xfrm>
            <a:off x="1757548" y="807523"/>
            <a:ext cx="2410691" cy="1199408"/>
          </a:xfrm>
        </p:spPr>
        <p:txBody>
          <a:bodyPr/>
          <a:lstStyle/>
          <a:p>
            <a:r>
              <a:rPr lang="en-US" dirty="0"/>
              <a:t>What 3</a:t>
            </a:r>
          </a:p>
        </p:txBody>
      </p:sp>
      <p:pic>
        <p:nvPicPr>
          <p:cNvPr id="7" name="Content Placeholder 6" descr="A screenshot of a graph&#10;&#10;AI-generated content may be incorrect.">
            <a:extLst>
              <a:ext uri="{FF2B5EF4-FFF2-40B4-BE49-F238E27FC236}">
                <a16:creationId xmlns:a16="http://schemas.microsoft.com/office/drawing/2014/main" id="{BA95BA68-9762-5E04-07A2-A1069A2C0B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6" y="902525"/>
            <a:ext cx="6871257" cy="4619502"/>
          </a:xfrm>
        </p:spPr>
      </p:pic>
      <p:sp>
        <p:nvSpPr>
          <p:cNvPr id="4" name="TextBox 3">
            <a:extLst>
              <a:ext uri="{FF2B5EF4-FFF2-40B4-BE49-F238E27FC236}">
                <a16:creationId xmlns:a16="http://schemas.microsoft.com/office/drawing/2014/main" id="{2EFCB636-B933-EF4E-2935-61545D3E10FF}"/>
              </a:ext>
            </a:extLst>
          </p:cNvPr>
          <p:cNvSpPr txBox="1"/>
          <p:nvPr/>
        </p:nvSpPr>
        <p:spPr>
          <a:xfrm>
            <a:off x="7540831" y="1446810"/>
            <a:ext cx="4465122" cy="2215991"/>
          </a:xfrm>
          <a:prstGeom prst="rect">
            <a:avLst/>
          </a:prstGeom>
          <a:noFill/>
        </p:spPr>
        <p:txBody>
          <a:bodyPr wrap="square">
            <a:spAutoFit/>
          </a:bodyPr>
          <a:lstStyle/>
          <a:p>
            <a:endParaRPr lang="en-US" dirty="0"/>
          </a:p>
          <a:p>
            <a:r>
              <a:rPr lang="en-US" sz="2000" dirty="0">
                <a:solidFill>
                  <a:schemeClr val="accent1"/>
                </a:solidFill>
              </a:rPr>
              <a:t>the most common lead time for our inventory is </a:t>
            </a:r>
            <a:r>
              <a:rPr lang="en-US" sz="2000" b="1" dirty="0">
                <a:solidFill>
                  <a:schemeClr val="accent1"/>
                </a:solidFill>
              </a:rPr>
              <a:t>14 days</a:t>
            </a:r>
            <a:r>
              <a:rPr lang="en-US" sz="2000" dirty="0">
                <a:solidFill>
                  <a:schemeClr val="accent1"/>
                </a:solidFill>
              </a:rPr>
              <a:t>, as this period represents nearly </a:t>
            </a:r>
            <a:r>
              <a:rPr lang="en-US" sz="2000" b="1" dirty="0">
                <a:solidFill>
                  <a:schemeClr val="accent1"/>
                </a:solidFill>
              </a:rPr>
              <a:t>65% </a:t>
            </a:r>
            <a:r>
              <a:rPr lang="en-US" sz="2000" dirty="0">
                <a:solidFill>
                  <a:schemeClr val="accent1"/>
                </a:solidFill>
              </a:rPr>
              <a:t>of our total product quantity. This means most of our products take two weeks to be restocked.</a:t>
            </a:r>
          </a:p>
        </p:txBody>
      </p:sp>
    </p:spTree>
    <p:extLst>
      <p:ext uri="{BB962C8B-B14F-4D97-AF65-F5344CB8AC3E}">
        <p14:creationId xmlns:p14="http://schemas.microsoft.com/office/powerpoint/2010/main" val="227233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E6B5-5DFF-AED3-D38A-B05D2E2A906F}"/>
              </a:ext>
            </a:extLst>
          </p:cNvPr>
          <p:cNvSpPr>
            <a:spLocks noGrp="1"/>
          </p:cNvSpPr>
          <p:nvPr>
            <p:ph type="title"/>
          </p:nvPr>
        </p:nvSpPr>
        <p:spPr>
          <a:xfrm>
            <a:off x="3431969" y="3087584"/>
            <a:ext cx="1662545" cy="1389413"/>
          </a:xfrm>
        </p:spPr>
        <p:txBody>
          <a:bodyPr/>
          <a:lstStyle/>
          <a:p>
            <a:r>
              <a:rPr lang="en-US" dirty="0"/>
              <a:t>who</a:t>
            </a:r>
          </a:p>
        </p:txBody>
      </p:sp>
      <p:pic>
        <p:nvPicPr>
          <p:cNvPr id="5" name="Content Placeholder 4" descr="A screenshot of a graph&#10;&#10;AI-generated content may be incorrect.">
            <a:extLst>
              <a:ext uri="{FF2B5EF4-FFF2-40B4-BE49-F238E27FC236}">
                <a16:creationId xmlns:a16="http://schemas.microsoft.com/office/drawing/2014/main" id="{EF23B099-8A13-C2EE-583E-AF43EFFDB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134" y="789708"/>
            <a:ext cx="5925788" cy="4595751"/>
          </a:xfrm>
        </p:spPr>
      </p:pic>
      <p:sp>
        <p:nvSpPr>
          <p:cNvPr id="4" name="TextBox 3">
            <a:extLst>
              <a:ext uri="{FF2B5EF4-FFF2-40B4-BE49-F238E27FC236}">
                <a16:creationId xmlns:a16="http://schemas.microsoft.com/office/drawing/2014/main" id="{9468F4ED-2E1F-E662-31C5-8347866EC3FC}"/>
              </a:ext>
            </a:extLst>
          </p:cNvPr>
          <p:cNvSpPr txBox="1"/>
          <p:nvPr/>
        </p:nvSpPr>
        <p:spPr>
          <a:xfrm>
            <a:off x="7049985" y="1057700"/>
            <a:ext cx="4726379" cy="3477875"/>
          </a:xfrm>
          <a:prstGeom prst="rect">
            <a:avLst/>
          </a:prstGeom>
          <a:noFill/>
        </p:spPr>
        <p:txBody>
          <a:bodyPr wrap="square">
            <a:spAutoFit/>
          </a:bodyPr>
          <a:lstStyle/>
          <a:p>
            <a:r>
              <a:rPr lang="en-US" sz="2000" b="1" dirty="0">
                <a:solidFill>
                  <a:schemeClr val="accent1"/>
                </a:solidFill>
              </a:rPr>
              <a:t>Sophia Hinton</a:t>
            </a:r>
            <a:r>
              <a:rPr lang="en-US" sz="2000" dirty="0">
                <a:solidFill>
                  <a:schemeClr val="accent1"/>
                </a:solidFill>
              </a:rPr>
              <a:t> leads the sales team by a clear margin, achieving the highest total revenue of </a:t>
            </a:r>
            <a:r>
              <a:rPr lang="en-US" sz="2000" b="1" dirty="0">
                <a:solidFill>
                  <a:schemeClr val="accent1"/>
                </a:solidFill>
              </a:rPr>
              <a:t>$2.22 million</a:t>
            </a:r>
            <a:r>
              <a:rPr lang="en-US" sz="2000" dirty="0">
                <a:solidFill>
                  <a:schemeClr val="accent1"/>
                </a:solidFill>
              </a:rPr>
              <a:t> and the highest profit of </a:t>
            </a:r>
            <a:r>
              <a:rPr lang="en-US" sz="2000" b="1" dirty="0">
                <a:solidFill>
                  <a:schemeClr val="accent1"/>
                </a:solidFill>
              </a:rPr>
              <a:t>$1.09 million</a:t>
            </a:r>
            <a:r>
              <a:rPr lang="en-US" sz="2000" dirty="0">
                <a:solidFill>
                  <a:schemeClr val="accent1"/>
                </a:solidFill>
              </a:rPr>
              <a:t>. She is followed by the strong performance of </a:t>
            </a:r>
            <a:r>
              <a:rPr lang="en-US" sz="2000" b="1" dirty="0">
                <a:solidFill>
                  <a:schemeClr val="accent1"/>
                </a:solidFill>
              </a:rPr>
              <a:t>Lily Code</a:t>
            </a:r>
            <a:r>
              <a:rPr lang="en-US" sz="2000" dirty="0">
                <a:solidFill>
                  <a:schemeClr val="accent1"/>
                </a:solidFill>
              </a:rPr>
              <a:t> and </a:t>
            </a:r>
            <a:r>
              <a:rPr lang="en-US" sz="2000" b="1" dirty="0">
                <a:solidFill>
                  <a:schemeClr val="accent1"/>
                </a:solidFill>
              </a:rPr>
              <a:t>Kayla Woodcock</a:t>
            </a:r>
            <a:r>
              <a:rPr lang="en-US" sz="2000" dirty="0">
                <a:solidFill>
                  <a:schemeClr val="accent1"/>
                </a:solidFill>
              </a:rPr>
              <a:t>. This ranking confirms that our top ten salespeople are largely responsible for generating most of the the company's total revenue and profit</a:t>
            </a:r>
            <a:r>
              <a:rPr lang="en-US" dirty="0">
                <a:solidFill>
                  <a:schemeClr val="accent1"/>
                </a:solidFill>
              </a:rPr>
              <a:t>.</a:t>
            </a:r>
          </a:p>
        </p:txBody>
      </p:sp>
    </p:spTree>
    <p:extLst>
      <p:ext uri="{BB962C8B-B14F-4D97-AF65-F5344CB8AC3E}">
        <p14:creationId xmlns:p14="http://schemas.microsoft.com/office/powerpoint/2010/main" val="229768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6AF3-F955-E7C3-02B8-47C828D2F350}"/>
              </a:ext>
            </a:extLst>
          </p:cNvPr>
          <p:cNvSpPr>
            <a:spLocks noGrp="1"/>
          </p:cNvSpPr>
          <p:nvPr>
            <p:ph type="title"/>
          </p:nvPr>
        </p:nvSpPr>
        <p:spPr>
          <a:xfrm>
            <a:off x="1721922" y="1365662"/>
            <a:ext cx="2470067" cy="558141"/>
          </a:xfrm>
        </p:spPr>
        <p:txBody>
          <a:bodyPr>
            <a:normAutofit fontScale="90000"/>
          </a:bodyPr>
          <a:lstStyle/>
          <a:p>
            <a:r>
              <a:rPr lang="en-US" dirty="0"/>
              <a:t>tax</a:t>
            </a:r>
          </a:p>
        </p:txBody>
      </p:sp>
      <p:pic>
        <p:nvPicPr>
          <p:cNvPr id="5" name="Content Placeholder 4" descr="A screenshot of a computer&#10;&#10;AI-generated content may be incorrect.">
            <a:extLst>
              <a:ext uri="{FF2B5EF4-FFF2-40B4-BE49-F238E27FC236}">
                <a16:creationId xmlns:a16="http://schemas.microsoft.com/office/drawing/2014/main" id="{D81B664D-6878-E607-096D-D92D409DD9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134" y="712520"/>
            <a:ext cx="6852063" cy="5100700"/>
          </a:xfrm>
        </p:spPr>
      </p:pic>
      <p:sp>
        <p:nvSpPr>
          <p:cNvPr id="4" name="TextBox 3">
            <a:extLst>
              <a:ext uri="{FF2B5EF4-FFF2-40B4-BE49-F238E27FC236}">
                <a16:creationId xmlns:a16="http://schemas.microsoft.com/office/drawing/2014/main" id="{348B4CDB-BE15-6D99-10B4-998DD7835587}"/>
              </a:ext>
            </a:extLst>
          </p:cNvPr>
          <p:cNvSpPr txBox="1"/>
          <p:nvPr/>
        </p:nvSpPr>
        <p:spPr>
          <a:xfrm>
            <a:off x="7837714" y="1536174"/>
            <a:ext cx="3230087" cy="2554545"/>
          </a:xfrm>
          <a:prstGeom prst="rect">
            <a:avLst/>
          </a:prstGeom>
          <a:noFill/>
        </p:spPr>
        <p:txBody>
          <a:bodyPr wrap="square">
            <a:spAutoFit/>
          </a:bodyPr>
          <a:lstStyle/>
          <a:p>
            <a:r>
              <a:rPr lang="en-US" sz="2000" dirty="0">
                <a:solidFill>
                  <a:schemeClr val="accent1"/>
                </a:solidFill>
              </a:rPr>
              <a:t>California is the largest contributor to taxes each year, with the tax amount reaching </a:t>
            </a:r>
            <a:r>
              <a:rPr lang="en-US" sz="2000" b="1" dirty="0">
                <a:solidFill>
                  <a:schemeClr val="accent1"/>
                </a:solidFill>
              </a:rPr>
              <a:t>$0.42 million</a:t>
            </a:r>
            <a:r>
              <a:rPr lang="en-US" sz="2000" dirty="0">
                <a:solidFill>
                  <a:schemeClr val="accent1"/>
                </a:solidFill>
              </a:rPr>
              <a:t> in 2015. It is followed by </a:t>
            </a:r>
            <a:r>
              <a:rPr lang="en-US" sz="2000" b="1" dirty="0">
                <a:solidFill>
                  <a:schemeClr val="accent1"/>
                </a:solidFill>
              </a:rPr>
              <a:t>Washington</a:t>
            </a:r>
            <a:r>
              <a:rPr lang="en-US" sz="2000" dirty="0">
                <a:solidFill>
                  <a:schemeClr val="accent1"/>
                </a:solidFill>
              </a:rPr>
              <a:t> as the second-largest contributor. </a:t>
            </a:r>
          </a:p>
        </p:txBody>
      </p:sp>
    </p:spTree>
    <p:extLst>
      <p:ext uri="{BB962C8B-B14F-4D97-AF65-F5344CB8AC3E}">
        <p14:creationId xmlns:p14="http://schemas.microsoft.com/office/powerpoint/2010/main" val="1477015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BBD3-20DC-AEC9-9D06-B99EFB395E74}"/>
              </a:ext>
            </a:extLst>
          </p:cNvPr>
          <p:cNvSpPr>
            <a:spLocks noGrp="1"/>
          </p:cNvSpPr>
          <p:nvPr>
            <p:ph type="title"/>
          </p:nvPr>
        </p:nvSpPr>
        <p:spPr/>
        <p:txBody>
          <a:bodyPr/>
          <a:lstStyle/>
          <a:p>
            <a:r>
              <a:rPr lang="en-US" dirty="0"/>
              <a:t>Our dashboard</a:t>
            </a:r>
          </a:p>
        </p:txBody>
      </p:sp>
      <p:pic>
        <p:nvPicPr>
          <p:cNvPr id="5" name="Content Placeholder 4" descr="A screenshot of a computer&#10;&#10;AI-generated content may be incorrect.">
            <a:extLst>
              <a:ext uri="{FF2B5EF4-FFF2-40B4-BE49-F238E27FC236}">
                <a16:creationId xmlns:a16="http://schemas.microsoft.com/office/drawing/2014/main" id="{769D87ED-73E9-BB24-229A-7E4393A57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19723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6EBD-CB90-9B11-01FD-C26391FF8A94}"/>
              </a:ext>
            </a:extLst>
          </p:cNvPr>
          <p:cNvSpPr>
            <a:spLocks noGrp="1"/>
          </p:cNvSpPr>
          <p:nvPr>
            <p:ph type="title"/>
          </p:nvPr>
        </p:nvSpPr>
        <p:spPr>
          <a:xfrm>
            <a:off x="1" y="0"/>
            <a:ext cx="4607626" cy="1312223"/>
          </a:xfrm>
        </p:spPr>
        <p:txBody>
          <a:bodyPr/>
          <a:lstStyle/>
          <a:p>
            <a:r>
              <a:rPr lang="en-US" dirty="0"/>
              <a:t>About data</a:t>
            </a:r>
          </a:p>
        </p:txBody>
      </p:sp>
      <p:pic>
        <p:nvPicPr>
          <p:cNvPr id="9" name="Picture 8" descr="A screenshot of a computer&#10;&#10;AI-generated content may be incorrect.">
            <a:extLst>
              <a:ext uri="{FF2B5EF4-FFF2-40B4-BE49-F238E27FC236}">
                <a16:creationId xmlns:a16="http://schemas.microsoft.com/office/drawing/2014/main" id="{9FC34164-DE5B-B036-495A-200C85086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4737" y="1959428"/>
            <a:ext cx="2634344" cy="2802577"/>
          </a:xfrm>
          <a:prstGeom prst="rect">
            <a:avLst/>
          </a:prstGeom>
        </p:spPr>
      </p:pic>
      <p:sp>
        <p:nvSpPr>
          <p:cNvPr id="12" name="Content Placeholder 11">
            <a:extLst>
              <a:ext uri="{FF2B5EF4-FFF2-40B4-BE49-F238E27FC236}">
                <a16:creationId xmlns:a16="http://schemas.microsoft.com/office/drawing/2014/main" id="{6DA27C4D-D28A-7916-A790-531CF6FDFC16}"/>
              </a:ext>
            </a:extLst>
          </p:cNvPr>
          <p:cNvSpPr>
            <a:spLocks noGrp="1"/>
          </p:cNvSpPr>
          <p:nvPr>
            <p:ph idx="1"/>
          </p:nvPr>
        </p:nvSpPr>
        <p:spPr>
          <a:xfrm>
            <a:off x="684212" y="1009402"/>
            <a:ext cx="8534400" cy="4940135"/>
          </a:xfrm>
        </p:spPr>
        <p:txBody>
          <a:bodyPr/>
          <a:lstStyle/>
          <a:p>
            <a:r>
              <a:rPr lang="en-US" dirty="0">
                <a:solidFill>
                  <a:srgbClr val="002060"/>
                </a:solidFill>
              </a:rPr>
              <a:t>The model consists of a single Fact Table that connects to four Dimension Tables</a:t>
            </a:r>
            <a:r>
              <a:rPr lang="ar-EG" dirty="0">
                <a:solidFill>
                  <a:srgbClr val="002060"/>
                </a:solidFill>
              </a:rPr>
              <a:t> </a:t>
            </a:r>
            <a:r>
              <a:rPr lang="en-US" dirty="0">
                <a:solidFill>
                  <a:srgbClr val="002060"/>
                </a:solidFill>
              </a:rPr>
              <a:t>:</a:t>
            </a:r>
            <a:r>
              <a:rPr lang="ar-EG" dirty="0">
                <a:solidFill>
                  <a:srgbClr val="002060"/>
                </a:solidFill>
              </a:rPr>
              <a:t> </a:t>
            </a:r>
            <a:r>
              <a:rPr lang="en-US" dirty="0">
                <a:solidFill>
                  <a:srgbClr val="002060"/>
                </a:solidFill>
              </a:rPr>
              <a:t>The Fact Table (</a:t>
            </a:r>
            <a:r>
              <a:rPr lang="en-US" b="1" dirty="0">
                <a:solidFill>
                  <a:srgbClr val="002060"/>
                </a:solidFill>
              </a:rPr>
              <a:t>Fact Sale</a:t>
            </a:r>
            <a:r>
              <a:rPr lang="en-US" dirty="0">
                <a:solidFill>
                  <a:srgbClr val="002060"/>
                </a:solidFill>
              </a:rPr>
              <a:t>) Records each individual sales transaction, containing key metrics such as revenue and quantity</a:t>
            </a:r>
            <a:r>
              <a:rPr lang="ar-EG" dirty="0">
                <a:solidFill>
                  <a:srgbClr val="002060"/>
                </a:solidFill>
              </a:rPr>
              <a:t> </a:t>
            </a:r>
            <a:r>
              <a:rPr lang="en-US" dirty="0">
                <a:solidFill>
                  <a:srgbClr val="002060"/>
                </a:solidFill>
              </a:rPr>
              <a:t>.</a:t>
            </a:r>
            <a:r>
              <a:rPr lang="ar-EG" dirty="0">
                <a:solidFill>
                  <a:srgbClr val="002060"/>
                </a:solidFill>
              </a:rPr>
              <a:t> </a:t>
            </a:r>
            <a:r>
              <a:rPr lang="en-US" dirty="0">
                <a:solidFill>
                  <a:srgbClr val="002060"/>
                </a:solidFill>
              </a:rPr>
              <a:t>The Dimension Tables: Provide the detailed context for each sale. These tables include data on the cities, customers, dates, and employees, enabling us to answer key quest</a:t>
            </a:r>
            <a:r>
              <a:rPr lang="ar-EG" dirty="0">
                <a:solidFill>
                  <a:srgbClr val="002060"/>
                </a:solidFill>
              </a:rPr>
              <a:t> </a:t>
            </a:r>
          </a:p>
        </p:txBody>
      </p:sp>
    </p:spTree>
    <p:extLst>
      <p:ext uri="{BB962C8B-B14F-4D97-AF65-F5344CB8AC3E}">
        <p14:creationId xmlns:p14="http://schemas.microsoft.com/office/powerpoint/2010/main" val="220203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B944-A53A-7857-24FD-C15DBACE428C}"/>
              </a:ext>
            </a:extLst>
          </p:cNvPr>
          <p:cNvSpPr>
            <a:spLocks noGrp="1"/>
          </p:cNvSpPr>
          <p:nvPr>
            <p:ph type="title"/>
          </p:nvPr>
        </p:nvSpPr>
        <p:spPr>
          <a:xfrm>
            <a:off x="0" y="1"/>
            <a:ext cx="4738256" cy="685800"/>
          </a:xfrm>
        </p:spPr>
        <p:txBody>
          <a:bodyPr/>
          <a:lstStyle/>
          <a:p>
            <a:r>
              <a:rPr lang="en-US" dirty="0"/>
              <a:t>Our dashboard 2</a:t>
            </a:r>
          </a:p>
        </p:txBody>
      </p:sp>
      <p:pic>
        <p:nvPicPr>
          <p:cNvPr id="7" name="Content Placeholder 6" descr="A screenshot of a computer&#10;&#10;AI-generated content may be incorrect.">
            <a:extLst>
              <a:ext uri="{FF2B5EF4-FFF2-40B4-BE49-F238E27FC236}">
                <a16:creationId xmlns:a16="http://schemas.microsoft.com/office/drawing/2014/main" id="{E06EA674-FAE7-576E-96F1-5DC0B0B00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217386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DF02-6BE3-80BD-3D08-418DC3F9F7D3}"/>
              </a:ext>
            </a:extLst>
          </p:cNvPr>
          <p:cNvSpPr>
            <a:spLocks noGrp="1"/>
          </p:cNvSpPr>
          <p:nvPr>
            <p:ph type="title"/>
          </p:nvPr>
        </p:nvSpPr>
        <p:spPr>
          <a:xfrm>
            <a:off x="0" y="1"/>
            <a:ext cx="4880758" cy="1318160"/>
          </a:xfrm>
        </p:spPr>
        <p:txBody>
          <a:bodyPr/>
          <a:lstStyle/>
          <a:p>
            <a:r>
              <a:rPr lang="en-US" dirty="0"/>
              <a:t>Molding data </a:t>
            </a:r>
          </a:p>
        </p:txBody>
      </p:sp>
      <p:pic>
        <p:nvPicPr>
          <p:cNvPr id="7" name="Content Placeholder 6" descr="A screenshot of a computer screen&#10;&#10;AI-generated content may be incorrect.">
            <a:extLst>
              <a:ext uri="{FF2B5EF4-FFF2-40B4-BE49-F238E27FC236}">
                <a16:creationId xmlns:a16="http://schemas.microsoft.com/office/drawing/2014/main" id="{09907D7B-06B9-AC57-C0BE-348D23FAE2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222" y="1009403"/>
            <a:ext cx="6679184" cy="5225143"/>
          </a:xfrm>
        </p:spPr>
      </p:pic>
      <p:sp>
        <p:nvSpPr>
          <p:cNvPr id="4" name="TextBox 3">
            <a:extLst>
              <a:ext uri="{FF2B5EF4-FFF2-40B4-BE49-F238E27FC236}">
                <a16:creationId xmlns:a16="http://schemas.microsoft.com/office/drawing/2014/main" id="{7E22CF6E-1432-6A08-FCB2-D035AFE7EAB1}"/>
              </a:ext>
            </a:extLst>
          </p:cNvPr>
          <p:cNvSpPr txBox="1"/>
          <p:nvPr/>
        </p:nvSpPr>
        <p:spPr>
          <a:xfrm>
            <a:off x="8976457" y="1653970"/>
            <a:ext cx="3362005" cy="1015663"/>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prstClr val="white"/>
              </a:buClr>
              <a:buSzPct val="80000"/>
              <a:buFont typeface="Wingdings 3" panose="05040102010807070707" pitchFamily="18" charset="2"/>
              <a:buChar char=""/>
              <a:tabLst/>
              <a:defRPr/>
            </a:pPr>
            <a:r>
              <a:rPr kumimoji="0" lang="en-US" sz="2000" b="0" i="0" u="none" strike="noStrike" kern="1200" cap="none" spc="0" normalizeH="0" baseline="0" noProof="0" dirty="0">
                <a:ln>
                  <a:noFill/>
                </a:ln>
                <a:solidFill>
                  <a:srgbClr val="002060"/>
                </a:solidFill>
                <a:effectLst/>
                <a:uLnTx/>
                <a:uFillTx/>
                <a:latin typeface="Century Gothic" panose="020B0502020202020204"/>
                <a:ea typeface="+mn-ea"/>
                <a:cs typeface="+mn-cs"/>
              </a:rPr>
              <a:t>Our data model is designed based on a </a:t>
            </a:r>
            <a:r>
              <a:rPr kumimoji="0" lang="en-US" sz="2000" b="1" i="0" u="none" strike="noStrike" kern="1200" cap="none" spc="0" normalizeH="0" baseline="0" noProof="0" dirty="0">
                <a:ln>
                  <a:noFill/>
                </a:ln>
                <a:solidFill>
                  <a:srgbClr val="002060"/>
                </a:solidFill>
                <a:effectLst/>
                <a:uLnTx/>
                <a:uFillTx/>
                <a:latin typeface="Century Gothic" panose="020B0502020202020204"/>
                <a:ea typeface="+mn-ea"/>
                <a:cs typeface="+mn-cs"/>
              </a:rPr>
              <a:t>Star Schema </a:t>
            </a:r>
            <a:r>
              <a:rPr kumimoji="0" lang="en-US" sz="2000" b="0" i="0" u="none" strike="noStrike" kern="1200" cap="none" spc="0" normalizeH="0" baseline="0" noProof="0" dirty="0">
                <a:ln>
                  <a:noFill/>
                </a:ln>
                <a:solidFill>
                  <a:srgbClr val="002060"/>
                </a:solidFill>
                <a:effectLst/>
                <a:uLnTx/>
                <a:uFillTx/>
                <a:latin typeface="Century Gothic" panose="020B0502020202020204"/>
                <a:ea typeface="+mn-ea"/>
                <a:cs typeface="+mn-cs"/>
              </a:rPr>
              <a:t>concept</a:t>
            </a:r>
          </a:p>
        </p:txBody>
      </p:sp>
    </p:spTree>
    <p:extLst>
      <p:ext uri="{BB962C8B-B14F-4D97-AF65-F5344CB8AC3E}">
        <p14:creationId xmlns:p14="http://schemas.microsoft.com/office/powerpoint/2010/main" val="308769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AE35-AD1A-F75D-550D-CED825982C56}"/>
              </a:ext>
            </a:extLst>
          </p:cNvPr>
          <p:cNvSpPr>
            <a:spLocks noGrp="1"/>
          </p:cNvSpPr>
          <p:nvPr>
            <p:ph type="title"/>
          </p:nvPr>
        </p:nvSpPr>
        <p:spPr>
          <a:xfrm>
            <a:off x="0" y="0"/>
            <a:ext cx="5700156" cy="1531917"/>
          </a:xfrm>
        </p:spPr>
        <p:txBody>
          <a:bodyPr/>
          <a:lstStyle/>
          <a:p>
            <a:r>
              <a:rPr lang="en-US" dirty="0"/>
              <a:t>The cleaning process</a:t>
            </a:r>
          </a:p>
        </p:txBody>
      </p:sp>
      <p:sp>
        <p:nvSpPr>
          <p:cNvPr id="3" name="Content Placeholder 2">
            <a:extLst>
              <a:ext uri="{FF2B5EF4-FFF2-40B4-BE49-F238E27FC236}">
                <a16:creationId xmlns:a16="http://schemas.microsoft.com/office/drawing/2014/main" id="{EC64A101-8BD5-DC47-DA43-676382661770}"/>
              </a:ext>
            </a:extLst>
          </p:cNvPr>
          <p:cNvSpPr>
            <a:spLocks noGrp="1"/>
          </p:cNvSpPr>
          <p:nvPr>
            <p:ph idx="1"/>
          </p:nvPr>
        </p:nvSpPr>
        <p:spPr>
          <a:xfrm>
            <a:off x="3241964" y="1116280"/>
            <a:ext cx="7362701" cy="5628903"/>
          </a:xfrm>
        </p:spPr>
        <p:txBody>
          <a:bodyPr/>
          <a:lstStyle/>
          <a:p>
            <a:r>
              <a:rPr lang="en-US" dirty="0">
                <a:solidFill>
                  <a:schemeClr val="accent1"/>
                </a:solidFill>
              </a:rPr>
              <a:t>To ensure the accuracy of our analysis, we followed a specific data cleaning methodology focused on achieving our study's goals. Our steps were simple and effective</a:t>
            </a:r>
            <a:r>
              <a:rPr lang="ar-EG" dirty="0">
                <a:solidFill>
                  <a:schemeClr val="accent1"/>
                </a:solidFill>
              </a:rPr>
              <a:t> </a:t>
            </a:r>
            <a:r>
              <a:rPr lang="en-US" dirty="0">
                <a:solidFill>
                  <a:schemeClr val="accent1"/>
                </a:solidFill>
              </a:rPr>
              <a:t>:</a:t>
            </a:r>
            <a:r>
              <a:rPr lang="ar-EG" dirty="0">
                <a:solidFill>
                  <a:schemeClr val="accent1"/>
                </a:solidFill>
              </a:rPr>
              <a:t> </a:t>
            </a:r>
            <a:r>
              <a:rPr lang="en-US" dirty="0">
                <a:solidFill>
                  <a:schemeClr val="accent1"/>
                </a:solidFill>
              </a:rPr>
              <a:t>Promote Headers: We used the first row of data as column headers to streamline the analysis process.</a:t>
            </a:r>
            <a:r>
              <a:rPr lang="ar-EG" dirty="0">
                <a:solidFill>
                  <a:schemeClr val="accent1"/>
                </a:solidFill>
              </a:rPr>
              <a:t> </a:t>
            </a:r>
            <a:r>
              <a:rPr lang="en-US" dirty="0">
                <a:solidFill>
                  <a:schemeClr val="accent1"/>
                </a:solidFill>
              </a:rPr>
              <a:t>Change Data Types: We adjusted the data type of each column to match its content (e.g., converting text to numbers or dates).Remove Unnecessary Rows: We specifically removed the first row from the Customer dimension table to eliminate redundant data.</a:t>
            </a:r>
          </a:p>
          <a:p>
            <a:pPr marL="0" indent="0">
              <a:buNone/>
            </a:pPr>
            <a:endParaRPr lang="en-US" dirty="0"/>
          </a:p>
          <a:p>
            <a:endParaRPr lang="en-US" dirty="0"/>
          </a:p>
        </p:txBody>
      </p:sp>
    </p:spTree>
    <p:extLst>
      <p:ext uri="{BB962C8B-B14F-4D97-AF65-F5344CB8AC3E}">
        <p14:creationId xmlns:p14="http://schemas.microsoft.com/office/powerpoint/2010/main" val="141962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C481-5E7D-7AA7-E0A7-948FCC049247}"/>
              </a:ext>
            </a:extLst>
          </p:cNvPr>
          <p:cNvSpPr>
            <a:spLocks noGrp="1"/>
          </p:cNvSpPr>
          <p:nvPr>
            <p:ph type="title"/>
          </p:nvPr>
        </p:nvSpPr>
        <p:spPr>
          <a:xfrm>
            <a:off x="0" y="0"/>
            <a:ext cx="4180114" cy="1425039"/>
          </a:xfrm>
        </p:spPr>
        <p:txBody>
          <a:bodyPr/>
          <a:lstStyle/>
          <a:p>
            <a:r>
              <a:rPr lang="en-US" dirty="0"/>
              <a:t>Dax measures</a:t>
            </a:r>
            <a:br>
              <a:rPr lang="en-US" dirty="0"/>
            </a:br>
            <a:endParaRPr lang="en-US" dirty="0"/>
          </a:p>
        </p:txBody>
      </p:sp>
      <p:sp>
        <p:nvSpPr>
          <p:cNvPr id="3" name="Content Placeholder 2">
            <a:extLst>
              <a:ext uri="{FF2B5EF4-FFF2-40B4-BE49-F238E27FC236}">
                <a16:creationId xmlns:a16="http://schemas.microsoft.com/office/drawing/2014/main" id="{AE999651-9240-7AB5-6982-7F7ACF5DF284}"/>
              </a:ext>
            </a:extLst>
          </p:cNvPr>
          <p:cNvSpPr>
            <a:spLocks noGrp="1"/>
          </p:cNvSpPr>
          <p:nvPr>
            <p:ph idx="1"/>
          </p:nvPr>
        </p:nvSpPr>
        <p:spPr>
          <a:xfrm>
            <a:off x="1140031" y="1104404"/>
            <a:ext cx="7350826" cy="4690754"/>
          </a:xfrm>
        </p:spPr>
        <p:txBody>
          <a:bodyPr/>
          <a:lstStyle/>
          <a:p>
            <a:r>
              <a:rPr lang="en-US" dirty="0">
                <a:solidFill>
                  <a:schemeClr val="accent1"/>
                </a:solidFill>
              </a:rPr>
              <a:t>Our Table Of Measure Contains The Necessary Items For Examples </a:t>
            </a:r>
          </a:p>
          <a:p>
            <a:r>
              <a:rPr lang="en-US" dirty="0">
                <a:solidFill>
                  <a:schemeClr val="accent1"/>
                </a:solidFill>
              </a:rPr>
              <a:t>Total Quantity , Revenue And Profit</a:t>
            </a:r>
          </a:p>
          <a:p>
            <a:r>
              <a:rPr lang="en-US" dirty="0">
                <a:solidFill>
                  <a:schemeClr val="accent1"/>
                </a:solidFill>
              </a:rPr>
              <a:t>Top 10 Revenue Products , cites And Employee</a:t>
            </a:r>
          </a:p>
          <a:p>
            <a:r>
              <a:rPr lang="en-US" dirty="0">
                <a:solidFill>
                  <a:schemeClr val="accent1"/>
                </a:solidFill>
              </a:rPr>
              <a:t>Top 10 Profit Products , cites And Employee</a:t>
            </a:r>
          </a:p>
          <a:p>
            <a:r>
              <a:rPr lang="en-US" dirty="0">
                <a:solidFill>
                  <a:schemeClr val="accent1"/>
                </a:solidFill>
              </a:rPr>
              <a:t>Rank Products By Revenue And Profit</a:t>
            </a:r>
          </a:p>
          <a:p>
            <a:r>
              <a:rPr lang="en-US" dirty="0">
                <a:solidFill>
                  <a:schemeClr val="accent1"/>
                </a:solidFill>
              </a:rPr>
              <a:t>Quantity Percentage For Time And Place</a:t>
            </a:r>
            <a:endParaRPr lang="en-US" dirty="0">
              <a:solidFill>
                <a:schemeClr val="bg1">
                  <a:lumMod val="65000"/>
                  <a:lumOff val="35000"/>
                </a:schemeClr>
              </a:solidFill>
            </a:endParaRPr>
          </a:p>
        </p:txBody>
      </p:sp>
      <p:pic>
        <p:nvPicPr>
          <p:cNvPr id="5" name="Picture 4" descr="A screenshot of a survey&#10;&#10;AI-generated content may be incorrect.">
            <a:extLst>
              <a:ext uri="{FF2B5EF4-FFF2-40B4-BE49-F238E27FC236}">
                <a16:creationId xmlns:a16="http://schemas.microsoft.com/office/drawing/2014/main" id="{3FB64570-3BBB-9EA7-E7E5-9D90F8F88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6941" y="1184548"/>
            <a:ext cx="2010056" cy="5430008"/>
          </a:xfrm>
          <a:prstGeom prst="rect">
            <a:avLst/>
          </a:prstGeom>
        </p:spPr>
      </p:pic>
    </p:spTree>
    <p:extLst>
      <p:ext uri="{BB962C8B-B14F-4D97-AF65-F5344CB8AC3E}">
        <p14:creationId xmlns:p14="http://schemas.microsoft.com/office/powerpoint/2010/main" val="319666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CA01-0FF5-E47C-AA2E-9EF47AE7D4F1}"/>
              </a:ext>
            </a:extLst>
          </p:cNvPr>
          <p:cNvSpPr>
            <a:spLocks noGrp="1"/>
          </p:cNvSpPr>
          <p:nvPr>
            <p:ph type="title"/>
          </p:nvPr>
        </p:nvSpPr>
        <p:spPr>
          <a:xfrm>
            <a:off x="665018" y="2576945"/>
            <a:ext cx="2802577" cy="3417456"/>
          </a:xfrm>
        </p:spPr>
        <p:txBody>
          <a:bodyPr>
            <a:normAutofit/>
          </a:bodyPr>
          <a:lstStyle/>
          <a:p>
            <a:r>
              <a:rPr lang="en-US" dirty="0"/>
              <a:t>Where</a:t>
            </a:r>
            <a:br>
              <a:rPr lang="en-US" dirty="0"/>
            </a:br>
            <a:endParaRPr lang="en-US" dirty="0"/>
          </a:p>
        </p:txBody>
      </p:sp>
      <p:sp>
        <p:nvSpPr>
          <p:cNvPr id="4" name="Content Placeholder 3">
            <a:extLst>
              <a:ext uri="{FF2B5EF4-FFF2-40B4-BE49-F238E27FC236}">
                <a16:creationId xmlns:a16="http://schemas.microsoft.com/office/drawing/2014/main" id="{EF6D87A8-A6EC-6E1A-0AEE-D7C4CD0C8543}"/>
              </a:ext>
            </a:extLst>
          </p:cNvPr>
          <p:cNvSpPr>
            <a:spLocks noGrp="1"/>
          </p:cNvSpPr>
          <p:nvPr>
            <p:ph idx="1"/>
          </p:nvPr>
        </p:nvSpPr>
        <p:spPr>
          <a:xfrm>
            <a:off x="6096001" y="983011"/>
            <a:ext cx="5537860" cy="4892636"/>
          </a:xfrm>
        </p:spPr>
        <p:txBody>
          <a:bodyPr/>
          <a:lstStyle/>
          <a:p>
            <a:r>
              <a:rPr lang="en-US" dirty="0">
                <a:solidFill>
                  <a:schemeClr val="accent1"/>
                </a:solidFill>
              </a:rPr>
              <a:t>We currently operate in a single market, the </a:t>
            </a:r>
            <a:r>
              <a:rPr lang="en-US" b="1" dirty="0">
                <a:solidFill>
                  <a:schemeClr val="accent1"/>
                </a:solidFill>
              </a:rPr>
              <a:t>United States</a:t>
            </a:r>
            <a:r>
              <a:rPr lang="en-US" dirty="0">
                <a:solidFill>
                  <a:schemeClr val="accent1"/>
                </a:solidFill>
              </a:rPr>
              <a:t>, with our operations focused exclusively on the West Coast region. We serve six key states: </a:t>
            </a:r>
            <a:r>
              <a:rPr lang="en-US" b="1" dirty="0">
                <a:solidFill>
                  <a:schemeClr val="accent1"/>
                </a:solidFill>
              </a:rPr>
              <a:t>California, Nevada, Oregon, Washington, Alaska, and Hawaii</a:t>
            </a:r>
            <a:endParaRPr lang="en-US" dirty="0">
              <a:solidFill>
                <a:schemeClr val="accent1"/>
              </a:solidFill>
            </a:endParaRPr>
          </a:p>
        </p:txBody>
      </p:sp>
      <p:pic>
        <p:nvPicPr>
          <p:cNvPr id="5" name="Picture 4" descr="A map of the united states&#10;&#10;AI-generated content may be incorrect.">
            <a:extLst>
              <a:ext uri="{FF2B5EF4-FFF2-40B4-BE49-F238E27FC236}">
                <a16:creationId xmlns:a16="http://schemas.microsoft.com/office/drawing/2014/main" id="{5888F7AE-EF93-F0B3-E171-E20E62543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140" y="863599"/>
            <a:ext cx="5094515" cy="4892635"/>
          </a:xfrm>
          <a:prstGeom prst="rect">
            <a:avLst/>
          </a:prstGeom>
        </p:spPr>
      </p:pic>
    </p:spTree>
    <p:extLst>
      <p:ext uri="{BB962C8B-B14F-4D97-AF65-F5344CB8AC3E}">
        <p14:creationId xmlns:p14="http://schemas.microsoft.com/office/powerpoint/2010/main" val="104121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A3BA-3E22-F36C-5070-38923065022C}"/>
              </a:ext>
            </a:extLst>
          </p:cNvPr>
          <p:cNvSpPr>
            <a:spLocks noGrp="1"/>
          </p:cNvSpPr>
          <p:nvPr>
            <p:ph type="title"/>
          </p:nvPr>
        </p:nvSpPr>
        <p:spPr>
          <a:xfrm>
            <a:off x="878774" y="914400"/>
            <a:ext cx="2280062" cy="1056903"/>
          </a:xfrm>
        </p:spPr>
        <p:txBody>
          <a:bodyPr/>
          <a:lstStyle/>
          <a:p>
            <a:r>
              <a:rPr lang="en-US" dirty="0"/>
              <a:t>Where 2</a:t>
            </a:r>
          </a:p>
        </p:txBody>
      </p:sp>
      <p:pic>
        <p:nvPicPr>
          <p:cNvPr id="5" name="Content Placeholder 4">
            <a:extLst>
              <a:ext uri="{FF2B5EF4-FFF2-40B4-BE49-F238E27FC236}">
                <a16:creationId xmlns:a16="http://schemas.microsoft.com/office/drawing/2014/main" id="{E631DF72-4016-2239-17BB-D5DB398741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886" y="801586"/>
            <a:ext cx="6460177" cy="5142014"/>
          </a:xfrm>
        </p:spPr>
      </p:pic>
      <p:sp>
        <p:nvSpPr>
          <p:cNvPr id="7" name="TextBox 6">
            <a:extLst>
              <a:ext uri="{FF2B5EF4-FFF2-40B4-BE49-F238E27FC236}">
                <a16:creationId xmlns:a16="http://schemas.microsoft.com/office/drawing/2014/main" id="{96CA812F-9B5F-F7DF-7023-B03B32EEFBB2}"/>
              </a:ext>
            </a:extLst>
          </p:cNvPr>
          <p:cNvSpPr txBox="1"/>
          <p:nvPr/>
        </p:nvSpPr>
        <p:spPr>
          <a:xfrm>
            <a:off x="7113320" y="914400"/>
            <a:ext cx="4781796" cy="2831544"/>
          </a:xfrm>
          <a:prstGeom prst="rect">
            <a:avLst/>
          </a:prstGeom>
          <a:noFill/>
        </p:spPr>
        <p:txBody>
          <a:bodyPr wrap="square">
            <a:spAutoFit/>
          </a:bodyPr>
          <a:lstStyle/>
          <a:p>
            <a:endParaRPr lang="en-US" dirty="0"/>
          </a:p>
          <a:p>
            <a:r>
              <a:rPr lang="en-US" sz="2000" dirty="0">
                <a:solidFill>
                  <a:schemeClr val="accent1"/>
                </a:solidFill>
              </a:rPr>
              <a:t>As we can see, </a:t>
            </a:r>
            <a:r>
              <a:rPr lang="en-US" sz="2000" b="1" dirty="0">
                <a:solidFill>
                  <a:schemeClr val="accent1"/>
                </a:solidFill>
              </a:rPr>
              <a:t>California</a:t>
            </a:r>
            <a:r>
              <a:rPr lang="en-US" sz="2000" dirty="0">
                <a:solidFill>
                  <a:schemeClr val="accent1"/>
                </a:solidFill>
              </a:rPr>
              <a:t> is by far our largest market, followed by </a:t>
            </a:r>
            <a:r>
              <a:rPr lang="en-US" sz="2000" b="1" dirty="0">
                <a:solidFill>
                  <a:schemeClr val="accent1"/>
                </a:solidFill>
              </a:rPr>
              <a:t>Washington</a:t>
            </a:r>
            <a:r>
              <a:rPr lang="en-US" sz="2000" dirty="0">
                <a:solidFill>
                  <a:schemeClr val="accent1"/>
                </a:solidFill>
              </a:rPr>
              <a:t> and </a:t>
            </a:r>
            <a:r>
              <a:rPr lang="en-US" sz="2000" b="1" dirty="0">
                <a:solidFill>
                  <a:schemeClr val="accent1"/>
                </a:solidFill>
              </a:rPr>
              <a:t>Oregon</a:t>
            </a:r>
            <a:r>
              <a:rPr lang="en-US" sz="2000" dirty="0">
                <a:solidFill>
                  <a:schemeClr val="accent1"/>
                </a:solidFill>
              </a:rPr>
              <a:t>. The data indicates that </a:t>
            </a:r>
            <a:r>
              <a:rPr lang="en-US" sz="2000" b="1" dirty="0">
                <a:solidFill>
                  <a:schemeClr val="accent1"/>
                </a:solidFill>
              </a:rPr>
              <a:t>California</a:t>
            </a:r>
            <a:r>
              <a:rPr lang="en-US" sz="2000" dirty="0">
                <a:solidFill>
                  <a:schemeClr val="accent1"/>
                </a:solidFill>
              </a:rPr>
              <a:t> achieves the highest total revenue and profit, in addition to significant year-over-year revenue growth.</a:t>
            </a:r>
          </a:p>
          <a:p>
            <a:endParaRPr lang="en-US" sz="2000" dirty="0">
              <a:solidFill>
                <a:schemeClr val="accent1"/>
              </a:solidFill>
            </a:endParaRPr>
          </a:p>
        </p:txBody>
      </p:sp>
    </p:spTree>
    <p:extLst>
      <p:ext uri="{BB962C8B-B14F-4D97-AF65-F5344CB8AC3E}">
        <p14:creationId xmlns:p14="http://schemas.microsoft.com/office/powerpoint/2010/main" val="2278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18BA-C3E4-4CD6-FE3D-225806194789}"/>
              </a:ext>
            </a:extLst>
          </p:cNvPr>
          <p:cNvSpPr>
            <a:spLocks noGrp="1"/>
          </p:cNvSpPr>
          <p:nvPr>
            <p:ph type="title"/>
          </p:nvPr>
        </p:nvSpPr>
        <p:spPr>
          <a:xfrm>
            <a:off x="1033152" y="0"/>
            <a:ext cx="2268187" cy="2565070"/>
          </a:xfrm>
        </p:spPr>
        <p:txBody>
          <a:bodyPr/>
          <a:lstStyle/>
          <a:p>
            <a:r>
              <a:rPr lang="en-US" dirty="0"/>
              <a:t>Where 3</a:t>
            </a:r>
          </a:p>
        </p:txBody>
      </p:sp>
      <p:pic>
        <p:nvPicPr>
          <p:cNvPr id="5" name="Content Placeholder 4" descr="A screenshot of a graph&#10;&#10;AI-generated content may be incorrect.">
            <a:extLst>
              <a:ext uri="{FF2B5EF4-FFF2-40B4-BE49-F238E27FC236}">
                <a16:creationId xmlns:a16="http://schemas.microsoft.com/office/drawing/2014/main" id="{E54A1965-77F0-AEB0-7154-29DC73AF57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31" y="1080654"/>
            <a:ext cx="6317673" cy="4999511"/>
          </a:xfrm>
        </p:spPr>
      </p:pic>
      <p:sp>
        <p:nvSpPr>
          <p:cNvPr id="4" name="TextBox 3">
            <a:extLst>
              <a:ext uri="{FF2B5EF4-FFF2-40B4-BE49-F238E27FC236}">
                <a16:creationId xmlns:a16="http://schemas.microsoft.com/office/drawing/2014/main" id="{BDA16B8E-BEBB-0A52-0ECC-9415F067D1A8}"/>
              </a:ext>
            </a:extLst>
          </p:cNvPr>
          <p:cNvSpPr txBox="1"/>
          <p:nvPr/>
        </p:nvSpPr>
        <p:spPr>
          <a:xfrm>
            <a:off x="6887688" y="2139308"/>
            <a:ext cx="4920342" cy="2246769"/>
          </a:xfrm>
          <a:prstGeom prst="rect">
            <a:avLst/>
          </a:prstGeom>
          <a:noFill/>
        </p:spPr>
        <p:txBody>
          <a:bodyPr wrap="square">
            <a:spAutoFit/>
          </a:bodyPr>
          <a:lstStyle/>
          <a:p>
            <a:r>
              <a:rPr lang="en-US" sz="2000" dirty="0">
                <a:solidFill>
                  <a:schemeClr val="accent1"/>
                </a:solidFill>
              </a:rPr>
              <a:t>As this chart clearly shows, </a:t>
            </a:r>
            <a:r>
              <a:rPr lang="en-US" sz="2000" b="1" dirty="0">
                <a:solidFill>
                  <a:schemeClr val="accent1"/>
                </a:solidFill>
              </a:rPr>
              <a:t>California</a:t>
            </a:r>
            <a:r>
              <a:rPr lang="en-US" sz="2000" dirty="0">
                <a:solidFill>
                  <a:schemeClr val="accent1"/>
                </a:solidFill>
              </a:rPr>
              <a:t> is our top-performing state, generating over $</a:t>
            </a:r>
            <a:r>
              <a:rPr lang="en-US" sz="2000" b="1" dirty="0">
                <a:solidFill>
                  <a:schemeClr val="accent1"/>
                </a:solidFill>
              </a:rPr>
              <a:t>8.8M</a:t>
            </a:r>
            <a:r>
              <a:rPr lang="en-US" sz="2000" dirty="0">
                <a:solidFill>
                  <a:schemeClr val="accent1"/>
                </a:solidFill>
              </a:rPr>
              <a:t> in revenue and </a:t>
            </a:r>
            <a:r>
              <a:rPr lang="en-US" sz="2000" b="1" dirty="0">
                <a:solidFill>
                  <a:schemeClr val="accent1"/>
                </a:solidFill>
              </a:rPr>
              <a:t>$4.4M </a:t>
            </a:r>
            <a:r>
              <a:rPr lang="en-US" sz="2000" dirty="0">
                <a:solidFill>
                  <a:schemeClr val="accent1"/>
                </a:solidFill>
              </a:rPr>
              <a:t>in profit. </a:t>
            </a:r>
            <a:r>
              <a:rPr lang="en-US" sz="2000" b="1" dirty="0">
                <a:solidFill>
                  <a:schemeClr val="accent1"/>
                </a:solidFill>
              </a:rPr>
              <a:t>Washington</a:t>
            </a:r>
            <a:r>
              <a:rPr lang="en-US" sz="2000" dirty="0">
                <a:solidFill>
                  <a:schemeClr val="accent1"/>
                </a:solidFill>
              </a:rPr>
              <a:t> follows as our second largest market, with both revenue and profit significantly higher than the remaining states.</a:t>
            </a:r>
          </a:p>
        </p:txBody>
      </p:sp>
    </p:spTree>
    <p:extLst>
      <p:ext uri="{BB962C8B-B14F-4D97-AF65-F5344CB8AC3E}">
        <p14:creationId xmlns:p14="http://schemas.microsoft.com/office/powerpoint/2010/main" val="1836280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EEA8-3E33-3C7D-352F-579BBBBD2920}"/>
              </a:ext>
            </a:extLst>
          </p:cNvPr>
          <p:cNvSpPr>
            <a:spLocks noGrp="1"/>
          </p:cNvSpPr>
          <p:nvPr>
            <p:ph type="title"/>
          </p:nvPr>
        </p:nvSpPr>
        <p:spPr>
          <a:xfrm>
            <a:off x="1199408" y="807522"/>
            <a:ext cx="2600696" cy="1211283"/>
          </a:xfrm>
        </p:spPr>
        <p:txBody>
          <a:bodyPr/>
          <a:lstStyle/>
          <a:p>
            <a:r>
              <a:rPr lang="en-US" dirty="0"/>
              <a:t>Where 4</a:t>
            </a:r>
          </a:p>
        </p:txBody>
      </p:sp>
      <p:pic>
        <p:nvPicPr>
          <p:cNvPr id="5" name="Content Placeholder 4" descr="A screenshot of a graph&#10;&#10;AI-generated content may be incorrect.">
            <a:extLst>
              <a:ext uri="{FF2B5EF4-FFF2-40B4-BE49-F238E27FC236}">
                <a16:creationId xmlns:a16="http://schemas.microsoft.com/office/drawing/2014/main" id="{42179D0E-7DBF-2A74-9383-2E59229D04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406" y="807522"/>
            <a:ext cx="6497782" cy="5058888"/>
          </a:xfrm>
        </p:spPr>
      </p:pic>
      <p:sp>
        <p:nvSpPr>
          <p:cNvPr id="4" name="TextBox 3">
            <a:extLst>
              <a:ext uri="{FF2B5EF4-FFF2-40B4-BE49-F238E27FC236}">
                <a16:creationId xmlns:a16="http://schemas.microsoft.com/office/drawing/2014/main" id="{5F0A84F4-2ABF-0FDC-91F2-767D5D316A89}"/>
              </a:ext>
            </a:extLst>
          </p:cNvPr>
          <p:cNvSpPr txBox="1"/>
          <p:nvPr/>
        </p:nvSpPr>
        <p:spPr>
          <a:xfrm>
            <a:off x="7608124" y="1228912"/>
            <a:ext cx="4583876" cy="3754874"/>
          </a:xfrm>
          <a:prstGeom prst="rect">
            <a:avLst/>
          </a:prstGeom>
          <a:noFill/>
        </p:spPr>
        <p:txBody>
          <a:bodyPr wrap="square">
            <a:spAutoFit/>
          </a:bodyPr>
          <a:lstStyle/>
          <a:p>
            <a:endParaRPr lang="en-US" dirty="0"/>
          </a:p>
          <a:p>
            <a:r>
              <a:rPr lang="en-US" sz="2000" dirty="0">
                <a:solidFill>
                  <a:schemeClr val="accent1"/>
                </a:solidFill>
              </a:rPr>
              <a:t>Using the "</a:t>
            </a:r>
            <a:r>
              <a:rPr lang="en-US" sz="2000" b="1" dirty="0">
                <a:solidFill>
                  <a:schemeClr val="accent1"/>
                </a:solidFill>
              </a:rPr>
              <a:t>Drill-down"</a:t>
            </a:r>
            <a:r>
              <a:rPr lang="en-US" sz="2000" dirty="0">
                <a:solidFill>
                  <a:schemeClr val="accent1"/>
                </a:solidFill>
              </a:rPr>
              <a:t> feature, we moved from the state level to a more detailed view: city-level sales performance.</a:t>
            </a:r>
          </a:p>
          <a:p>
            <a:endParaRPr lang="en-US" sz="2000" dirty="0">
              <a:solidFill>
                <a:schemeClr val="accent1"/>
              </a:solidFill>
            </a:endParaRPr>
          </a:p>
          <a:p>
            <a:r>
              <a:rPr lang="en-US" sz="2000" dirty="0">
                <a:solidFill>
                  <a:schemeClr val="accent1"/>
                </a:solidFill>
              </a:rPr>
              <a:t>This chart shows the cities that contribute the most to revenue and profit. The city of </a:t>
            </a:r>
            <a:r>
              <a:rPr lang="en-US" sz="2000" b="1" dirty="0">
                <a:solidFill>
                  <a:schemeClr val="accent1"/>
                </a:solidFill>
              </a:rPr>
              <a:t>Ahok </a:t>
            </a:r>
            <a:r>
              <a:rPr lang="en-US" sz="2000" dirty="0">
                <a:solidFill>
                  <a:schemeClr val="accent1"/>
                </a:solidFill>
              </a:rPr>
              <a:t>the list with revenues of </a:t>
            </a:r>
            <a:r>
              <a:rPr lang="en-US" sz="2000" b="1" dirty="0">
                <a:solidFill>
                  <a:schemeClr val="accent1"/>
                </a:solidFill>
              </a:rPr>
              <a:t>$0.54 </a:t>
            </a:r>
            <a:r>
              <a:rPr lang="en-US" sz="2000" dirty="0">
                <a:solidFill>
                  <a:schemeClr val="accent1"/>
                </a:solidFill>
              </a:rPr>
              <a:t>million, making it our most significant individual market in this group.</a:t>
            </a:r>
          </a:p>
        </p:txBody>
      </p:sp>
    </p:spTree>
    <p:extLst>
      <p:ext uri="{BB962C8B-B14F-4D97-AF65-F5344CB8AC3E}">
        <p14:creationId xmlns:p14="http://schemas.microsoft.com/office/powerpoint/2010/main" val="21224201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801</TotalTime>
  <Words>938</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Century Gothic</vt:lpstr>
      <vt:lpstr>Wingdings 3</vt:lpstr>
      <vt:lpstr>Slice</vt:lpstr>
      <vt:lpstr>Wide World Importers </vt:lpstr>
      <vt:lpstr>About data</vt:lpstr>
      <vt:lpstr>Molding data </vt:lpstr>
      <vt:lpstr>The cleaning process</vt:lpstr>
      <vt:lpstr>Dax measures </vt:lpstr>
      <vt:lpstr>Where </vt:lpstr>
      <vt:lpstr>Where 2</vt:lpstr>
      <vt:lpstr>Where 3</vt:lpstr>
      <vt:lpstr>Where 4</vt:lpstr>
      <vt:lpstr>when</vt:lpstr>
      <vt:lpstr>When 2</vt:lpstr>
      <vt:lpstr>When 4</vt:lpstr>
      <vt:lpstr>what</vt:lpstr>
      <vt:lpstr>What 2</vt:lpstr>
      <vt:lpstr>What 3</vt:lpstr>
      <vt:lpstr>What 3</vt:lpstr>
      <vt:lpstr>who</vt:lpstr>
      <vt:lpstr>tax</vt:lpstr>
      <vt:lpstr>Our dashboard</vt:lpstr>
      <vt:lpstr>Our dashboard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hasan</dc:creator>
  <cp:lastModifiedBy>mohamed hasan</cp:lastModifiedBy>
  <cp:revision>46</cp:revision>
  <dcterms:created xsi:type="dcterms:W3CDTF">2025-09-09T09:37:25Z</dcterms:created>
  <dcterms:modified xsi:type="dcterms:W3CDTF">2025-09-16T07:53:58Z</dcterms:modified>
</cp:coreProperties>
</file>