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8" r:id="rId7"/>
    <p:sldId id="261" r:id="rId8"/>
    <p:sldId id="262" r:id="rId9"/>
    <p:sldId id="264" r:id="rId10"/>
    <p:sldId id="269" r:id="rId11"/>
    <p:sldId id="265" r:id="rId12"/>
    <p:sldId id="270" r:id="rId13"/>
    <p:sldId id="266" r:id="rId14"/>
    <p:sldId id="267"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51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EEC1B201-BEAF-48BC-983C-90041093977C}" type="datetimeFigureOut">
              <a:rPr lang="en-US" smtClean="0"/>
              <a:pPr/>
              <a:t>2/21/2020</a:t>
            </a:fld>
            <a:endParaRPr lang="en-US"/>
          </a:p>
        </p:txBody>
      </p:sp>
      <p:sp>
        <p:nvSpPr>
          <p:cNvPr id="19" name="Espace réservé du pied de page 18"/>
          <p:cNvSpPr>
            <a:spLocks noGrp="1"/>
          </p:cNvSpPr>
          <p:nvPr>
            <p:ph type="ftr" sz="quarter" idx="11"/>
          </p:nvPr>
        </p:nvSpPr>
        <p:spPr/>
        <p:txBody>
          <a:bodyPr/>
          <a:lstStyle/>
          <a:p>
            <a:endParaRPr lang="en-US"/>
          </a:p>
        </p:txBody>
      </p:sp>
      <p:sp>
        <p:nvSpPr>
          <p:cNvPr id="27" name="Espace réservé du numéro de diapositive 26"/>
          <p:cNvSpPr>
            <a:spLocks noGrp="1"/>
          </p:cNvSpPr>
          <p:nvPr>
            <p:ph type="sldNum" sz="quarter" idx="12"/>
          </p:nvPr>
        </p:nvSpPr>
        <p:spPr/>
        <p:txBody>
          <a:bodyPr/>
          <a:lstStyle/>
          <a:p>
            <a:fld id="{DDD3813F-5925-4FC6-A0A6-1694F8183CC1}"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EC1B201-BEAF-48BC-983C-90041093977C}" type="datetimeFigureOut">
              <a:rPr lang="en-US" smtClean="0"/>
              <a:pPr/>
              <a:t>2/21/2020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EC1B201-BEAF-48BC-983C-90041093977C}" type="datetimeFigureOut">
              <a:rPr lang="en-US" smtClean="0"/>
              <a:pPr/>
              <a:t>2/21/2020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EC1B201-BEAF-48BC-983C-90041093977C}" type="datetimeFigureOut">
              <a:rPr lang="en-US" smtClean="0"/>
              <a:pPr/>
              <a:t>2/21/2020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EEC1B201-BEAF-48BC-983C-90041093977C}" type="datetimeFigureOut">
              <a:rPr lang="en-US" smtClean="0"/>
              <a:pPr/>
              <a:t>2/21/2020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DD3813F-5925-4FC6-A0A6-1694F8183CC1}"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EC1B201-BEAF-48BC-983C-90041093977C}" type="datetimeFigureOut">
              <a:rPr lang="en-US" smtClean="0"/>
              <a:pPr/>
              <a:t>2/21/2020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EEC1B201-BEAF-48BC-983C-90041093977C}" type="datetimeFigureOut">
              <a:rPr lang="en-US" smtClean="0"/>
              <a:pPr/>
              <a:t>2/21/2020</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EC1B201-BEAF-48BC-983C-90041093977C}" type="datetimeFigureOut">
              <a:rPr lang="en-US" smtClean="0"/>
              <a:pPr/>
              <a:t>2/21/2020</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EC1B201-BEAF-48BC-983C-90041093977C}" type="datetimeFigureOut">
              <a:rPr lang="en-US" smtClean="0"/>
              <a:pPr/>
              <a:t>2/21/2020</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EC1B201-BEAF-48BC-983C-90041093977C}" type="datetimeFigureOut">
              <a:rPr lang="en-US" smtClean="0"/>
              <a:pPr/>
              <a:t>2/21/2020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DDD3813F-5925-4FC6-A0A6-1694F8183CC1}"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EC1B201-BEAF-48BC-983C-90041093977C}" type="datetimeFigureOut">
              <a:rPr lang="en-US" smtClean="0"/>
              <a:pPr/>
              <a:t>2/21/2020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DDD3813F-5925-4FC6-A0A6-1694F8183CC1}" type="slidenum">
              <a:rPr lang="en-US" smtClean="0"/>
              <a:pPr/>
              <a:t>‹N°›</a:t>
            </a:fld>
            <a:endParaRPr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C1B201-BEAF-48BC-983C-90041093977C}" type="datetimeFigureOut">
              <a:rPr lang="en-US" smtClean="0"/>
              <a:pPr/>
              <a:t>2/21/2020</a:t>
            </a:fld>
            <a:endParaRPr lang="en-US"/>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D3813F-5925-4FC6-A0A6-1694F8183CC1}" type="slidenum">
              <a:rPr lang="en-US" smtClean="0"/>
              <a:pPr/>
              <a:t>‹N°›</a:t>
            </a:fld>
            <a:endParaRPr lang="en-US"/>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581400"/>
            <a:ext cx="7315200" cy="1470025"/>
          </a:xfrm>
        </p:spPr>
        <p:txBody>
          <a:bodyPr>
            <a:noAutofit/>
          </a:bodyPr>
          <a:lstStyle/>
          <a:p>
            <a:r>
              <a:rPr lang="fr-FR" sz="9600" b="1" i="1" dirty="0" smtClean="0">
                <a:solidFill>
                  <a:schemeClr val="tx1"/>
                </a:solidFill>
                <a:effectLst>
                  <a:outerShdw blurRad="38100" dist="38100" dir="2700000" algn="tl">
                    <a:srgbClr val="000000">
                      <a:alpha val="43137"/>
                    </a:srgbClr>
                  </a:outerShdw>
                </a:effectLst>
                <a:latin typeface="Monotype Corsiva" pitchFamily="66" charset="0"/>
              </a:rPr>
              <a:t>MINI PROJ</a:t>
            </a:r>
            <a:r>
              <a:rPr lang="fr-FR" sz="9600" i="1" dirty="0" smtClean="0">
                <a:solidFill>
                  <a:schemeClr val="tx1"/>
                </a:solidFill>
                <a:effectLst>
                  <a:outerShdw blurRad="38100" dist="38100" dir="2700000" algn="tl">
                    <a:srgbClr val="000000">
                      <a:alpha val="43137"/>
                    </a:srgbClr>
                  </a:outerShdw>
                </a:effectLst>
                <a:latin typeface="Monotype Corsiva" pitchFamily="66" charset="0"/>
              </a:rPr>
              <a:t>E</a:t>
            </a:r>
            <a:r>
              <a:rPr lang="fr-FR" sz="9600" b="1" i="1" dirty="0" smtClean="0">
                <a:solidFill>
                  <a:schemeClr val="tx1"/>
                </a:solidFill>
                <a:effectLst>
                  <a:outerShdw blurRad="38100" dist="38100" dir="2700000" algn="tl">
                    <a:srgbClr val="000000">
                      <a:alpha val="43137"/>
                    </a:srgbClr>
                  </a:outerShdw>
                </a:effectLst>
                <a:latin typeface="Monotype Corsiva" pitchFamily="66" charset="0"/>
              </a:rPr>
              <a:t>T</a:t>
            </a:r>
            <a:endParaRPr lang="en-US" sz="9600" b="1" i="1" dirty="0">
              <a:solidFill>
                <a:schemeClr val="tx1"/>
              </a:solidFill>
              <a:effectLst>
                <a:outerShdw blurRad="38100" dist="38100" dir="2700000" algn="tl">
                  <a:srgbClr val="000000">
                    <a:alpha val="43137"/>
                  </a:srgbClr>
                </a:outerShdw>
              </a:effectLst>
              <a:latin typeface="Monotype Corsiva" pitchFamily="66" charset="0"/>
            </a:endParaRPr>
          </a:p>
        </p:txBody>
      </p:sp>
      <p:sp>
        <p:nvSpPr>
          <p:cNvPr id="3" name="Sous-titre 2"/>
          <p:cNvSpPr>
            <a:spLocks noGrp="1"/>
          </p:cNvSpPr>
          <p:nvPr>
            <p:ph type="subTitle" idx="1"/>
          </p:nvPr>
        </p:nvSpPr>
        <p:spPr>
          <a:xfrm>
            <a:off x="609600" y="5105400"/>
            <a:ext cx="6705600" cy="1447800"/>
          </a:xfrm>
        </p:spPr>
        <p:txBody>
          <a:bodyPr>
            <a:normAutofit/>
          </a:bodyPr>
          <a:lstStyle/>
          <a:p>
            <a:r>
              <a:rPr lang="fr-FR" sz="6000" b="1" i="1" dirty="0" smtClean="0">
                <a:latin typeface="Monotype Corsiva" pitchFamily="66" charset="0"/>
              </a:rPr>
              <a:t>Gestion De s Notes    </a:t>
            </a:r>
            <a:endParaRPr lang="en-US" sz="6000" b="1" i="1" dirty="0">
              <a:latin typeface="Monotype Corsiva" pitchFamily="66" charset="0"/>
            </a:endParaRPr>
          </a:p>
        </p:txBody>
      </p:sp>
      <p:sp>
        <p:nvSpPr>
          <p:cNvPr id="4" name="Rectangle 3"/>
          <p:cNvSpPr/>
          <p:nvPr/>
        </p:nvSpPr>
        <p:spPr>
          <a:xfrm>
            <a:off x="-228600" y="228600"/>
            <a:ext cx="4572000" cy="1261884"/>
          </a:xfrm>
          <a:prstGeom prst="rect">
            <a:avLst/>
          </a:prstGeom>
          <a:noFill/>
        </p:spPr>
        <p:txBody>
          <a:bodyPr wrap="square" lIns="91440" tIns="45720" rIns="91440" bIns="45720">
            <a:spAutoFit/>
          </a:bodyPr>
          <a:lstStyle/>
          <a:p>
            <a:pPr algn="ctr"/>
            <a:r>
              <a:rPr lang="fr-FR" sz="4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Université </a:t>
            </a:r>
            <a:r>
              <a:rPr lang="fr-FR" sz="36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Nouakchott</a:t>
            </a:r>
            <a:r>
              <a:rPr lang="fr-FR" sz="4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 </a:t>
            </a:r>
            <a:r>
              <a:rPr lang="fr-FR" sz="32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Alasriya</a:t>
            </a:r>
            <a:endParaRPr lang="fr-FR" sz="4400" b="1" cap="none" spc="0" dirty="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endParaRPr>
          </a:p>
        </p:txBody>
      </p:sp>
      <p:sp>
        <p:nvSpPr>
          <p:cNvPr id="5" name="Rectangle 4"/>
          <p:cNvSpPr/>
          <p:nvPr/>
        </p:nvSpPr>
        <p:spPr>
          <a:xfrm>
            <a:off x="4876800" y="228600"/>
            <a:ext cx="4267200" cy="1354217"/>
          </a:xfrm>
          <a:prstGeom prst="rect">
            <a:avLst/>
          </a:prstGeom>
          <a:noFill/>
        </p:spPr>
        <p:txBody>
          <a:bodyPr wrap="square" lIns="91440" tIns="45720" rIns="91440" bIns="45720">
            <a:spAutoFit/>
          </a:bodyPr>
          <a:lstStyle/>
          <a:p>
            <a:pPr algn="ctr"/>
            <a:r>
              <a:rPr lang="fr-FR" sz="28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Faculté</a:t>
            </a:r>
            <a:r>
              <a:rPr lang="fr-FR"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 </a:t>
            </a:r>
            <a:r>
              <a:rPr lang="fr-FR" sz="28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Des</a:t>
            </a:r>
            <a:r>
              <a:rPr lang="fr-FR"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 </a:t>
            </a:r>
            <a:r>
              <a:rPr lang="fr-FR" sz="2800" b="1" cap="none" spc="0" dirty="0" smtClean="0">
                <a:ln w="12700">
                  <a:solidFill>
                    <a:schemeClr val="tx1"/>
                  </a:solidFill>
                  <a:prstDash val="solid"/>
                </a:ln>
                <a:effectLst>
                  <a:outerShdw blurRad="41275" dist="20320" dir="1800000" algn="tl" rotWithShape="0">
                    <a:srgbClr val="000000">
                      <a:alpha val="40000"/>
                    </a:srgbClr>
                  </a:outerShdw>
                </a:effectLst>
                <a:latin typeface="Monotype Corsiva" pitchFamily="66" charset="0"/>
              </a:rPr>
              <a:t>S</a:t>
            </a:r>
            <a:r>
              <a:rPr lang="fr-FR" sz="28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ciences</a:t>
            </a:r>
            <a:r>
              <a:rPr lang="fr-FR"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 </a:t>
            </a:r>
            <a:r>
              <a:rPr lang="fr-FR" sz="2800" b="1" cap="none" spc="0" dirty="0" smtClean="0">
                <a:ln w="12700">
                  <a:solidFill>
                    <a:schemeClr val="tx1"/>
                  </a:solidFill>
                  <a:prstDash val="solid"/>
                </a:ln>
                <a:effectLst>
                  <a:outerShdw blurRad="41275" dist="20320" dir="1800000" algn="tl" rotWithShape="0">
                    <a:srgbClr val="000000">
                      <a:alpha val="40000"/>
                    </a:srgbClr>
                  </a:outerShdw>
                </a:effectLst>
                <a:latin typeface="Monotype Corsiva" pitchFamily="66" charset="0"/>
              </a:rPr>
              <a:t>E</a:t>
            </a:r>
            <a:r>
              <a:rPr lang="fr-FR" sz="28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t</a:t>
            </a:r>
            <a:r>
              <a:rPr lang="fr-FR"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 </a:t>
            </a:r>
            <a:r>
              <a:rPr lang="fr-FR" sz="28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latin typeface="Monotype Corsiva" pitchFamily="66" charset="0"/>
              </a:rPr>
              <a:t>T</a:t>
            </a:r>
            <a:r>
              <a:rPr lang="fr-FR" sz="2800" b="1" cap="none" spc="0" dirty="0" smtClean="0">
                <a:ln w="12700">
                  <a:solidFill>
                    <a:schemeClr val="tx1"/>
                  </a:solidFill>
                  <a:prstDash val="solid"/>
                </a:ln>
                <a:effectLst>
                  <a:outerShdw blurRad="41275" dist="20320" dir="1800000" algn="tl" rotWithShape="0">
                    <a:srgbClr val="000000">
                      <a:alpha val="40000"/>
                    </a:srgbClr>
                  </a:outerShdw>
                </a:effectLst>
                <a:latin typeface="Monotype Corsiva" pitchFamily="66" charset="0"/>
              </a:rPr>
              <a:t>echnique</a:t>
            </a:r>
            <a:endParaRPr lang="fr-FR" sz="5400" b="1" cap="none" spc="0" dirty="0">
              <a:ln w="12700">
                <a:solidFill>
                  <a:schemeClr val="tx1"/>
                </a:solidFill>
                <a:prstDash val="solid"/>
              </a:ln>
              <a:effectLst>
                <a:outerShdw blurRad="41275" dist="20320" dir="1800000" algn="tl" rotWithShape="0">
                  <a:srgbClr val="000000">
                    <a:alpha val="40000"/>
                  </a:srgbClr>
                </a:outerShdw>
              </a:effectLst>
              <a:latin typeface="Monotype Corsiva" pitchFamily="66" charset="0"/>
            </a:endParaRPr>
          </a:p>
        </p:txBody>
      </p:sp>
      <p:pic>
        <p:nvPicPr>
          <p:cNvPr id="6" name="Picture 4"/>
          <p:cNvPicPr>
            <a:picLocks noChangeAspect="1"/>
          </p:cNvPicPr>
          <p:nvPr/>
        </p:nvPicPr>
        <p:blipFill rotWithShape="1">
          <a:blip r:embed="rId2">
            <a:extLst>
              <a:ext uri="{28A0092B-C50C-407E-A947-70E740481C1C}">
                <a14:useLocalDpi xmlns:a14="http://schemas.microsoft.com/office/drawing/2010/main" xmlns="" val="0"/>
              </a:ext>
            </a:extLst>
          </a:blip>
          <a:srcRect l="68628" t="1" b="-6666"/>
          <a:stretch/>
        </p:blipFill>
        <p:spPr>
          <a:xfrm>
            <a:off x="3048000" y="1143000"/>
            <a:ext cx="3125025" cy="2622543"/>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strVal val="#ppt_w*0.70"/>
                                          </p:val>
                                        </p:tav>
                                        <p:tav tm="100000">
                                          <p:val>
                                            <p:strVal val="#ppt_w"/>
                                          </p:val>
                                        </p:tav>
                                      </p:tavLst>
                                    </p:anim>
                                    <p:anim calcmode="lin" valueType="num">
                                      <p:cBhvr>
                                        <p:cTn id="19" dur="1000" fill="hold"/>
                                        <p:tgtEl>
                                          <p:spTgt spid="6"/>
                                        </p:tgtEl>
                                        <p:attrNameLst>
                                          <p:attrName>ppt_h</p:attrName>
                                        </p:attrNameLst>
                                      </p:cBhvr>
                                      <p:tavLst>
                                        <p:tav tm="0">
                                          <p:val>
                                            <p:strVal val="#ppt_h"/>
                                          </p:val>
                                        </p:tav>
                                        <p:tav tm="100000">
                                          <p:val>
                                            <p:strVal val="#ppt_h"/>
                                          </p:val>
                                        </p:tav>
                                      </p:tavLst>
                                    </p:anim>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checkerboard(across)">
                                      <p:cBhvr>
                                        <p:cTn id="3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457200" y="685800"/>
            <a:ext cx="8229600" cy="5638800"/>
          </a:xfrm>
        </p:spPr>
        <p:txBody>
          <a:bodyPr>
            <a:normAutofit/>
          </a:bodyPr>
          <a:lstStyle/>
          <a:p>
            <a:pPr>
              <a:buNone/>
            </a:pPr>
            <a:r>
              <a:rPr lang="fr-FR" sz="3200" dirty="0" smtClean="0">
                <a:latin typeface="Book Antiqua" pitchFamily="18" charset="0"/>
              </a:rPr>
              <a:t>Chercher, afficher, et imprimer le relevé des notes d’un étudiant:</a:t>
            </a:r>
            <a:endParaRPr lang="en-US" sz="3200" dirty="0">
              <a:latin typeface="Book Antiqua" pitchFamily="18" charset="0"/>
            </a:endParaRPr>
          </a:p>
        </p:txBody>
      </p:sp>
      <p:pic>
        <p:nvPicPr>
          <p:cNvPr id="4" name="Image 3" descr="C R.PNG"/>
          <p:cNvPicPr>
            <a:picLocks noChangeAspect="1"/>
          </p:cNvPicPr>
          <p:nvPr/>
        </p:nvPicPr>
        <p:blipFill>
          <a:blip r:embed="rId2"/>
          <a:stretch>
            <a:fillRect/>
          </a:stretch>
        </p:blipFill>
        <p:spPr>
          <a:xfrm>
            <a:off x="381000" y="1905000"/>
            <a:ext cx="3200400" cy="4324720"/>
          </a:xfrm>
          <a:prstGeom prst="rect">
            <a:avLst/>
          </a:prstGeom>
        </p:spPr>
      </p:pic>
      <p:pic>
        <p:nvPicPr>
          <p:cNvPr id="5" name="Image 4" descr="Re.PNG"/>
          <p:cNvPicPr>
            <a:picLocks noChangeAspect="1"/>
          </p:cNvPicPr>
          <p:nvPr/>
        </p:nvPicPr>
        <p:blipFill>
          <a:blip r:embed="rId3"/>
          <a:stretch>
            <a:fillRect/>
          </a:stretch>
        </p:blipFill>
        <p:spPr>
          <a:xfrm>
            <a:off x="3657600" y="1905000"/>
            <a:ext cx="5315820" cy="4353437"/>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sp>
        <p:nvSpPr>
          <p:cNvPr id="3" name="Espace réservé du contenu 2"/>
          <p:cNvSpPr>
            <a:spLocks noGrp="1"/>
          </p:cNvSpPr>
          <p:nvPr>
            <p:ph idx="1"/>
          </p:nvPr>
        </p:nvSpPr>
        <p:spPr>
          <a:xfrm>
            <a:off x="457200" y="762000"/>
            <a:ext cx="8229600" cy="5562600"/>
          </a:xfrm>
        </p:spPr>
        <p:txBody>
          <a:bodyPr>
            <a:normAutofit/>
          </a:bodyPr>
          <a:lstStyle/>
          <a:p>
            <a:pPr>
              <a:buNone/>
            </a:pPr>
            <a:r>
              <a:rPr lang="fr-FR" sz="1800" dirty="0" smtClean="0">
                <a:solidFill>
                  <a:srgbClr val="FF0000"/>
                </a:solidFill>
                <a:latin typeface="Times New Roman" pitchFamily="18" charset="0"/>
                <a:cs typeface="Times New Roman" pitchFamily="18" charset="0"/>
              </a:rPr>
              <a:t> </a:t>
            </a:r>
            <a:r>
              <a:rPr lang="fr-FR" sz="2000" dirty="0" smtClean="0">
                <a:latin typeface="Book Antiqua" pitchFamily="18" charset="0"/>
                <a:cs typeface="Times New Roman" pitchFamily="18" charset="0"/>
              </a:rPr>
              <a:t>Ajouter, supprimer, et afficher un niveau, classe, matière et leurs listes:</a:t>
            </a:r>
            <a:endParaRPr lang="en-US" sz="3200" dirty="0">
              <a:solidFill>
                <a:srgbClr val="FF0000"/>
              </a:solidFill>
              <a:latin typeface="Book Antiqua" pitchFamily="18" charset="0"/>
              <a:cs typeface="Times New Roman" pitchFamily="18" charset="0"/>
            </a:endParaRPr>
          </a:p>
        </p:txBody>
      </p:sp>
      <p:pic>
        <p:nvPicPr>
          <p:cNvPr id="9" name="Image 8" descr="Matiére.PNG"/>
          <p:cNvPicPr>
            <a:picLocks noChangeAspect="1"/>
          </p:cNvPicPr>
          <p:nvPr/>
        </p:nvPicPr>
        <p:blipFill>
          <a:blip r:embed="rId2"/>
          <a:stretch>
            <a:fillRect/>
          </a:stretch>
        </p:blipFill>
        <p:spPr>
          <a:xfrm>
            <a:off x="457200" y="1219200"/>
            <a:ext cx="2895600" cy="5181600"/>
          </a:xfrm>
          <a:prstGeom prst="rect">
            <a:avLst/>
          </a:prstGeom>
        </p:spPr>
      </p:pic>
      <p:pic>
        <p:nvPicPr>
          <p:cNvPr id="11" name="Image 10" descr="liste.PNG"/>
          <p:cNvPicPr>
            <a:picLocks noChangeAspect="1"/>
          </p:cNvPicPr>
          <p:nvPr/>
        </p:nvPicPr>
        <p:blipFill>
          <a:blip r:embed="rId3"/>
          <a:stretch>
            <a:fillRect/>
          </a:stretch>
        </p:blipFill>
        <p:spPr>
          <a:xfrm>
            <a:off x="3352800" y="1219200"/>
            <a:ext cx="5520210" cy="5181600"/>
          </a:xfrm>
          <a:prstGeom prst="rect">
            <a:avLst/>
          </a:prstGeom>
        </p:spPr>
      </p:pic>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amond(i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pic>
        <p:nvPicPr>
          <p:cNvPr id="5" name="Image 4" descr="liste C.PNG"/>
          <p:cNvPicPr>
            <a:picLocks noChangeAspect="1"/>
          </p:cNvPicPr>
          <p:nvPr/>
        </p:nvPicPr>
        <p:blipFill>
          <a:blip r:embed="rId2"/>
          <a:stretch>
            <a:fillRect/>
          </a:stretch>
        </p:blipFill>
        <p:spPr>
          <a:xfrm>
            <a:off x="3962400" y="838200"/>
            <a:ext cx="5029200" cy="3191172"/>
          </a:xfrm>
          <a:prstGeom prst="rect">
            <a:avLst/>
          </a:prstGeom>
        </p:spPr>
      </p:pic>
      <p:pic>
        <p:nvPicPr>
          <p:cNvPr id="6" name="Espace réservé du contenu 6" descr="Classe.PNG"/>
          <p:cNvPicPr>
            <a:picLocks noChangeAspect="1"/>
          </p:cNvPicPr>
          <p:nvPr/>
        </p:nvPicPr>
        <p:blipFill>
          <a:blip r:embed="rId3"/>
          <a:stretch>
            <a:fillRect/>
          </a:stretch>
        </p:blipFill>
        <p:spPr>
          <a:xfrm>
            <a:off x="457200" y="838200"/>
            <a:ext cx="3581400" cy="3200400"/>
          </a:xfrm>
          <a:prstGeom prst="rect">
            <a:avLst/>
          </a:prstGeom>
        </p:spPr>
      </p:pic>
      <p:pic>
        <p:nvPicPr>
          <p:cNvPr id="7" name="Espace réservé du contenu 6" descr="Niveau.PNG"/>
          <p:cNvPicPr>
            <a:picLocks noGrp="1" noChangeAspect="1"/>
          </p:cNvPicPr>
          <p:nvPr>
            <p:ph idx="1"/>
          </p:nvPr>
        </p:nvPicPr>
        <p:blipFill>
          <a:blip r:embed="rId4"/>
          <a:stretch>
            <a:fillRect/>
          </a:stretch>
        </p:blipFill>
        <p:spPr>
          <a:xfrm>
            <a:off x="457201" y="3962400"/>
            <a:ext cx="3581400" cy="2676899"/>
          </a:xfrm>
          <a:prstGeom prst="rect">
            <a:avLst/>
          </a:prstGeom>
        </p:spPr>
      </p:pic>
      <p:pic>
        <p:nvPicPr>
          <p:cNvPr id="8" name="Image 7" descr="liste n.PNG"/>
          <p:cNvPicPr>
            <a:picLocks noChangeAspect="1"/>
          </p:cNvPicPr>
          <p:nvPr/>
        </p:nvPicPr>
        <p:blipFill>
          <a:blip r:embed="rId5"/>
          <a:stretch>
            <a:fillRect/>
          </a:stretch>
        </p:blipFill>
        <p:spPr>
          <a:xfrm>
            <a:off x="4038600" y="3962400"/>
            <a:ext cx="4953000" cy="2667000"/>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11" name="Espace réservé du contenu 10"/>
          <p:cNvSpPr>
            <a:spLocks noGrp="1"/>
          </p:cNvSpPr>
          <p:nvPr>
            <p:ph idx="1"/>
          </p:nvPr>
        </p:nvSpPr>
        <p:spPr>
          <a:xfrm>
            <a:off x="457200" y="914400"/>
            <a:ext cx="8229600" cy="5410200"/>
          </a:xfrm>
        </p:spPr>
        <p:txBody>
          <a:bodyPr/>
          <a:lstStyle/>
          <a:p>
            <a:r>
              <a:rPr lang="fr-FR" dirty="0" smtClean="0">
                <a:latin typeface="Book Antiqua" pitchFamily="18" charset="0"/>
              </a:rPr>
              <a:t>Comme la sécurité est très important, seul les administrateurs peuvent accéder  a notre application web grâce a leurs Emails et mots de passe.</a:t>
            </a:r>
            <a:r>
              <a:rPr lang="fr-FR" dirty="0" smtClean="0"/>
              <a:t> </a:t>
            </a:r>
            <a:endParaRPr lang="en-US" dirty="0" smtClean="0"/>
          </a:p>
          <a:p>
            <a:pPr>
              <a:buNone/>
            </a:pPr>
            <a:endParaRPr lang="en-US" dirty="0"/>
          </a:p>
        </p:txBody>
      </p:sp>
      <p:pic>
        <p:nvPicPr>
          <p:cNvPr id="12" name="Image 11" descr="Admins.PNG"/>
          <p:cNvPicPr>
            <a:picLocks noChangeAspect="1"/>
          </p:cNvPicPr>
          <p:nvPr/>
        </p:nvPicPr>
        <p:blipFill>
          <a:blip r:embed="rId2"/>
          <a:stretch>
            <a:fillRect/>
          </a:stretch>
        </p:blipFill>
        <p:spPr>
          <a:xfrm>
            <a:off x="685800" y="2362200"/>
            <a:ext cx="8001000" cy="4172458"/>
          </a:xfrm>
          <a:prstGeom prst="rect">
            <a:avLst/>
          </a:prstGeom>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amond(i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362712"/>
          </a:xfrm>
        </p:spPr>
        <p:txBody>
          <a:bodyPr>
            <a:normAutofit fontScale="90000"/>
          </a:bodyPr>
          <a:lstStyle/>
          <a:p>
            <a:endParaRPr lang="en-US"/>
          </a:p>
        </p:txBody>
      </p:sp>
      <p:sp>
        <p:nvSpPr>
          <p:cNvPr id="3" name="Espace réservé du contenu 2"/>
          <p:cNvSpPr>
            <a:spLocks noGrp="1"/>
          </p:cNvSpPr>
          <p:nvPr>
            <p:ph idx="1"/>
          </p:nvPr>
        </p:nvSpPr>
        <p:spPr>
          <a:xfrm>
            <a:off x="457200" y="1143000"/>
            <a:ext cx="8229600" cy="51816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fr-FR" sz="3600" dirty="0" smtClean="0">
                <a:solidFill>
                  <a:srgbClr val="C00000"/>
                </a:solidFill>
                <a:latin typeface="Times New Roman" pitchFamily="18" charset="0"/>
                <a:cs typeface="Times New Roman" pitchFamily="18" charset="0"/>
              </a:rPr>
              <a:t>Conclusion:</a:t>
            </a:r>
          </a:p>
          <a:p>
            <a:pPr>
              <a:buNone/>
            </a:pPr>
            <a:r>
              <a:rPr lang="fr-FR" dirty="0" smtClean="0"/>
              <a:t>   </a:t>
            </a:r>
            <a:r>
              <a:rPr lang="fr-FR" sz="2800" dirty="0" smtClean="0">
                <a:latin typeface="Book Antiqua" pitchFamily="18" charset="0"/>
                <a:cs typeface="Times New Roman" pitchFamily="18" charset="0"/>
              </a:rPr>
              <a:t>D’après avoir terminé notre projet, nous voulons remercier  vous pour cette occasion qui nous permette d’ améliorer  nos connaissance et de l’approfondir sur le programmation internet en général et plus précisément sur la base des données est les langages Html, CSS, JavaScript, et PHP.</a:t>
            </a:r>
          </a:p>
          <a:p>
            <a:pPr>
              <a:buNone/>
            </a:pPr>
            <a:r>
              <a:rPr lang="fr-FR" sz="2800" dirty="0" smtClean="0">
                <a:latin typeface="Book Antiqua" pitchFamily="18" charset="0"/>
                <a:cs typeface="Times New Roman" pitchFamily="18" charset="0"/>
              </a:rPr>
              <a:t>  ce projet représente une bonne expérience qui nous aidera beaucoup dans l’approche et dans nos vies professionnelles.  </a:t>
            </a:r>
            <a:endParaRPr lang="en-US" sz="2800" dirty="0">
              <a:latin typeface="Book Antiqua" pitchFamily="18" charset="0"/>
              <a:cs typeface="Times New Roman" pitchFamily="18" charset="0"/>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strVal val="#ppt_w*0.70"/>
                                          </p:val>
                                        </p:tav>
                                        <p:tav tm="100000">
                                          <p:val>
                                            <p:strVal val="#ppt_w"/>
                                          </p:val>
                                        </p:tav>
                                      </p:tavLst>
                                    </p:anim>
                                    <p:anim calcmode="lin" valueType="num">
                                      <p:cBhvr>
                                        <p:cTn id="8" dur="500" fill="hold"/>
                                        <p:tgtEl>
                                          <p:spTgt spid="3">
                                            <p:bg/>
                                          </p:spTgt>
                                        </p:tgtEl>
                                        <p:attrNameLst>
                                          <p:attrName>ppt_h</p:attrName>
                                        </p:attrNameLst>
                                      </p:cBhvr>
                                      <p:tavLst>
                                        <p:tav tm="0">
                                          <p:val>
                                            <p:strVal val="#ppt_h"/>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2"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9"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667512"/>
          </a:xfrm>
        </p:spPr>
        <p:txBody>
          <a:bodyPr>
            <a:normAutofit/>
          </a:bodyPr>
          <a:lstStyle/>
          <a:p>
            <a:r>
              <a:rPr lang="fr-FR" sz="3600" dirty="0" smtClean="0">
                <a:latin typeface="Times New Roman" pitchFamily="18" charset="0"/>
                <a:cs typeface="Times New Roman" pitchFamily="18" charset="0"/>
              </a:rPr>
              <a:t>La présentation du projet: gestion des notes</a:t>
            </a:r>
            <a:endParaRPr lang="en-US" sz="3600" dirty="0">
              <a:latin typeface="Times New Roman" pitchFamily="18" charset="0"/>
              <a:cs typeface="Times New Roman" pitchFamily="18" charset="0"/>
            </a:endParaRPr>
          </a:p>
        </p:txBody>
      </p:sp>
      <p:sp>
        <p:nvSpPr>
          <p:cNvPr id="3" name="Espace réservé du contenu 2"/>
          <p:cNvSpPr>
            <a:spLocks noGrp="1"/>
          </p:cNvSpPr>
          <p:nvPr>
            <p:ph idx="1"/>
          </p:nvPr>
        </p:nvSpPr>
        <p:spPr>
          <a:xfrm>
            <a:off x="533400" y="1600200"/>
            <a:ext cx="8153400" cy="472440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pPr>
              <a:buNone/>
            </a:pPr>
            <a:r>
              <a:rPr lang="fr-FR" sz="3800" dirty="0" smtClean="0">
                <a:solidFill>
                  <a:srgbClr val="002060"/>
                </a:solidFill>
                <a:latin typeface="Book Antiqua" pitchFamily="18" charset="0"/>
              </a:rPr>
              <a:t>                                                                         </a:t>
            </a:r>
            <a:endParaRPr lang="fr-FR" dirty="0" smtClean="0">
              <a:solidFill>
                <a:srgbClr val="002060"/>
              </a:solidFill>
              <a:latin typeface="Book Antiqua" pitchFamily="18" charset="0"/>
            </a:endParaRPr>
          </a:p>
          <a:p>
            <a:pPr>
              <a:buNone/>
            </a:pPr>
            <a:r>
              <a:rPr lang="fr-FR" dirty="0" smtClean="0"/>
              <a:t>                                                                                                              </a:t>
            </a:r>
            <a:endParaRPr lang="en-US" dirty="0" smtClean="0"/>
          </a:p>
          <a:p>
            <a:pPr>
              <a:buNone/>
            </a:pPr>
            <a:endParaRPr lang="en-US" dirty="0">
              <a:solidFill>
                <a:srgbClr val="00B050"/>
              </a:solidFill>
              <a:latin typeface="Algerian" pitchFamily="82" charset="0"/>
            </a:endParaRPr>
          </a:p>
        </p:txBody>
      </p:sp>
      <p:sp>
        <p:nvSpPr>
          <p:cNvPr id="4" name="Ellipse 3"/>
          <p:cNvSpPr/>
          <p:nvPr/>
        </p:nvSpPr>
        <p:spPr>
          <a:xfrm>
            <a:off x="533400" y="1676400"/>
            <a:ext cx="4648200" cy="464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smtClean="0">
                <a:solidFill>
                  <a:srgbClr val="00B050"/>
                </a:solidFill>
                <a:latin typeface="Book Antiqua" pitchFamily="18" charset="0"/>
              </a:rPr>
              <a:t>GROUPE PROJET</a:t>
            </a:r>
            <a:r>
              <a:rPr lang="fr-FR" sz="2400" dirty="0" smtClean="0">
                <a:solidFill>
                  <a:srgbClr val="00B0F0"/>
                </a:solidFill>
                <a:latin typeface="Book Antiqua" pitchFamily="18" charset="0"/>
              </a:rPr>
              <a:t>:                                                     </a:t>
            </a:r>
          </a:p>
          <a:p>
            <a:r>
              <a:rPr lang="fr-FR" dirty="0" smtClean="0">
                <a:latin typeface="Book Antiqua" pitchFamily="18" charset="0"/>
              </a:rPr>
              <a:t>Mohamed Mahmoud C15834</a:t>
            </a:r>
            <a:endParaRPr lang="fr-FR" sz="2000" dirty="0" smtClean="0">
              <a:latin typeface="Book Antiqua" pitchFamily="18" charset="0"/>
            </a:endParaRPr>
          </a:p>
          <a:p>
            <a:r>
              <a:rPr lang="fr-FR" dirty="0" smtClean="0">
                <a:latin typeface="Book Antiqua" pitchFamily="18" charset="0"/>
              </a:rPr>
              <a:t>Fatimetou Ely kedeye  C16309</a:t>
            </a:r>
            <a:r>
              <a:rPr lang="fr-FR" dirty="0" smtClean="0"/>
              <a:t>                              </a:t>
            </a:r>
            <a:endParaRPr lang="fr-FR" dirty="0" smtClean="0">
              <a:solidFill>
                <a:srgbClr val="0070C0"/>
              </a:solidFill>
              <a:latin typeface="Arial" pitchFamily="34" charset="0"/>
              <a:cs typeface="Arial" pitchFamily="34" charset="0"/>
            </a:endParaRPr>
          </a:p>
          <a:p>
            <a:r>
              <a:rPr lang="fr-FR" dirty="0" smtClean="0">
                <a:latin typeface="Book Antiqua" pitchFamily="18" charset="0"/>
              </a:rPr>
              <a:t>Cheikh Abdel Kader C16315 </a:t>
            </a:r>
            <a:r>
              <a:rPr lang="fr-FR" dirty="0" smtClean="0"/>
              <a:t>                                      </a:t>
            </a:r>
            <a:r>
              <a:rPr lang="fr-FR" sz="2800" dirty="0" smtClean="0">
                <a:solidFill>
                  <a:srgbClr val="002060"/>
                </a:solidFill>
              </a:rPr>
              <a:t>                                       </a:t>
            </a:r>
            <a:endParaRPr lang="fr-FR" dirty="0" smtClean="0">
              <a:solidFill>
                <a:srgbClr val="002060"/>
              </a:solidFill>
            </a:endParaRPr>
          </a:p>
          <a:p>
            <a:r>
              <a:rPr lang="fr-FR" dirty="0" smtClean="0">
                <a:latin typeface="Book Antiqua" pitchFamily="18" charset="0"/>
              </a:rPr>
              <a:t>Ibrahim Abdallahi Diallo C16286 </a:t>
            </a:r>
          </a:p>
          <a:p>
            <a:r>
              <a:rPr lang="fr-FR" dirty="0" smtClean="0">
                <a:latin typeface="Book Antiqua" pitchFamily="18" charset="0"/>
              </a:rPr>
              <a:t>Lebat Abdellahi Alloul C15849</a:t>
            </a:r>
          </a:p>
          <a:p>
            <a:r>
              <a:rPr lang="fr-FR" dirty="0" smtClean="0">
                <a:latin typeface="Book Antiqua" pitchFamily="18" charset="0"/>
              </a:rPr>
              <a:t>Mohameden salem C14435</a:t>
            </a:r>
            <a:endParaRPr lang="fr-FR" sz="2000" dirty="0" smtClean="0">
              <a:latin typeface="Book Antiqua" pitchFamily="18" charset="0"/>
            </a:endParaRPr>
          </a:p>
        </p:txBody>
      </p:sp>
      <p:sp>
        <p:nvSpPr>
          <p:cNvPr id="5" name="Parchemin horizontal 4"/>
          <p:cNvSpPr/>
          <p:nvPr/>
        </p:nvSpPr>
        <p:spPr>
          <a:xfrm>
            <a:off x="5562600" y="4114800"/>
            <a:ext cx="2971800" cy="20574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rgbClr val="00B050"/>
                </a:solidFill>
                <a:latin typeface="Times New Roman" pitchFamily="18" charset="0"/>
                <a:cs typeface="Times New Roman" pitchFamily="18" charset="0"/>
              </a:rPr>
              <a:t>Encadré par:</a:t>
            </a:r>
          </a:p>
          <a:p>
            <a:pPr algn="ctr"/>
            <a:r>
              <a:rPr lang="fr-FR" sz="2400" dirty="0" smtClean="0">
                <a:solidFill>
                  <a:schemeClr val="bg1"/>
                </a:solidFill>
                <a:latin typeface="Book Antiqua" pitchFamily="18" charset="0"/>
              </a:rPr>
              <a:t>Prof Alveth Sidi</a:t>
            </a:r>
            <a:endParaRPr lang="en-US" sz="2400" dirty="0">
              <a:solidFill>
                <a:schemeClr val="bg1"/>
              </a:solidFill>
            </a:endParaRPr>
          </a:p>
        </p:txBody>
      </p:sp>
      <p:sp>
        <p:nvSpPr>
          <p:cNvPr id="7" name="Parchemin vertical 6"/>
          <p:cNvSpPr/>
          <p:nvPr/>
        </p:nvSpPr>
        <p:spPr>
          <a:xfrm>
            <a:off x="5562600" y="1905000"/>
            <a:ext cx="2819400" cy="17526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latin typeface="Book Antiqua" pitchFamily="18" charset="0"/>
              </a:rPr>
              <a:t>Année universitaire: 2019-2020</a:t>
            </a:r>
            <a:endParaRPr lang="en-US" sz="2400" dirty="0">
              <a:latin typeface="Book Antiqua"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latin typeface="Times New Roman" pitchFamily="18" charset="0"/>
                <a:cs typeface="Times New Roman" pitchFamily="18" charset="0"/>
              </a:rPr>
              <a:t>Dans cette présentation on a:</a:t>
            </a:r>
            <a:endParaRPr lang="en-US" dirty="0">
              <a:solidFill>
                <a:srgbClr val="002060"/>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57200" y="1935480"/>
            <a:ext cx="8229600" cy="4236720"/>
          </a:xfrm>
        </p:spPr>
        <p:style>
          <a:lnRef idx="2">
            <a:schemeClr val="accent1">
              <a:shade val="50000"/>
            </a:schemeClr>
          </a:lnRef>
          <a:fillRef idx="1">
            <a:schemeClr val="accent1"/>
          </a:fillRef>
          <a:effectRef idx="0">
            <a:schemeClr val="accent1"/>
          </a:effectRef>
          <a:fontRef idx="minor">
            <a:schemeClr val="lt1"/>
          </a:fontRef>
        </p:style>
        <p:txBody>
          <a:bodyPr/>
          <a:lstStyle/>
          <a:p>
            <a:r>
              <a:rPr lang="fr-FR" sz="4400" dirty="0" smtClean="0">
                <a:latin typeface="Times New Roman" pitchFamily="18" charset="0"/>
                <a:cs typeface="Times New Roman" pitchFamily="18" charset="0"/>
              </a:rPr>
              <a:t>Introduction</a:t>
            </a:r>
          </a:p>
          <a:p>
            <a:r>
              <a:rPr lang="fr-FR" sz="4400" dirty="0" smtClean="0">
                <a:latin typeface="Times New Roman" pitchFamily="18" charset="0"/>
                <a:cs typeface="Times New Roman" pitchFamily="18" charset="0"/>
              </a:rPr>
              <a:t>Outils et langages utilisé</a:t>
            </a:r>
          </a:p>
          <a:p>
            <a:r>
              <a:rPr lang="fr-FR" sz="4400" dirty="0" smtClean="0">
                <a:latin typeface="Times New Roman" pitchFamily="18" charset="0"/>
                <a:cs typeface="Times New Roman" pitchFamily="18" charset="0"/>
              </a:rPr>
              <a:t>Conception des données </a:t>
            </a:r>
          </a:p>
          <a:p>
            <a:r>
              <a:rPr lang="fr-FR" sz="4400" dirty="0" smtClean="0">
                <a:latin typeface="Times New Roman" pitchFamily="18" charset="0"/>
                <a:cs typeface="Times New Roman" pitchFamily="18" charset="0"/>
              </a:rPr>
              <a:t>Formulaire et Missions</a:t>
            </a:r>
          </a:p>
          <a:p>
            <a:r>
              <a:rPr lang="fr-FR" sz="4400" dirty="0" smtClean="0">
                <a:latin typeface="Times New Roman" pitchFamily="18" charset="0"/>
                <a:cs typeface="Times New Roman" pitchFamily="18" charset="0"/>
              </a:rPr>
              <a:t>conclusion</a:t>
            </a:r>
          </a:p>
          <a:p>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diamond(i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amond(i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amond(i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diamond(i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diamond(i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diamond(in)">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457200" y="1066800"/>
            <a:ext cx="8229600" cy="5257800"/>
          </a:xfrm>
        </p:spPr>
        <p:txBody>
          <a:bodyPr>
            <a:normAutofit fontScale="92500" lnSpcReduction="10000"/>
          </a:bodyPr>
          <a:lstStyle/>
          <a:p>
            <a:r>
              <a:rPr lang="fr-FR" sz="3900" dirty="0" smtClean="0">
                <a:solidFill>
                  <a:srgbClr val="C00000"/>
                </a:solidFill>
                <a:latin typeface="Book Antiqua" pitchFamily="18" charset="0"/>
              </a:rPr>
              <a:t>Introduction:</a:t>
            </a:r>
          </a:p>
          <a:p>
            <a:pPr>
              <a:buNone/>
            </a:pPr>
            <a:r>
              <a:rPr lang="fr-FR" dirty="0" smtClean="0">
                <a:latin typeface="Book Antiqua" pitchFamily="18" charset="0"/>
              </a:rPr>
              <a:t>    </a:t>
            </a:r>
            <a:r>
              <a:rPr lang="fr-FR" sz="3200" dirty="0" smtClean="0">
                <a:latin typeface="Book Antiqua" pitchFamily="18" charset="0"/>
              </a:rPr>
              <a:t>L’utilité de ce projet c’est de </a:t>
            </a:r>
            <a:r>
              <a:rPr lang="fr-FR" sz="3200" dirty="0" smtClean="0">
                <a:latin typeface="Book Antiqua" pitchFamily="18" charset="0"/>
              </a:rPr>
              <a:t>créer </a:t>
            </a:r>
            <a:r>
              <a:rPr lang="fr-FR" sz="3200" dirty="0" smtClean="0">
                <a:latin typeface="Book Antiqua" pitchFamily="18" charset="0"/>
              </a:rPr>
              <a:t>une application web qui gère les notes des étudiants d’une école et qui donne aux administrateurs la possibilité d’ajouter , de supprimer de modifier, et lister </a:t>
            </a:r>
            <a:r>
              <a:rPr lang="fr-FR" sz="3200" dirty="0" smtClean="0">
                <a:latin typeface="Book Antiqua" pitchFamily="18" charset="0"/>
              </a:rPr>
              <a:t>des</a:t>
            </a:r>
            <a:r>
              <a:rPr lang="fr-FR" sz="3200" dirty="0" smtClean="0">
                <a:latin typeface="Book Antiqua" pitchFamily="18" charset="0"/>
              </a:rPr>
              <a:t> étudiants, </a:t>
            </a:r>
            <a:r>
              <a:rPr lang="fr-FR" sz="3200" smtClean="0">
                <a:latin typeface="Book Antiqua" pitchFamily="18" charset="0"/>
              </a:rPr>
              <a:t>notes,matières</a:t>
            </a:r>
            <a:r>
              <a:rPr lang="fr-FR" sz="3200" dirty="0" smtClean="0">
                <a:latin typeface="Book Antiqua" pitchFamily="18" charset="0"/>
              </a:rPr>
              <a:t> </a:t>
            </a:r>
            <a:r>
              <a:rPr lang="fr-FR" sz="3200" dirty="0" smtClean="0">
                <a:latin typeface="Book Antiqua" pitchFamily="18" charset="0"/>
              </a:rPr>
              <a:t>, </a:t>
            </a:r>
            <a:r>
              <a:rPr lang="fr-FR" sz="3200" dirty="0" smtClean="0">
                <a:latin typeface="Book Antiqua" pitchFamily="18" charset="0"/>
              </a:rPr>
              <a:t>classes </a:t>
            </a:r>
            <a:r>
              <a:rPr lang="fr-FR" sz="3200" dirty="0" smtClean="0">
                <a:latin typeface="Book Antiqua" pitchFamily="18" charset="0"/>
              </a:rPr>
              <a:t>ou </a:t>
            </a:r>
            <a:r>
              <a:rPr lang="fr-FR" sz="3200" dirty="0" smtClean="0">
                <a:latin typeface="Book Antiqua" pitchFamily="18" charset="0"/>
              </a:rPr>
              <a:t>niveaux.</a:t>
            </a:r>
            <a:endParaRPr lang="fr-FR" sz="3200" dirty="0" smtClean="0">
              <a:latin typeface="Book Antiqua" pitchFamily="18" charset="0"/>
            </a:endParaRPr>
          </a:p>
          <a:p>
            <a:pPr>
              <a:buNone/>
            </a:pPr>
            <a:r>
              <a:rPr lang="fr-FR" sz="3200" dirty="0" smtClean="0">
                <a:latin typeface="Book Antiqua" pitchFamily="18" charset="0"/>
              </a:rPr>
              <a:t>    sans oublier que le relevé des notes et la partie la plus puissante de notre projet on a donné la possibilité de le créer, l’afficher, et l’imprimer.  </a:t>
            </a:r>
            <a:endParaRPr lang="en-US" sz="3200" dirty="0">
              <a:latin typeface="Book Antiqua" pitchFamily="18" charset="0"/>
            </a:endParaRP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457200" y="762000"/>
            <a:ext cx="8229600" cy="5562600"/>
          </a:xfrm>
        </p:spPr>
        <p:txBody>
          <a:bodyPr/>
          <a:lstStyle/>
          <a:p>
            <a:r>
              <a:rPr lang="fr-FR" sz="3200" dirty="0" smtClean="0">
                <a:solidFill>
                  <a:srgbClr val="C00000"/>
                </a:solidFill>
                <a:latin typeface="Times New Roman" pitchFamily="18" charset="0"/>
                <a:cs typeface="Times New Roman" pitchFamily="18" charset="0"/>
              </a:rPr>
              <a:t>Outils et langages:</a:t>
            </a:r>
          </a:p>
          <a:p>
            <a:pPr>
              <a:buNone/>
            </a:pPr>
            <a:r>
              <a:rPr lang="fr-FR" sz="2800" dirty="0" smtClean="0">
                <a:latin typeface="Book Antiqua" pitchFamily="18" charset="0"/>
              </a:rPr>
              <a:t> nous utilisions comme langages html, css, JavaScript PHP, et SQL</a:t>
            </a:r>
            <a:r>
              <a:rPr lang="fr-FR" dirty="0" smtClean="0"/>
              <a:t>. </a:t>
            </a:r>
            <a:endParaRPr lang="en-US" dirty="0"/>
          </a:p>
        </p:txBody>
      </p:sp>
      <p:pic>
        <p:nvPicPr>
          <p:cNvPr id="5" name="Image 4" descr="Capturehtml.PNG"/>
          <p:cNvPicPr/>
          <p:nvPr/>
        </p:nvPicPr>
        <p:blipFill>
          <a:blip r:embed="rId2" cstate="print"/>
          <a:stretch>
            <a:fillRect/>
          </a:stretch>
        </p:blipFill>
        <p:spPr>
          <a:xfrm>
            <a:off x="533400" y="2286000"/>
            <a:ext cx="1981200" cy="3962400"/>
          </a:xfrm>
          <a:prstGeom prst="rect">
            <a:avLst/>
          </a:prstGeom>
        </p:spPr>
      </p:pic>
      <p:pic>
        <p:nvPicPr>
          <p:cNvPr id="6" name="Image 5" descr="css.PNG"/>
          <p:cNvPicPr/>
          <p:nvPr/>
        </p:nvPicPr>
        <p:blipFill>
          <a:blip r:embed="rId3" cstate="print"/>
          <a:stretch>
            <a:fillRect/>
          </a:stretch>
        </p:blipFill>
        <p:spPr>
          <a:xfrm>
            <a:off x="2438400" y="2286000"/>
            <a:ext cx="2209800" cy="3962400"/>
          </a:xfrm>
          <a:prstGeom prst="rect">
            <a:avLst/>
          </a:prstGeom>
        </p:spPr>
      </p:pic>
      <p:pic>
        <p:nvPicPr>
          <p:cNvPr id="7" name="Image 6" descr="php.PNG"/>
          <p:cNvPicPr/>
          <p:nvPr/>
        </p:nvPicPr>
        <p:blipFill>
          <a:blip r:embed="rId4" cstate="print"/>
          <a:stretch>
            <a:fillRect/>
          </a:stretch>
        </p:blipFill>
        <p:spPr>
          <a:xfrm>
            <a:off x="6629400" y="2362200"/>
            <a:ext cx="2057400" cy="4114800"/>
          </a:xfrm>
          <a:prstGeom prst="rect">
            <a:avLst/>
          </a:prstGeom>
        </p:spPr>
      </p:pic>
      <p:pic>
        <p:nvPicPr>
          <p:cNvPr id="8" name="Image 7" descr="jvscr.PNG"/>
          <p:cNvPicPr/>
          <p:nvPr/>
        </p:nvPicPr>
        <p:blipFill>
          <a:blip r:embed="rId5" cstate="print"/>
          <a:stretch>
            <a:fillRect/>
          </a:stretch>
        </p:blipFill>
        <p:spPr>
          <a:xfrm>
            <a:off x="4343400" y="2362200"/>
            <a:ext cx="2362200" cy="3739244"/>
          </a:xfrm>
          <a:prstGeom prst="rect">
            <a:avLst/>
          </a:prstGeom>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heckerboard(across)">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amond(i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amond(i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amond(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amond(i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sp>
        <p:nvSpPr>
          <p:cNvPr id="7" name="Espace réservé du contenu 6"/>
          <p:cNvSpPr>
            <a:spLocks noGrp="1"/>
          </p:cNvSpPr>
          <p:nvPr>
            <p:ph idx="1"/>
          </p:nvPr>
        </p:nvSpPr>
        <p:spPr>
          <a:xfrm>
            <a:off x="457200" y="762000"/>
            <a:ext cx="8229600" cy="5562600"/>
          </a:xfrm>
        </p:spPr>
        <p:txBody>
          <a:bodyPr/>
          <a:lstStyle/>
          <a:p>
            <a:pPr>
              <a:buNone/>
            </a:pPr>
            <a:r>
              <a:rPr lang="fr-FR" sz="2400" dirty="0" smtClean="0">
                <a:latin typeface="Book Antiqua" pitchFamily="18" charset="0"/>
              </a:rPr>
              <a:t> nous utilisions comme éditeur </a:t>
            </a:r>
            <a:r>
              <a:rPr lang="fr-FR" sz="2400" b="1" i="1" dirty="0" smtClean="0">
                <a:latin typeface="Book Antiqua" pitchFamily="18" charset="0"/>
              </a:rPr>
              <a:t>Notepad++</a:t>
            </a:r>
            <a:r>
              <a:rPr lang="fr-FR" sz="2400" dirty="0" smtClean="0">
                <a:latin typeface="Book Antiqua" pitchFamily="18" charset="0"/>
              </a:rPr>
              <a:t>, et comme serveur </a:t>
            </a:r>
            <a:r>
              <a:rPr lang="fr-FR" sz="2400" b="1" i="1" dirty="0" smtClean="0">
                <a:latin typeface="Book Antiqua" pitchFamily="18" charset="0"/>
              </a:rPr>
              <a:t>wampserver, </a:t>
            </a:r>
            <a:r>
              <a:rPr lang="fr-FR" sz="2400" dirty="0" smtClean="0">
                <a:latin typeface="Book Antiqua" pitchFamily="18" charset="0"/>
              </a:rPr>
              <a:t>et comme navigateur </a:t>
            </a:r>
            <a:r>
              <a:rPr lang="fr-FR" sz="2400" b="1" i="1" dirty="0" smtClean="0">
                <a:latin typeface="Book Antiqua" pitchFamily="18" charset="0"/>
              </a:rPr>
              <a:t>Chrome</a:t>
            </a:r>
            <a:r>
              <a:rPr lang="fr-FR" sz="2400" dirty="0" smtClean="0">
                <a:latin typeface="Book Antiqua" pitchFamily="18" charset="0"/>
              </a:rPr>
              <a:t>:</a:t>
            </a:r>
            <a:endParaRPr lang="en-US" dirty="0"/>
          </a:p>
        </p:txBody>
      </p:sp>
      <p:pic>
        <p:nvPicPr>
          <p:cNvPr id="8" name="Image 7" descr="téléchargement.png"/>
          <p:cNvPicPr/>
          <p:nvPr/>
        </p:nvPicPr>
        <p:blipFill>
          <a:blip r:embed="rId2" cstate="print"/>
          <a:stretch>
            <a:fillRect/>
          </a:stretch>
        </p:blipFill>
        <p:spPr>
          <a:xfrm>
            <a:off x="609600" y="1905000"/>
            <a:ext cx="3124200" cy="4419600"/>
          </a:xfrm>
          <a:prstGeom prst="rect">
            <a:avLst/>
          </a:prstGeom>
        </p:spPr>
      </p:pic>
      <p:pic>
        <p:nvPicPr>
          <p:cNvPr id="9" name="Image 8"/>
          <p:cNvPicPr/>
          <p:nvPr/>
        </p:nvPicPr>
        <p:blipFill>
          <a:blip r:embed="rId3" cstate="print"/>
          <a:srcRect/>
          <a:stretch>
            <a:fillRect/>
          </a:stretch>
        </p:blipFill>
        <p:spPr bwMode="auto">
          <a:xfrm>
            <a:off x="3810000" y="1905000"/>
            <a:ext cx="2667000" cy="4572000"/>
          </a:xfrm>
          <a:prstGeom prst="rect">
            <a:avLst/>
          </a:prstGeom>
          <a:noFill/>
          <a:ln w="9525">
            <a:noFill/>
            <a:miter lim="800000"/>
            <a:headEnd/>
            <a:tailEnd/>
          </a:ln>
        </p:spPr>
      </p:pic>
      <p:pic>
        <p:nvPicPr>
          <p:cNvPr id="6" name="Image 5" descr="Crome.PNG"/>
          <p:cNvPicPr>
            <a:picLocks noChangeAspect="1"/>
          </p:cNvPicPr>
          <p:nvPr/>
        </p:nvPicPr>
        <p:blipFill>
          <a:blip r:embed="rId4"/>
          <a:stretch>
            <a:fillRect/>
          </a:stretch>
        </p:blipFill>
        <p:spPr>
          <a:xfrm>
            <a:off x="6629400" y="1905000"/>
            <a:ext cx="2209800" cy="4267200"/>
          </a:xfrm>
          <a:prstGeom prst="rect">
            <a:avLst/>
          </a:prstGeom>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457200" y="762000"/>
            <a:ext cx="8229600" cy="5562600"/>
          </a:xfrm>
        </p:spPr>
        <p:txBody>
          <a:bodyPr>
            <a:normAutofit/>
          </a:bodyPr>
          <a:lstStyle/>
          <a:p>
            <a:pPr>
              <a:buNone/>
            </a:pPr>
            <a:r>
              <a:rPr lang="fr-FR" sz="3200" dirty="0" smtClean="0">
                <a:solidFill>
                  <a:srgbClr val="FF0000"/>
                </a:solidFill>
                <a:latin typeface="Times New Roman" pitchFamily="18" charset="0"/>
                <a:cs typeface="Times New Roman" pitchFamily="18" charset="0"/>
              </a:rPr>
              <a:t>Conception des données: </a:t>
            </a:r>
            <a:r>
              <a:rPr lang="fr-FR" sz="2400" dirty="0" smtClean="0">
                <a:solidFill>
                  <a:schemeClr val="tx2"/>
                </a:solidFill>
                <a:latin typeface="Times New Roman" pitchFamily="18" charset="0"/>
                <a:cs typeface="Times New Roman" pitchFamily="18" charset="0"/>
              </a:rPr>
              <a:t>a)Schéma E/A:</a:t>
            </a:r>
            <a:endParaRPr lang="en-US" sz="2800" dirty="0">
              <a:solidFill>
                <a:schemeClr val="tx2"/>
              </a:solidFill>
              <a:latin typeface="Times New Roman" pitchFamily="18" charset="0"/>
              <a:cs typeface="Times New Roman" pitchFamily="18" charset="0"/>
            </a:endParaRPr>
          </a:p>
        </p:txBody>
      </p:sp>
      <p:pic>
        <p:nvPicPr>
          <p:cNvPr id="5" name="Image 4" descr="EA.jpg"/>
          <p:cNvPicPr>
            <a:picLocks noChangeAspect="1"/>
          </p:cNvPicPr>
          <p:nvPr/>
        </p:nvPicPr>
        <p:blipFill>
          <a:blip r:embed="rId2"/>
          <a:stretch>
            <a:fillRect/>
          </a:stretch>
        </p:blipFill>
        <p:spPr>
          <a:xfrm>
            <a:off x="685800" y="1295400"/>
            <a:ext cx="7924800" cy="5238750"/>
          </a:xfrm>
          <a:prstGeom prst="rect">
            <a:avLst/>
          </a:prstGeom>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7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457200" y="685800"/>
            <a:ext cx="8229600" cy="5638800"/>
          </a:xfrm>
        </p:spPr>
        <p:txBody>
          <a:bodyPr>
            <a:normAutofit/>
          </a:bodyPr>
          <a:lstStyle/>
          <a:p>
            <a:pPr>
              <a:buNone/>
            </a:pPr>
            <a:r>
              <a:rPr lang="fr-FR" sz="2400" dirty="0" smtClean="0">
                <a:solidFill>
                  <a:schemeClr val="tx2"/>
                </a:solidFill>
                <a:latin typeface="Times New Roman" pitchFamily="18" charset="0"/>
                <a:cs typeface="Times New Roman" pitchFamily="18" charset="0"/>
              </a:rPr>
              <a:t>b)Schéma relationnelle:</a:t>
            </a:r>
            <a:endParaRPr lang="en-US" sz="2400" dirty="0">
              <a:solidFill>
                <a:schemeClr val="tx2"/>
              </a:solidFill>
              <a:latin typeface="Times New Roman" pitchFamily="18" charset="0"/>
              <a:cs typeface="Times New Roman" pitchFamily="18" charset="0"/>
            </a:endParaRPr>
          </a:p>
        </p:txBody>
      </p:sp>
      <p:pic>
        <p:nvPicPr>
          <p:cNvPr id="5" name="Image 4" descr="R.jpg"/>
          <p:cNvPicPr>
            <a:picLocks noChangeAspect="1"/>
          </p:cNvPicPr>
          <p:nvPr/>
        </p:nvPicPr>
        <p:blipFill>
          <a:blip r:embed="rId2"/>
          <a:stretch>
            <a:fillRect/>
          </a:stretch>
        </p:blipFill>
        <p:spPr>
          <a:xfrm>
            <a:off x="533400" y="1219200"/>
            <a:ext cx="8153400" cy="5343525"/>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sp>
        <p:nvSpPr>
          <p:cNvPr id="3" name="Espace réservé du contenu 2"/>
          <p:cNvSpPr>
            <a:spLocks noGrp="1"/>
          </p:cNvSpPr>
          <p:nvPr>
            <p:ph idx="1"/>
          </p:nvPr>
        </p:nvSpPr>
        <p:spPr>
          <a:xfrm>
            <a:off x="457200" y="762000"/>
            <a:ext cx="8229600" cy="6096000"/>
          </a:xfrm>
        </p:spPr>
        <p:txBody>
          <a:bodyPr>
            <a:normAutofit fontScale="92500" lnSpcReduction="10000"/>
          </a:bodyPr>
          <a:lstStyle/>
          <a:p>
            <a:r>
              <a:rPr lang="fr-FR" sz="3200" dirty="0" smtClean="0">
                <a:solidFill>
                  <a:srgbClr val="FF0000"/>
                </a:solidFill>
                <a:latin typeface="Times New Roman" pitchFamily="18" charset="0"/>
                <a:cs typeface="Times New Roman" pitchFamily="18" charset="0"/>
              </a:rPr>
              <a:t>Formulaire et Missions</a:t>
            </a:r>
            <a:r>
              <a:rPr lang="fr-FR" sz="1800" dirty="0" smtClean="0">
                <a:solidFill>
                  <a:srgbClr val="FF0000"/>
                </a:solidFill>
                <a:latin typeface="Times New Roman" pitchFamily="18" charset="0"/>
                <a:cs typeface="Times New Roman" pitchFamily="18" charset="0"/>
              </a:rPr>
              <a:t>: </a:t>
            </a:r>
            <a:r>
              <a:rPr lang="fr-FR" sz="3000" dirty="0" smtClean="0">
                <a:latin typeface="Book Antiqua" pitchFamily="18" charset="0"/>
                <a:cs typeface="Times New Roman" pitchFamily="18" charset="0"/>
              </a:rPr>
              <a:t>selon notre formulaire on peut faire les missions ci dessous</a:t>
            </a:r>
            <a:r>
              <a:rPr lang="fr-FR" sz="2400" dirty="0" smtClean="0">
                <a:latin typeface="Book Antiqua" pitchFamily="18" charset="0"/>
                <a:cs typeface="Times New Roman" pitchFamily="18" charset="0"/>
              </a:rPr>
              <a:t>:</a:t>
            </a:r>
          </a:p>
          <a:p>
            <a:pPr>
              <a:buNone/>
            </a:pPr>
            <a:r>
              <a:rPr lang="fr-FR" sz="2200" dirty="0" smtClean="0">
                <a:latin typeface="Book Antiqua" pitchFamily="18" charset="0"/>
                <a:cs typeface="Times New Roman" pitchFamily="18" charset="0"/>
              </a:rPr>
              <a:t>Ajouter, supprimer, modifier, et afficher un l’information d’un étudiant, comme on peut afficher son relevé en cliquant sur le flèche:</a:t>
            </a:r>
          </a:p>
          <a:p>
            <a:pPr>
              <a:buNone/>
            </a:pPr>
            <a:endParaRPr lang="en-US" sz="2000" dirty="0" smtClean="0">
              <a:solidFill>
                <a:srgbClr val="FF0000"/>
              </a:solidFill>
              <a:latin typeface="Times New Roman" pitchFamily="18" charset="0"/>
              <a:cs typeface="Times New Roman" pitchFamily="18" charset="0"/>
            </a:endParaRPr>
          </a:p>
          <a:p>
            <a:pPr>
              <a:buNone/>
            </a:pPr>
            <a:r>
              <a:rPr lang="fr-FR" sz="2000" dirty="0" smtClean="0">
                <a:solidFill>
                  <a:srgbClr val="FF0000"/>
                </a:solidFill>
                <a:latin typeface="Times New Roman" pitchFamily="18" charset="0"/>
                <a:cs typeface="Times New Roman" pitchFamily="18" charset="0"/>
              </a:rPr>
              <a:t>  </a:t>
            </a:r>
            <a:r>
              <a:rPr lang="fr-FR" sz="2000" dirty="0" smtClean="0">
                <a:latin typeface="Times New Roman" pitchFamily="18" charset="0"/>
                <a:cs typeface="Times New Roman" pitchFamily="18" charset="0"/>
              </a:rPr>
              <a:t> </a:t>
            </a:r>
            <a:r>
              <a:rPr lang="fr-FR" sz="2000" b="1" i="1" dirty="0" smtClean="0">
                <a:latin typeface="Times New Roman" pitchFamily="18" charset="0"/>
                <a:cs typeface="Times New Roman" pitchFamily="18" charset="0"/>
              </a:rPr>
              <a:t> </a:t>
            </a: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endParaRPr lang="fr-FR" sz="2000" b="1" i="1" dirty="0" smtClean="0">
              <a:latin typeface="Times New Roman" pitchFamily="18" charset="0"/>
              <a:cs typeface="Times New Roman" pitchFamily="18" charset="0"/>
            </a:endParaRPr>
          </a:p>
          <a:p>
            <a:pPr>
              <a:buNone/>
            </a:pPr>
            <a:r>
              <a:rPr lang="fr-FR" sz="2000" b="1" i="1" dirty="0" smtClean="0">
                <a:latin typeface="Times New Roman" pitchFamily="18" charset="0"/>
                <a:cs typeface="Times New Roman" pitchFamily="18" charset="0"/>
              </a:rPr>
              <a:t>                       </a:t>
            </a:r>
            <a:endParaRPr lang="fr-FR" sz="3200" b="1" i="1" dirty="0" smtClean="0">
              <a:latin typeface="Times New Roman" pitchFamily="18" charset="0"/>
              <a:cs typeface="Times New Roman" pitchFamily="18" charset="0"/>
            </a:endParaRPr>
          </a:p>
        </p:txBody>
      </p:sp>
      <p:pic>
        <p:nvPicPr>
          <p:cNvPr id="11" name="Image 10" descr="étudiant.PNG"/>
          <p:cNvPicPr>
            <a:picLocks noChangeAspect="1"/>
          </p:cNvPicPr>
          <p:nvPr/>
        </p:nvPicPr>
        <p:blipFill>
          <a:blip r:embed="rId2"/>
          <a:stretch>
            <a:fillRect/>
          </a:stretch>
        </p:blipFill>
        <p:spPr>
          <a:xfrm>
            <a:off x="337546" y="2338234"/>
            <a:ext cx="8468908" cy="4214965"/>
          </a:xfrm>
          <a:prstGeom prst="rect">
            <a:avLst/>
          </a:prstGeom>
        </p:spPr>
      </p:pic>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TotalTime>
  <Words>369</Words>
  <Application>Microsoft Office PowerPoint</Application>
  <PresentationFormat>Affichage à l'écran (4:3)</PresentationFormat>
  <Paragraphs>66</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Débit</vt:lpstr>
      <vt:lpstr>MINI PROJET</vt:lpstr>
      <vt:lpstr>La présentation du projet: gestion des notes</vt:lpstr>
      <vt:lpstr>Dans cette présentation on a:</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PREOJT</dc:title>
  <dc:creator>CHEIKH</dc:creator>
  <cp:lastModifiedBy>CHEIKH</cp:lastModifiedBy>
  <cp:revision>110</cp:revision>
  <dcterms:created xsi:type="dcterms:W3CDTF">2020-01-21T03:31:48Z</dcterms:created>
  <dcterms:modified xsi:type="dcterms:W3CDTF">2020-02-21T09:26:02Z</dcterms:modified>
</cp:coreProperties>
</file>