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20" r:id="rId2"/>
    <p:sldId id="327" r:id="rId3"/>
    <p:sldId id="340" r:id="rId4"/>
    <p:sldId id="328" r:id="rId5"/>
    <p:sldId id="329" r:id="rId6"/>
    <p:sldId id="330" r:id="rId7"/>
    <p:sldId id="331" r:id="rId8"/>
    <p:sldId id="332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36" r:id="rId17"/>
    <p:sldId id="338" r:id="rId18"/>
    <p:sldId id="339" r:id="rId19"/>
    <p:sldId id="319" r:id="rId20"/>
    <p:sldId id="34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>
        <p:scale>
          <a:sx n="75" d="100"/>
          <a:sy n="75" d="100"/>
        </p:scale>
        <p:origin x="2218" y="11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7:57.3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7:59.6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05.5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06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07.2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08.2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09.6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10.3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20.6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21.3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22.0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41.3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22.9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24.5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25.6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26.4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27.1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28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28.9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32.9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33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34.4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46.8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8:35.5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21:49.9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21:51.7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22:03.0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22:03.9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22:20.8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22:22.5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23:03.8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21:33.2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3202 1000 24575,'-1'0'0,"-68"0"0,1-2 0,-77-13 0,89 8 0,0 3 0,-76 3 0,92 1 0,21-1 0,0-1 0,0-1 0,0-1 0,-32-10 0,-19-5 0,14 12 0,0 2 0,-104 3 0,98 4 0,-118-13 0,102-1 0,-16-4 0,-145-5 0,-662 24 0,895-4 0,1 1 0,0 1 0,0-1 0,0 1 0,0 0 0,0 0 0,0 1 0,0-1 0,-6 4 0,9-4 0,-1 1 0,1-1 0,-1 1 0,1 0 0,0 0 0,0 0 0,0 1 0,0-1 0,0 0 0,1 1 0,-1-1 0,1 1 0,-1-1 0,1 1 0,0 0 0,0 0 0,-1 5 0,0 1 0,0-1 0,1 1 0,0 0 0,0 0 0,1 0 0,0 0 0,0-1 0,1 1 0,1 0 0,-1 0 0,1 0 0,1-1 0,0 1 0,0-1 0,0 0 0,1 0 0,0 0 0,1-1 0,0 1 0,0-1 0,1 0 0,12 12 0,60 68 0,-52-56 0,2 0 0,1-2 0,56 44 0,-66-58 0,0 1 0,-2 0 0,0 1 0,0 1 0,-2 0 0,17 26 0,70 129 0,-81-133 0,50 103 0,-71-143 0,0 0 0,0 0 0,0 0 0,0 0 0,0 0 0,0 0 0,0 0 0,0 0 0,0 1 0,0-1 0,1 0 0,-1 0 0,0 0 0,0 0 0,0 0 0,0 0 0,0 0 0,0 0 0,0 0 0,0 0 0,0 0 0,0 0 0,0 1 0,0-1 0,0 0 0,0 0 0,0 0 0,0 0 0,0 0 0,0 0 0,0 0 0,0 0 0,0 0 0,0 0 0,0 1 0,0-1 0,0 0 0,0 0 0,0 0 0,0 0 0,0 0 0,0 0 0,-1 0 0,1 0 0,0 0 0,0 0 0,0 0 0,0 0 0,0 0 0,0 0 0,0 1 0,0-1 0,0 0 0,0 0 0,0 0 0,0 0 0,-1 0 0,1 0 0,0 0 0,0 0 0,0 0 0,0 0 0,0 0 0,0 0 0,0 0 0,0 0 0,0 0 0,-10-6 0,-25-21 0,-9-5 0,32 24 0,-1 1 0,0 1 0,0 0 0,-1 1 0,-24-6 0,34 11 0,1-1 0,-1 1 0,0-1 0,1 1 0,-1 0 0,0 1 0,1-1 0,-1 1 0,1-1 0,-1 1 0,1 0 0,-5 2 0,6-2 0,0 0 0,0 1 0,0-1 0,0 1 0,0-1 0,1 1 0,-1 0 0,0 0 0,1 0 0,-1 0 0,1 0 0,0 0 0,0 0 0,0 0 0,0 0 0,0 1 0,0-1 0,1 0 0,-1 1 0,0 2 0,-1 13 0,2-14 0,0-1 0,0 1 0,-1 0 0,1-1 0,-1 1 0,0-1 0,0 1 0,0-1 0,-1 0 0,-2 5 0,4-8 0,0 1 0,0-1 0,0 0 0,0 0 0,-1 0 0,1 0 0,0 0 0,0 0 0,0 0 0,0 0 0,-1 0 0,1 0 0,0 0 0,0 0 0,0 0 0,0 0 0,0 0 0,-1 0 0,1 0 0,0 0 0,0 0 0,0-1 0,0 1 0,0 0 0,-1 0 0,1 0 0,0 0 0,0 0 0,0 0 0,0 0 0,0 0 0,0-1 0,0 1 0,-1 0 0,1 0 0,0 0 0,0 0 0,0 0 0,0 0 0,0-1 0,0 1 0,0 0 0,0 0 0,0 0 0,0 0 0,0-1 0,0 1 0,0 0 0,0 0 0,0 0 0,0 0 0,0-1 0,-28-73 0,-32-142 0,34 110 0,-73-324 0,90 396 0,-1-8 0,-22-56 0,29 90 0,0 0 0,1 0 0,0-1 0,0 1 0,1-1 0,0 0 0,0 1 0,1-1 0,1-11 0,2-1 0,1-1 0,9-26 0,-1 0 0,4-44 0,-13 68 0,1 0 0,1 0 0,0 1 0,16-38 0,-12 40 0,-1 0 0,-2 0 0,0-1 0,6-42 0,-7 17 0,-3-60 0,-3 37 0,1 69 0,0 1 0,0-1 0,0 1 0,0-1 0,0 1 0,0-1 0,0 0 0,0 1 0,0-1 0,0 1 0,0-1 0,1 0 0,-1 1 0,0-1 0,0 1 0,1-1 0,-1 1 0,0-1 0,1 1 0,-1-1 0,0 1 0,1-1 0,-1 1 0,1 0 0,-1-1 0,1 1 0,0-1 0,11 9 0,13 27 0,39 87 0,52 137 0,-76-166 0,12 33 0,51 186 0,-84-236 0,-3 1 0,-4 0 0,4 150 0,-16-175 0,3 90 0,-1-123 0,1-1 0,1 1 0,0-1 0,2-1 0,12 30 0,-7-22 0,-7-14 0,0-1 0,1 1 0,0-1 0,0 0 0,1-1 0,1 1 0,0-1 0,0 0 0,13 12 0,-19-21 0,0 1 0,-1-1 0,1 1 0,0-1 0,0 1 0,0-1 0,0 1 0,-1-1 0,1 0 0,0 0 0,0 1 0,0-1 0,0 0 0,0 0 0,0 0 0,0 0 0,0 0 0,0 0 0,0 0 0,-1-1 0,1 1 0,0 0 0,0 0 0,0-1 0,0 1 0,0 0 0,-1-1 0,1 1 0,0-1 0,0 1 0,0-1 0,-1 1 0,1-1 0,0 0 0,-1 1 0,1-1 0,-1 0 0,1 0 0,-1 1 0,1-1 0,-1 0 0,1 0 0,-1 0 0,0 0 0,1 0 0,-1 1 0,0-1 0,0-1 0,3-7 0,-1 1 0,0 0 0,2-17 0,0-51 0,-6-97 0,-1 55 0,2-335 0,2 443 0,0-1 0,1 1 0,0 0 0,1 0 0,0 0 0,0 1 0,1-1 0,0 1 0,1 0 0,0 0 0,0 0 0,1 1 0,0-1 0,1 2 0,14-15 0,1 2 0,0 1 0,2 1 0,0 0 0,34-17 0,-56 34 0,1 0 0,0 0 0,-1 0 0,1 0 0,0 1 0,-1-1 0,1 1 0,0 0 0,0 0 0,-1-1 0,1 2 0,0-1 0,0 0 0,-1 1 0,1-1 0,0 1 0,0 0 0,-1 0 0,1 0 0,-1 0 0,1 0 0,-1 0 0,0 1 0,1-1 0,-1 1 0,0 0 0,3 2 0,4 5 0,0 0 0,-1 1 0,0-1 0,11 18 0,8 17 0,-2 2 0,-2 0 0,32 97 0,26 155 0,-40-134 0,25 135 0,-30-122 0,-31-157 0,0 0 0,15 38 0,-20-57 0,0-1 0,0 1 0,0-1 0,0 1 0,0-1 0,0 1 0,0-1 0,1 0 0,-1 1 0,0-1 0,0 1 0,0-1 0,1 0 0,-1 1 0,0-1 0,1 1 0,-1-1 0,0 0 0,1 1 0,-1-1 0,0 0 0,1 0 0,-1 1 0,1-1 0,-1 0 0,0 0 0,1 0 0,-1 1 0,1-1 0,-1 0 0,1 0 0,-1 0 0,1 0 0,-1 0 0,1 0 0,6-18 0,-1-51 0,-2 1 0,-6-84 0,0 53 0,0-295 0,2 389 0,0 0 0,0 0 0,-1 0 0,0 0 0,1 0 0,-2-1 0,1 2 0,0-1 0,-1 0 0,0 0 0,0 0 0,-4-5 0,4 7 0,-1 0 0,0 1 0,1-1 0,-1 1 0,0-1 0,0 1 0,-1 0 0,1 0 0,0 1 0,-1-1 0,1 1 0,-1-1 0,1 1 0,-1 0 0,0 0 0,1 1 0,-6-1 0,1 0 0,1 1 0,-1 0 0,0 0 0,1 0 0,-1 1 0,1 1 0,-1-1 0,1 1 0,0 0 0,0 1 0,-11 5 0,-2 3 0,1 1 0,-27 21 0,-17 11 0,23-20 0,16-9 0,0 0 0,-2-2 0,-40 16 0,14-9 0,-29 8 0,72-25 0,0-1 0,0 0 0,0-1 0,0 0 0,0-1 0,-19-1 0,25 1 0,-1-1 0,0 0 0,0 0 0,0 0 0,1 0 0,-1-1 0,0 1 0,1-1 0,-1 0 0,1 0 0,0-1 0,0 1 0,0 0 0,0-1 0,-4-4 0,3 1 0,0 1 0,1-1 0,-1 0 0,1 0 0,1 0 0,-1 0 0,1-1 0,-2-9 0,-1-9 0,2 0 0,1-1 0,2-45 0,0 60 0,0-184 0,4-114 0,-4 295 0,1 0 0,1 1 0,0-1 0,1 0 0,0 1 0,1-1 0,0 1 0,10-18 0,-14 30 0,0 1 0,0 0 0,0 0 0,0-1 0,0 1 0,0 0 0,0 0 0,1 0 0,-1-1 0,0 1 0,0 0 0,0 0 0,0 0 0,0-1 0,1 1 0,-1 0 0,0 0 0,0 0 0,0 0 0,1 0 0,-1-1 0,0 1 0,0 0 0,0 0 0,1 0 0,-1 0 0,0 0 0,0 0 0,1 0 0,-1 0 0,0 0 0,0 0 0,1 0 0,-1 0 0,0 0 0,0 0 0,1 0 0,-1 0 0,0 0 0,0 0 0,1 0 0,-1 0 0,0 0 0,0 1 0,0-1 0,1 0 0,-1 0 0,7 16 0,-2 22 0,-2 10 0,-2-1 0,-8 73 0,4-93 0,-2-1 0,0 0 0,-2-1 0,-1 1 0,-1-1 0,-14 27 0,14-37 0,-2 0 0,1-1 0,-2-1 0,0 0 0,0 0 0,-2-1 0,-27 19 0,0 2 0,24-20 0,-33 19 0,36-24 0,0 0 0,1 1 0,0 0 0,-22 22 0,12-6 0,0-2 0,-2-1 0,0 0 0,-40 24 0,56-39 0,0 0 0,0 1 0,1 0 0,-8 10 0,11-12 0,-1 0 0,1 0 0,-1 0 0,0-1 0,0 0 0,0 0 0,-1-1 0,0 0 0,0 0 0,-10 4 0,-10-2 0,0-1 0,0-1 0,-1-2 0,1-1 0,-38-3 0,18 1 0,-18 0 0,-80 1 0,121 2 0,0 1 0,0 0 0,-46 14 0,56-11 0,-22 5 0,34-11 0,1 0 0,0 0 0,0 0 0,0 0 0,0 0 0,0 0 0,0 0 0,-1 0 0,1-1 0,0 1 0,0 0 0,0-1 0,0 1 0,0-1 0,0 1 0,0-1 0,0 0 0,0 1 0,1-1 0,-1 0 0,0 0 0,0 1 0,1-1 0,-1 0 0,0 0 0,1 0 0,-1 0 0,1 0 0,-1-1 0,-3-10 0,1 0 0,0 0 0,1 0 0,0 0 0,1-1 0,0 1 0,1 0 0,2-17 0,-1-4 0,0 2 0,8-162 0,-6 166 0,1 1 0,2 0 0,0 1 0,2-1 0,15-34 0,1 11 0,3 1 0,1 1 0,2 1 0,2 2 0,2 1 0,2 2 0,2 1 0,2 2 0,75-57 0,-106 89 0,1 0 0,0 1 0,1 0 0,-1 0 0,1 1 0,0 1 0,0 0 0,13-2 0,12 0 0,45 0 0,-19 2 0,112-16 0,-82 8 0,98-1 0,-155 12 0,0 1 0,0 1 0,0 2 0,-1 2 0,1 1 0,36 13 0,-33-8 0,0-1 0,1-2 0,0-2 0,57 3 0,160-8 0,-165-4 0,-37 0 0,-31 1 0,-1 0 0,0 1 0,1 1 0,31 6 0,-51-6 0,0 0 0,-1 0 0,1 0 0,0 0 0,-1 1 0,1-1 0,-1 1 0,1 0 0,-1-1 0,0 1 0,1 0 0,-1 1 0,0-1 0,-1 0 0,1 0 0,0 1 0,-1-1 0,1 1 0,-1 0 0,0-1 0,1 1 0,-1 0 0,-1 0 0,1 0 0,1 5 0,-1 6 0,0 1 0,0-1 0,-1 1 0,-3 16 0,2-8 0,-3 44 0,-2 37 0,9 115 0,8-177 0,-1-4 0,-10-38 0,0 1 0,0 0 0,0-1 0,-1 1 0,1 0 0,0-1 0,0 1 0,-1 0 0,1-1 0,0 1 0,-1-1 0,1 1 0,-1-1 0,1 1 0,-1-1 0,1 1 0,-1-1 0,1 1 0,-1-1 0,1 0 0,-1 1 0,0-1 0,1 0 0,-1 0 0,0 1 0,1-1 0,-1 0 0,0 0 0,1 0 0,-1 0 0,0 0 0,1 0 0,-1 0 0,0 0 0,1 0 0,-1 0 0,0 0 0,1 0 0,-1 0 0,0-1 0,-31-4 0,9-2 0,-28-8 0,-1 2 0,0 2 0,-93-7 0,121 18 0,0-2 0,-26-5 0,41 5 0,-1-1 0,1 0 0,0 0 0,0-1 0,0 0 0,0 0 0,1-1 0,-8-6 0,-10-8 0,0 1 0,-2 2 0,0 0 0,0 2 0,-1 1 0,-1 1 0,0 2 0,-1 1 0,0 1 0,-45-5 0,59 11 0,1-1 0,-1-1 0,0 0 0,1-1 0,0-1 0,0-1 0,1 0 0,-1-1 0,-26-19 0,40 26 0,1 0 0,0 0 0,-1 0 0,1 0 0,0 0 0,0 0 0,0 0 0,0 0 0,0 0 0,0-1 0,0 1 0,0 0 0,1-1 0,-2-1 0,2 2 0,0 1 0,0-1 0,0 1 0,0-1 0,0 1 0,0-1 0,1 1 0,-1-1 0,0 1 0,0-1 0,0 1 0,1-1 0,-1 1 0,0-1 0,0 1 0,1-1 0,-1 1 0,0 0 0,1-1 0,-1 1 0,0-1 0,1 1 0,-1 0 0,1 0 0,-1-1 0,1 1 0,0-1 0,4-1 0,1 0 0,-1 1 0,0-1 0,1 1 0,-1 0 0,11 0 0,111-4 0,1 6 0,132 17 0,-149-1 0,158 46 0,-71 8 0,-152-51 0,2-2 0,0-2 0,0-2 0,70 10 0,-26-12 0,-43-5 0,0-1 0,77-3 0,-123-3 0,0 0 0,1 0 0,-1 0 0,0-1 0,0 0 0,1 0 0,-1 0 0,0 0 0,0 0 0,0-1 0,0 1 0,0-1 0,0 0 0,-1 0 0,1 0 0,0 0 0,-1 0 0,5-5 0,-5 3 0,0 0 0,0 1 0,-1-1 0,1 0 0,-1 0 0,1 0 0,-1 0 0,-1-1 0,1 1 0,-1 0 0,1 0 0,-1 0 0,-1-5 0,0-6 0,-1 0 0,-1 1 0,-1-1 0,0 1 0,-1 0 0,0 0 0,-10-18 0,-101-206 0,101 192 0,12 32 0,-1 1 0,-10-23 0,12 33 0,1 0 0,-1 0 0,0 0 0,0 0 0,0 0 0,0 1 0,0-1 0,-1 1 0,1 0 0,-1-1 0,1 1 0,-1 0 0,0 1 0,0-1 0,0 0 0,-4-1 0,4 3 0,0-1 0,0 1 0,0-1 0,-1 1 0,1 0 0,0 0 0,0 0 0,-1 1 0,1-1 0,0 1 0,0 0 0,-6 2 0,-39 19 0,25-11 0,8-4 0,1 0 0,-1 1 0,1 1 0,1 0 0,-1 0 0,2 2 0,-1-1 0,1 2 0,1-1 0,-17 23 0,27-32 0,-1 0 0,1 0 0,0 0 0,-1 0 0,1 0 0,0 0 0,0 0 0,0 0 0,0 0 0,0 0 0,1 1 0,-1-1 0,1 0 0,0 1 0,-1-1 0,1 0 0,0 1 0,0-1 0,0 0 0,1 1 0,-1-1 0,1 0 0,-1 1 0,1-1 0,0 0 0,0 0 0,0 1 0,0-1 0,0 0 0,0 0 0,0 0 0,1 0 0,-1-1 0,1 1 0,0 0 0,-1-1 0,1 1 0,4 2 0,1 0 0,0 0 0,1 0 0,0-1 0,-1 0 0,1 0 0,0-1 0,1 0 0,-1-1 0,17 2 0,10-1 0,48-4 0,-71 0 0,1 1 0,-1-2 0,1 1 0,-1-2 0,0 0 0,0 0 0,14-8 0,-7 2 0,1 1 0,-1 1 0,2 0 0,-1 1 0,1 2 0,0 0 0,0 1 0,0 1 0,1 1 0,-1 1 0,1 1 0,-1 1 0,1 0 0,-1 2 0,0 1 0,0 0 0,0 2 0,33 12 0,-32-9 0,-2 1 0,1 1 0,-2 1 0,27 20 0,-39-27 0,-1 1 0,-1-1 0,1 1 0,-1 1 0,0-1 0,0 0 0,-1 1 0,1 0 0,-2 0 0,1 1 0,-1-1 0,0 1 0,0-1 0,-1 1 0,0 0 0,0 9 0,0 20-122,-4 61 0,1-69-999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21:57.4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22:58.5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7:55.4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728 1 24575,'787'0'0,"-2302"0"0,1629 0 0,540 15 0,-561-9 0,135 13 0,-181-14 0,1-2 0,84-1 0,-85-3 0,1 2 0,83 8 0,98 22 0,-163-20 0,0-3 0,133 8 0,-168-15 0,0 2 0,0 1 0,57 10 0,16 3 0,-1-5 0,0-2 0,1-3 0,137 0 0,-164-8 0,170 2 0,-203 1 0,-1 1 0,1 1 0,68 11 0,328 77 0,-177-32 0,-229-54 0,1-1 0,50 5 0,-47-7 0,64 12 0,78 15 0,227 20 0,-202-27 0,-56 1 0,-104-16 0,0 0 0,90 6 0,-83-12 0,0 1 0,-1 2 0,0 1 0,0 1 0,-2 2 0,1 1 0,79 22 0,-61-7 0,-52-18 0,1-1 0,0 0 0,1-1 0,0 0 0,0 0 0,31 5 0,-1-6-123,0-1 0,1-1 0,95-3 0,-102 1-750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7:57.9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03:17:58.6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5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1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5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7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1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77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26" Type="http://schemas.openxmlformats.org/officeDocument/2006/relationships/customXml" Target="../ink/ink21.xml"/><Relationship Id="rId39" Type="http://schemas.openxmlformats.org/officeDocument/2006/relationships/customXml" Target="../ink/ink34.xml"/><Relationship Id="rId3" Type="http://schemas.openxmlformats.org/officeDocument/2006/relationships/customXml" Target="../ink/ink1.xml"/><Relationship Id="rId21" Type="http://schemas.openxmlformats.org/officeDocument/2006/relationships/customXml" Target="../ink/ink16.xml"/><Relationship Id="rId34" Type="http://schemas.openxmlformats.org/officeDocument/2006/relationships/customXml" Target="../ink/ink29.xml"/><Relationship Id="rId42" Type="http://schemas.openxmlformats.org/officeDocument/2006/relationships/customXml" Target="../ink/ink37.xml"/><Relationship Id="rId7" Type="http://schemas.openxmlformats.org/officeDocument/2006/relationships/customXml" Target="../ink/ink4.xml"/><Relationship Id="rId12" Type="http://schemas.openxmlformats.org/officeDocument/2006/relationships/image" Target="../media/image4.png"/><Relationship Id="rId17" Type="http://schemas.openxmlformats.org/officeDocument/2006/relationships/customXml" Target="../ink/ink12.xml"/><Relationship Id="rId25" Type="http://schemas.openxmlformats.org/officeDocument/2006/relationships/customXml" Target="../ink/ink20.xml"/><Relationship Id="rId33" Type="http://schemas.openxmlformats.org/officeDocument/2006/relationships/customXml" Target="../ink/ink28.xml"/><Relationship Id="rId38" Type="http://schemas.openxmlformats.org/officeDocument/2006/relationships/customXml" Target="../ink/ink33.xml"/><Relationship Id="rId2" Type="http://schemas.openxmlformats.org/officeDocument/2006/relationships/image" Target="../media/image1.jpg"/><Relationship Id="rId16" Type="http://schemas.openxmlformats.org/officeDocument/2006/relationships/customXml" Target="../ink/ink11.xml"/><Relationship Id="rId20" Type="http://schemas.openxmlformats.org/officeDocument/2006/relationships/customXml" Target="../ink/ink15.xml"/><Relationship Id="rId29" Type="http://schemas.openxmlformats.org/officeDocument/2006/relationships/customXml" Target="../ink/ink24.xml"/><Relationship Id="rId41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9.xml"/><Relationship Id="rId32" Type="http://schemas.openxmlformats.org/officeDocument/2006/relationships/customXml" Target="../ink/ink27.xml"/><Relationship Id="rId37" Type="http://schemas.openxmlformats.org/officeDocument/2006/relationships/customXml" Target="../ink/ink32.xml"/><Relationship Id="rId40" Type="http://schemas.openxmlformats.org/officeDocument/2006/relationships/customXml" Target="../ink/ink35.xml"/><Relationship Id="rId5" Type="http://schemas.openxmlformats.org/officeDocument/2006/relationships/customXml" Target="../ink/ink2.xml"/><Relationship Id="rId15" Type="http://schemas.openxmlformats.org/officeDocument/2006/relationships/customXml" Target="../ink/ink10.xml"/><Relationship Id="rId23" Type="http://schemas.openxmlformats.org/officeDocument/2006/relationships/customXml" Target="../ink/ink18.xml"/><Relationship Id="rId28" Type="http://schemas.openxmlformats.org/officeDocument/2006/relationships/customXml" Target="../ink/ink23.xml"/><Relationship Id="rId36" Type="http://schemas.openxmlformats.org/officeDocument/2006/relationships/customXml" Target="../ink/ink31.xml"/><Relationship Id="rId10" Type="http://schemas.openxmlformats.org/officeDocument/2006/relationships/customXml" Target="../ink/ink6.xml"/><Relationship Id="rId19" Type="http://schemas.openxmlformats.org/officeDocument/2006/relationships/customXml" Target="../ink/ink14.xml"/><Relationship Id="rId31" Type="http://schemas.openxmlformats.org/officeDocument/2006/relationships/customXml" Target="../ink/ink26.xml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4" Type="http://schemas.openxmlformats.org/officeDocument/2006/relationships/customXml" Target="../ink/ink9.xml"/><Relationship Id="rId22" Type="http://schemas.openxmlformats.org/officeDocument/2006/relationships/customXml" Target="../ink/ink17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ithority.com/medical-apps/healthcare-management/ihealthscreen-inc-introduces-an-automated-stroke-prediction-model-based-on-ai-and-color-fundus-imaging/" TargetMode="External"/><Relationship Id="rId2" Type="http://schemas.openxmlformats.org/officeDocument/2006/relationships/hyperlink" Target="https://innovationatwork.ieee.org/aie1_t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B8F5F6-B3D8-BCEA-CA62-D968D3931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8" r="12588"/>
          <a:stretch/>
        </p:blipFill>
        <p:spPr>
          <a:xfrm>
            <a:off x="4834157" y="0"/>
            <a:ext cx="741682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ED78DA-25BA-C1F9-5E2F-9243A4AEE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352" y="758952"/>
            <a:ext cx="3769848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Stroke Prediction Modeling</a:t>
            </a:r>
            <a:endParaRPr lang="en-C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EA10F9-8A0D-0633-0855-BE84FC45ED19}"/>
              </a:ext>
            </a:extLst>
          </p:cNvPr>
          <p:cNvCxnSpPr>
            <a:cxnSpLocks/>
          </p:cNvCxnSpPr>
          <p:nvPr/>
        </p:nvCxnSpPr>
        <p:spPr>
          <a:xfrm flipH="1">
            <a:off x="263352" y="4365104"/>
            <a:ext cx="475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697D1C8-E7C2-47E9-2972-8E5A1071D356}"/>
                  </a:ext>
                </a:extLst>
              </p14:cNvPr>
              <p14:cNvContentPartPr/>
              <p14:nvPr/>
            </p14:nvContentPartPr>
            <p14:xfrm>
              <a:off x="2280548" y="4460080"/>
              <a:ext cx="544" cy="317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697D1C8-E7C2-47E9-2972-8E5A1071D3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5348" y="4404605"/>
                <a:ext cx="190400" cy="11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BE5B245-9CF1-A7F4-C0C1-EA4F94CB1A57}"/>
                  </a:ext>
                </a:extLst>
              </p14:cNvPr>
              <p14:cNvContentPartPr/>
              <p14:nvPr/>
            </p14:nvContentPartPr>
            <p14:xfrm>
              <a:off x="5460929" y="4495615"/>
              <a:ext cx="544" cy="317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BE5B245-9CF1-A7F4-C0C1-EA4F94CB1A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6273" y="4440140"/>
                <a:ext cx="190400" cy="11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5779853-7290-A316-8D46-B04ACA4FEDE1}"/>
                  </a:ext>
                </a:extLst>
              </p14:cNvPr>
              <p14:cNvContentPartPr/>
              <p14:nvPr/>
            </p14:nvContentPartPr>
            <p14:xfrm>
              <a:off x="1703512" y="5213896"/>
              <a:ext cx="360" cy="3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5779853-7290-A316-8D46-B04ACA4FED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0512" y="51508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893041A-36E1-C8F3-2F89-C6B76C0A8933}"/>
                  </a:ext>
                </a:extLst>
              </p14:cNvPr>
              <p14:cNvContentPartPr/>
              <p14:nvPr/>
            </p14:nvContentPartPr>
            <p14:xfrm>
              <a:off x="4506600" y="1021720"/>
              <a:ext cx="1266480" cy="765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893041A-36E1-C8F3-2F89-C6B76C0A89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43600" y="958720"/>
                <a:ext cx="1392120" cy="8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241C372-5F59-F5F6-A38C-DB0E179B6B50}"/>
                  </a:ext>
                </a:extLst>
              </p14:cNvPr>
              <p14:cNvContentPartPr/>
              <p14:nvPr/>
            </p14:nvContentPartPr>
            <p14:xfrm>
              <a:off x="3331920" y="4470160"/>
              <a:ext cx="360" cy="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241C372-5F59-F5F6-A38C-DB0E179B6B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280" y="44075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7006474-3755-99AF-6528-4C83C28CEBC4}"/>
                  </a:ext>
                </a:extLst>
              </p14:cNvPr>
              <p14:cNvContentPartPr/>
              <p14:nvPr/>
            </p14:nvContentPartPr>
            <p14:xfrm>
              <a:off x="3362880" y="4500400"/>
              <a:ext cx="360" cy="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7006474-3755-99AF-6528-4C83C28CEB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9880" y="44377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4DD8AC8C-9551-304F-884A-58886B0A80BA}"/>
              </a:ext>
            </a:extLst>
          </p:cNvPr>
          <p:cNvGrpSpPr/>
          <p:nvPr/>
        </p:nvGrpSpPr>
        <p:grpSpPr>
          <a:xfrm>
            <a:off x="1088562" y="4470160"/>
            <a:ext cx="4486715" cy="261116"/>
            <a:chOff x="1088562" y="4470160"/>
            <a:chExt cx="4486715" cy="26111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C53D42-4457-8640-CC26-DC46B6D18171}"/>
                    </a:ext>
                  </a:extLst>
                </p14:cNvPr>
                <p14:cNvContentPartPr/>
                <p14:nvPr/>
              </p14:nvContentPartPr>
              <p14:xfrm>
                <a:off x="1088562" y="4470160"/>
                <a:ext cx="2414542" cy="261116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C53D42-4457-8640-CC26-DC46B6D181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5552" y="4407578"/>
                  <a:ext cx="2540202" cy="3866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D5EB3E-873C-23A7-4A19-490A9BCDD8BF}"/>
                    </a:ext>
                  </a:extLst>
                </p14:cNvPr>
                <p14:cNvContentPartPr/>
                <p14:nvPr/>
              </p14:nvContentPartPr>
              <p14:xfrm>
                <a:off x="2594657" y="4506329"/>
                <a:ext cx="544" cy="317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D5EB3E-873C-23A7-4A19-490A9BCDD8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99457" y="4450854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4783CD-7F3F-4553-5358-0ECC0B36ADC7}"/>
                    </a:ext>
                  </a:extLst>
                </p14:cNvPr>
                <p14:cNvContentPartPr/>
                <p14:nvPr/>
              </p14:nvContentPartPr>
              <p14:xfrm>
                <a:off x="2502669" y="4506329"/>
                <a:ext cx="544" cy="317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4783CD-7F3F-4553-5358-0ECC0B36AD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08013" y="4450854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728522-EF15-D142-9D46-AB95DA1B2EE2}"/>
                    </a:ext>
                  </a:extLst>
                </p14:cNvPr>
                <p14:cNvContentPartPr/>
                <p14:nvPr/>
              </p14:nvContentPartPr>
              <p14:xfrm>
                <a:off x="2794417" y="4559948"/>
                <a:ext cx="544" cy="317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728522-EF15-D142-9D46-AB95DA1B2E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9761" y="4504473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2DF4D9-E382-EFFB-32CA-7FAD7C41FC11}"/>
                    </a:ext>
                  </a:extLst>
                </p14:cNvPr>
                <p14:cNvContentPartPr/>
                <p14:nvPr/>
              </p14:nvContentPartPr>
              <p14:xfrm>
                <a:off x="2794417" y="4487927"/>
                <a:ext cx="544" cy="317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2DF4D9-E382-EFFB-32CA-7FAD7C41FC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9761" y="4432452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DDB665-3FF9-C727-3E0B-97CE1BB19D02}"/>
                    </a:ext>
                  </a:extLst>
                </p14:cNvPr>
                <p14:cNvContentPartPr/>
                <p14:nvPr/>
              </p14:nvContentPartPr>
              <p14:xfrm>
                <a:off x="2932127" y="4487927"/>
                <a:ext cx="544" cy="317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DDB665-3FF9-C727-3E0B-97CE1BB19D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36927" y="4432452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F6855A-E2A5-A0E3-E169-7192C9F3693B}"/>
                    </a:ext>
                  </a:extLst>
                </p14:cNvPr>
                <p14:cNvContentPartPr/>
                <p14:nvPr/>
              </p14:nvContentPartPr>
              <p14:xfrm>
                <a:off x="3147672" y="4487927"/>
                <a:ext cx="544" cy="317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F6855A-E2A5-A0E3-E169-7192C9F369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52472" y="4432452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9DBED6-2E68-72F1-84DA-AE714E04F859}"/>
                    </a:ext>
                  </a:extLst>
                </p14:cNvPr>
                <p14:cNvContentPartPr/>
                <p14:nvPr/>
              </p14:nvContentPartPr>
              <p14:xfrm>
                <a:off x="3316407" y="4487927"/>
                <a:ext cx="544" cy="317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9DBED6-2E68-72F1-84DA-AE714E04F8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21207" y="4432452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34E4AE5-EC0C-8EED-CA37-72A4D96C7F95}"/>
                    </a:ext>
                  </a:extLst>
                </p14:cNvPr>
                <p14:cNvContentPartPr/>
                <p14:nvPr/>
              </p14:nvContentPartPr>
              <p14:xfrm>
                <a:off x="3500382" y="4515213"/>
                <a:ext cx="544" cy="317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34E4AE5-EC0C-8EED-CA37-72A4D96C7F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05182" y="4459738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343255-D521-33A2-ABFF-CA2EEB9A0AEC}"/>
                    </a:ext>
                  </a:extLst>
                </p14:cNvPr>
                <p14:cNvContentPartPr/>
                <p14:nvPr/>
              </p14:nvContentPartPr>
              <p14:xfrm>
                <a:off x="3639180" y="4515213"/>
                <a:ext cx="544" cy="317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343255-D521-33A2-ABFF-CA2EEB9A0AE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44524" y="4459738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7A3AB87-3F79-4C01-0CD1-955365EFC36A}"/>
                    </a:ext>
                  </a:extLst>
                </p14:cNvPr>
                <p14:cNvContentPartPr/>
                <p14:nvPr/>
              </p14:nvContentPartPr>
              <p14:xfrm>
                <a:off x="3700687" y="4496811"/>
                <a:ext cx="544" cy="317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7A3AB87-3F79-4C01-0CD1-955365EFC3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05487" y="4441336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AF9620-AB2F-B2BF-2A87-718D121A0746}"/>
                    </a:ext>
                  </a:extLst>
                </p14:cNvPr>
                <p14:cNvContentPartPr/>
                <p14:nvPr/>
              </p14:nvContentPartPr>
              <p14:xfrm>
                <a:off x="3793219" y="4496811"/>
                <a:ext cx="544" cy="317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AF9620-AB2F-B2BF-2A87-718D121A07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98019" y="4441336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7A62CA-2BC6-3CD9-427A-967EDEEB41BD}"/>
                    </a:ext>
                  </a:extLst>
                </p14:cNvPr>
                <p14:cNvContentPartPr/>
                <p14:nvPr/>
              </p14:nvContentPartPr>
              <p14:xfrm>
                <a:off x="3977194" y="4524096"/>
                <a:ext cx="544" cy="317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7A62CA-2BC6-3CD9-427A-967EDEEB41B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81994" y="4468621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1757DC-1A0A-A382-F6DA-886D339A2642}"/>
                    </a:ext>
                  </a:extLst>
                </p14:cNvPr>
                <p14:cNvContentPartPr/>
                <p14:nvPr/>
              </p14:nvContentPartPr>
              <p14:xfrm>
                <a:off x="4176955" y="4524096"/>
                <a:ext cx="544" cy="317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1757DC-1A0A-A382-F6DA-886D339A26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82299" y="4468621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DB3F2F5-17D3-C12F-9BC1-3F333A781B5F}"/>
                    </a:ext>
                  </a:extLst>
                </p14:cNvPr>
                <p14:cNvContentPartPr/>
                <p14:nvPr/>
              </p14:nvContentPartPr>
              <p14:xfrm>
                <a:off x="4376715" y="4515213"/>
                <a:ext cx="544" cy="317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DB3F2F5-17D3-C12F-9BC1-3F333A781B5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81515" y="4459738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042521-74D6-7095-C095-CB7EA3CC32F7}"/>
                    </a:ext>
                  </a:extLst>
                </p14:cNvPr>
                <p14:cNvContentPartPr/>
                <p14:nvPr/>
              </p14:nvContentPartPr>
              <p14:xfrm>
                <a:off x="4453462" y="4479043"/>
                <a:ext cx="544" cy="317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042521-74D6-7095-C095-CB7EA3CC32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58806" y="4423568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D26966-493D-D25A-68F1-71CC3EDE5881}"/>
                    </a:ext>
                  </a:extLst>
                </p14:cNvPr>
                <p14:cNvContentPartPr/>
                <p14:nvPr/>
              </p14:nvContentPartPr>
              <p14:xfrm>
                <a:off x="4806717" y="4496811"/>
                <a:ext cx="544" cy="317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D26966-493D-D25A-68F1-71CC3EDE58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11517" y="4441336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00087A-34F0-027F-2197-E30F7FD694EF}"/>
                    </a:ext>
                  </a:extLst>
                </p14:cNvPr>
                <p14:cNvContentPartPr/>
                <p14:nvPr/>
              </p14:nvContentPartPr>
              <p14:xfrm>
                <a:off x="4683704" y="4496811"/>
                <a:ext cx="544" cy="317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00087A-34F0-027F-2197-E30F7FD694E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88504" y="4441336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19A9BF-73CC-5EF0-D7D5-2C6AA45F5C69}"/>
                    </a:ext>
                  </a:extLst>
                </p14:cNvPr>
                <p14:cNvContentPartPr/>
                <p14:nvPr/>
              </p14:nvContentPartPr>
              <p14:xfrm>
                <a:off x="5006477" y="4532980"/>
                <a:ext cx="544" cy="317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19A9BF-73CC-5EF0-D7D5-2C6AA45F5C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11821" y="4477505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484C69-F7EA-50B5-E4AE-FE8220882E5D}"/>
                    </a:ext>
                  </a:extLst>
                </p14:cNvPr>
                <p14:cNvContentPartPr/>
                <p14:nvPr/>
              </p14:nvContentPartPr>
              <p14:xfrm>
                <a:off x="4837198" y="4550747"/>
                <a:ext cx="544" cy="317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484C69-F7EA-50B5-E4AE-FE8220882E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41998" y="4495272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AF7D8C-7FE4-5BC8-4379-9B74FEBD02C8}"/>
                    </a:ext>
                  </a:extLst>
                </p14:cNvPr>
                <p14:cNvContentPartPr/>
                <p14:nvPr/>
              </p14:nvContentPartPr>
              <p14:xfrm>
                <a:off x="5206237" y="4524096"/>
                <a:ext cx="544" cy="317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AF7D8C-7FE4-5BC8-4379-9B74FEBD02C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11037" y="4468621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0520CEA-9A69-20DD-746D-2D21DC094D15}"/>
                    </a:ext>
                  </a:extLst>
                </p14:cNvPr>
                <p14:cNvContentPartPr/>
                <p14:nvPr/>
              </p14:nvContentPartPr>
              <p14:xfrm>
                <a:off x="5098465" y="4515213"/>
                <a:ext cx="544" cy="317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0520CEA-9A69-20DD-746D-2D21DC094D1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03265" y="4459738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A560C8A-47A9-71D0-CC67-BEDB60E95021}"/>
                    </a:ext>
                  </a:extLst>
                </p14:cNvPr>
                <p14:cNvContentPartPr/>
                <p14:nvPr/>
              </p14:nvContentPartPr>
              <p14:xfrm>
                <a:off x="5374972" y="4532980"/>
                <a:ext cx="544" cy="317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A560C8A-47A9-71D0-CC67-BEDB60E950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79772" y="4477505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FD2477-66C5-C4A5-F517-0ABEEAC37E92}"/>
                    </a:ext>
                  </a:extLst>
                </p14:cNvPr>
                <p14:cNvContentPartPr/>
                <p14:nvPr/>
              </p14:nvContentPartPr>
              <p14:xfrm>
                <a:off x="5574733" y="4559948"/>
                <a:ext cx="544" cy="317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FD2477-66C5-C4A5-F517-0ABEEAC37E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0077" y="4504473"/>
                  <a:ext cx="190400" cy="110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B6EC13-7B4E-D01E-A928-0EE5AE83C4A0}"/>
                    </a:ext>
                  </a:extLst>
                </p14:cNvPr>
                <p14:cNvContentPartPr/>
                <p14:nvPr/>
              </p14:nvContentPartPr>
              <p14:xfrm>
                <a:off x="2673643" y="4522476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B6EC13-7B4E-D01E-A928-0EE5AE83C4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11003" y="44594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886498-E203-3C87-30B8-B8024F6BE4C2}"/>
                    </a:ext>
                  </a:extLst>
                </p14:cNvPr>
                <p14:cNvContentPartPr/>
                <p14:nvPr/>
              </p14:nvContentPartPr>
              <p14:xfrm>
                <a:off x="3029323" y="4542636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886498-E203-3C87-30B8-B8024F6BE4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6683" y="44796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6118324-AA9B-90AD-B251-0626847A975B}"/>
                    </a:ext>
                  </a:extLst>
                </p14:cNvPr>
                <p14:cNvContentPartPr/>
                <p14:nvPr/>
              </p14:nvContentPartPr>
              <p14:xfrm>
                <a:off x="3832123" y="4481436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6118324-AA9B-90AD-B251-0626847A97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69123" y="44187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89CC466-52B4-FCE3-88E5-1AFD85F2ED9F}"/>
                    </a:ext>
                  </a:extLst>
                </p14:cNvPr>
                <p14:cNvContentPartPr/>
                <p14:nvPr/>
              </p14:nvContentPartPr>
              <p14:xfrm>
                <a:off x="4075843" y="4512396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89CC466-52B4-FCE3-88E5-1AFD85F2ED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13203" y="44493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1835278-D37A-8CDD-ECDB-2F7F7A091E28}"/>
                    </a:ext>
                  </a:extLst>
                </p14:cNvPr>
                <p14:cNvContentPartPr/>
                <p14:nvPr/>
              </p14:nvContentPartPr>
              <p14:xfrm>
                <a:off x="4563643" y="4532556"/>
                <a:ext cx="36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1835278-D37A-8CDD-ECDB-2F7F7A091E2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00643" y="44695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171C8EC-D372-8DEB-F1DE-3AD24F2F9668}"/>
                    </a:ext>
                  </a:extLst>
                </p14:cNvPr>
                <p14:cNvContentPartPr/>
                <p14:nvPr/>
              </p14:nvContentPartPr>
              <p14:xfrm>
                <a:off x="4279243" y="4522476"/>
                <a:ext cx="360" cy="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171C8EC-D372-8DEB-F1DE-3AD24F2F96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16603" y="44594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0AC9512-8D3F-AFB4-457C-3FFB4E3B9ACA}"/>
                    </a:ext>
                  </a:extLst>
                </p14:cNvPr>
                <p14:cNvContentPartPr/>
                <p14:nvPr/>
              </p14:nvContentPartPr>
              <p14:xfrm>
                <a:off x="2387280" y="4521280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0AC9512-8D3F-AFB4-457C-3FFB4E3B9A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4640" y="4458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084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37F1-8723-84F6-1560-A16C83BB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63AE65-110C-FBA0-A8A0-296CEC3903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2" y="2708920"/>
            <a:ext cx="5558354" cy="203646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FDCF8-BF82-F621-6AB0-09DA6A0F9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636912"/>
            <a:ext cx="4639736" cy="37481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b="0" i="0" u="none" strike="noStrike" baseline="0" dirty="0">
                <a:latin typeface="CIDFont+F1"/>
              </a:rPr>
              <a:t> 75% of the population are aged 61 or lower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b="0" i="0" u="none" strike="noStrike" baseline="0" dirty="0">
                <a:latin typeface="CIDFont+F1"/>
              </a:rPr>
              <a:t> 25 % of the population is aged 25 or lower</a:t>
            </a:r>
            <a:endParaRPr lang="en-CA" sz="1800" dirty="0">
              <a:latin typeface="CIDFont+F1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>
                <a:latin typeface="CIDFont+F1"/>
                <a:cs typeface="Arial" panose="020B0604020202020204" pitchFamily="34" charset="0"/>
              </a:rPr>
              <a:t> Maximum age is 82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>
                <a:latin typeface="CIDFont+F1"/>
                <a:cs typeface="Arial" panose="020B0604020202020204" pitchFamily="34" charset="0"/>
              </a:rPr>
              <a:t> Quick way to find out total count, mean and standard deviation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6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1DFF-6C86-F973-5879-EE9BAF15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41CCBC-4CA7-BD08-325F-EBD8C0022E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6030"/>
            <a:ext cx="4640262" cy="341782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8DCBD-DD7A-5F37-1342-6B7817CDF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Plot shows the distribution of the ‘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bmi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’ attribute which is slightly right skewed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One can also argue that it is normally distributed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267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BC5E-EE28-573B-99E9-C24EB999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ACFFAA-B5D2-C113-024D-ABCC637CAC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44609"/>
            <a:ext cx="4640262" cy="370067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51F4A-3EDA-6ABF-40B8-3802C93830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Shows the weak positive correlation between age and hypertension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As age increases, the hypertension also increases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Correlation between the two attributes is 0.276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26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5EB-44FC-BDA9-C90D-F9AF8D0E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AB01C8-0B02-95DE-FF2D-F0ED9E5348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41316"/>
            <a:ext cx="4640262" cy="370725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E1B93-0019-4B43-451F-48B4E7AF3D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Shows a weak positive correlation between age and heart disease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As age increases the risk of heart disease also increases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Correlation between the two attributes is 0.263 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1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5887-4AF5-7CF3-387E-8B6DDDA3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Class Imbalance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D002D6-9AF1-E879-D76D-4F79649FFA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80068"/>
            <a:ext cx="4640262" cy="36297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4CAD6-ACC8-9120-AEF1-60870CC2D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Instances belonging to class 1 were significantly lower than instances belonging to class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Leads to model bias towards the majority class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5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01BD-0DF8-981A-3417-7693CBD2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Class Imbalance - Solution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E3E83E-F038-8A0D-7EF8-BE2E6FE811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80068"/>
            <a:ext cx="4640262" cy="36297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75D66-F5C5-7CB7-DFF5-2FDC23EE0E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 use Down Sampling, Up Sampling or SMOTE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S.M.O.T.E – Synthetic Minority Oversampling Technique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>
                <a:latin typeface="Arial" panose="020B0604020202020204" pitchFamily="34" charset="0"/>
                <a:cs typeface="Arial" panose="020B0604020202020204" pitchFamily="34" charset="0"/>
              </a:rPr>
              <a:t> Creates synthetic data points and balances the entire data set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1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8063-0F74-EAA1-EB7D-3FA67A2C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Building and Evaluating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854D-D967-7D74-3957-B793123C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data set was split into .60 train, .20 validate and .20 test sets.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Three models were trained namely, Decision tree, Random Forest and Neural network.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722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4D5A-5A6D-A1FB-C903-96863A5F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Performance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08FF-A079-DCEC-0240-48C1D278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Accuracy was used as the performance metric to evaluate our algorithms.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Decision tree scored 0.877 in accuracy score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CA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Random Forest scored 0.875 in accuracy score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CA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Neural network scored 0.875 in accuracy score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72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DE29-7D32-4ECB-45D9-D998C81C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5534-516E-44C3-2291-4C288A54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Since Decision tree had the highest accuracy score on the test set, we will use that as our final model for predicting stroke given the attributes.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559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2BA25-0E52-8E8B-D1CE-71A6EF8C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6" y="401851"/>
            <a:ext cx="8637373" cy="59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D84C-C634-DE5E-E5B3-233EEF2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What is a Stroke?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0EAA-7DF5-8B9D-5BE6-23D5666D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troke is caused by the lack of blood supply to the brain either due to a blood clot resulting from a blocked artery or a ruptured artery within the brain.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stroke can cause irreversible brain damage which can result in disability or cause death.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9713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1398-4983-2FF4-7BFB-6E0D4A05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C75B-BDA8-B322-2F2D-3A6C4527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Times New Roman" panose="02020603050405020304" pitchFamily="18" charset="0"/>
              </a:rPr>
              <a:t>IEEE. (2018, April 20). </a:t>
            </a:r>
            <a:r>
              <a:rPr lang="en-CA" sz="1800" i="1" dirty="0">
                <a:effectLst/>
                <a:latin typeface="Times New Roman" panose="02020603050405020304" pitchFamily="18" charset="0"/>
              </a:rPr>
              <a:t>Artificial Intelligence and Ethics in Design Request Received - IEEE Innovation at Work</a:t>
            </a:r>
            <a:r>
              <a:rPr lang="en-CA" sz="1800" dirty="0">
                <a:effectLst/>
                <a:latin typeface="Times New Roman" panose="02020603050405020304" pitchFamily="18" charset="0"/>
              </a:rPr>
              <a:t>. IEEE Innovation at Work. </a:t>
            </a:r>
            <a:r>
              <a:rPr lang="en-CA" sz="1800" dirty="0">
                <a:effectLst/>
                <a:latin typeface="Times New Roman" panose="02020603050405020304" pitchFamily="18" charset="0"/>
                <a:hlinkClick r:id="rId2"/>
              </a:rPr>
              <a:t>https://innovationatwork.ieee.org/aie1_ty/</a:t>
            </a:r>
            <a:endParaRPr lang="en-CA" sz="1800" dirty="0">
              <a:effectLst/>
              <a:latin typeface="Times New Roman" panose="02020603050405020304" pitchFamily="18" charset="0"/>
            </a:endParaRPr>
          </a:p>
          <a:p>
            <a:r>
              <a:rPr lang="en-CA" sz="1800" dirty="0" err="1">
                <a:effectLst/>
                <a:latin typeface="Times New Roman" panose="02020603050405020304" pitchFamily="18" charset="0"/>
              </a:rPr>
              <a:t>AiThority</a:t>
            </a:r>
            <a:r>
              <a:rPr lang="en-CA" sz="1800" dirty="0">
                <a:effectLst/>
                <a:latin typeface="Times New Roman" panose="02020603050405020304" pitchFamily="18" charset="0"/>
              </a:rPr>
              <a:t>. (2022, August 9). </a:t>
            </a:r>
            <a:r>
              <a:rPr lang="en-CA" sz="1800" i="1" dirty="0" err="1">
                <a:effectLst/>
                <a:latin typeface="Times New Roman" panose="02020603050405020304" pitchFamily="18" charset="0"/>
              </a:rPr>
              <a:t>iHealthScreen</a:t>
            </a:r>
            <a:r>
              <a:rPr lang="en-CA" sz="1800" i="1" dirty="0">
                <a:effectLst/>
                <a:latin typeface="Times New Roman" panose="02020603050405020304" pitchFamily="18" charset="0"/>
              </a:rPr>
              <a:t> Inc. Introduces An Automated Stroke Prediction Model, based on AI and Color Fundus Imaging</a:t>
            </a:r>
            <a:r>
              <a:rPr lang="en-CA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CA" sz="1800" dirty="0">
                <a:effectLst/>
                <a:latin typeface="Times New Roman" panose="02020603050405020304" pitchFamily="18" charset="0"/>
                <a:hlinkClick r:id="rId3"/>
              </a:rPr>
              <a:t>https://aithority.com/medical-apps/healthcare-management/ihealthscreen-inc-introduces-an-automated-stroke-prediction-model-based-on-ai-and-color-fundus-imaging/</a:t>
            </a:r>
            <a:endParaRPr lang="en-CA" sz="1800" dirty="0">
              <a:effectLst/>
              <a:latin typeface="Times New Roman" panose="02020603050405020304" pitchFamily="18" charset="0"/>
            </a:endParaRPr>
          </a:p>
          <a:p>
            <a:endParaRPr lang="en-CA" sz="1800" dirty="0">
              <a:effectLst/>
              <a:latin typeface="Times New Roman" panose="02020603050405020304" pitchFamily="18" charset="0"/>
            </a:endParaRPr>
          </a:p>
          <a:p>
            <a:endParaRPr lang="en-CA" sz="1800" dirty="0">
              <a:effectLst/>
              <a:latin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879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0503-C37C-3B27-63AF-B898781C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F.A.S.T Warning Signs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AFF5-CB65-22BC-4132-A178AE0F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Face Drooping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Arm Weakness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Speech Difficulty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 Time to call emergency (911)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1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D84C-C634-DE5E-E5B3-233EEF2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0EAA-7DF5-8B9D-5BE6-23D5666D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dataset consists of 11 attributes which are a combination of both numerical and categorical which help make predictions about the likelihood of a person getting a stroke or not. </a:t>
            </a:r>
          </a:p>
          <a:p>
            <a:endParaRPr lang="en-CA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https://www.kaggle.com/datasets/fedesoriano/stroke-prediction-dataset</a:t>
            </a: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21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D84C-C634-DE5E-E5B3-233EEF2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0EAA-7DF5-8B9D-5BE6-23D5666D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unique identifier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gender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"Male", "Female" or "Other"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age of the patient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hypertension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0 if the patient doesn't have hypertension, 1 if the patient has hypertension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b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heart_disease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0 if the patient doesn't have any heart diseases, 1 if the patient has a heart disease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b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ever_married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"No" or "Yes"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b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work_type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"children", "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Govt_jov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", "</a:t>
            </a:r>
            <a:r>
              <a:rPr lang="en-CA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Never_worked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", "Private" or "Self-employed"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b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Residence_type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"Rural" or "Urban"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b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avg_glucose_level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average glucose level in blood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b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bmi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body mass index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b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smoking_status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"formerly smoked", "never smoked", "smokes" or "Unknown"*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stroke</a:t>
            </a: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: 1 if the patient had a stroke or 0 if not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688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D84C-C634-DE5E-E5B3-233EEF2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Analysis-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0EAA-7DF5-8B9D-5BE6-23D5666D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Missing data can lead to bias </a:t>
            </a:r>
          </a:p>
          <a:p>
            <a:pPr marL="0" indent="0">
              <a:buNone/>
            </a:pPr>
            <a:endParaRPr lang="en-CA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Missing data can impede a model’s performance</a:t>
            </a:r>
          </a:p>
          <a:p>
            <a:pPr marL="0" indent="0">
              <a:buNone/>
            </a:pPr>
            <a:endParaRPr lang="en-CA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Missing values skew the interpretability of a data analysis 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4A60D-FC93-4AED-66B1-75A628315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55" y="2108201"/>
            <a:ext cx="35528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2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D84C-C634-DE5E-E5B3-233EEF2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handle missing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0EAA-7DF5-8B9D-5BE6-23D5666D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Depends on the category of the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Numerical : Mean or Median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Categorical: Mode (most occurring value)</a:t>
            </a:r>
          </a:p>
          <a:p>
            <a:pPr marL="0" indent="0">
              <a:buNone/>
            </a:pP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80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D84C-C634-DE5E-E5B3-233EEF2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0EAA-7DF5-8B9D-5BE6-23D5666D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Dropped features like id that add no significance to the model</a:t>
            </a:r>
            <a:endParaRPr lang="en-CA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Dropped rows of gender where the value was described as ‘Other’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90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A571-4E5E-DA76-765B-77BB75AC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78CEB-60B6-9427-ACDD-83697F2A12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Other category of gender only had 1 value and hence was deleted</a:t>
            </a: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D3F5E-4A3D-C23D-57C7-90AD0AFE4A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64951"/>
            <a:ext cx="4640262" cy="34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328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811</TotalTime>
  <Words>768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CIDFont+F1</vt:lpstr>
      <vt:lpstr>Franklin Gothic Medium</vt:lpstr>
      <vt:lpstr>Georgia Pro Cond Light</vt:lpstr>
      <vt:lpstr>Speak Pro</vt:lpstr>
      <vt:lpstr>Times New Roman</vt:lpstr>
      <vt:lpstr>Wingdings</vt:lpstr>
      <vt:lpstr>RetrospectVTI</vt:lpstr>
      <vt:lpstr>Stroke Prediction Modeling</vt:lpstr>
      <vt:lpstr>Introduction – What is a Stroke?</vt:lpstr>
      <vt:lpstr>F.A.S.T Warning Signs</vt:lpstr>
      <vt:lpstr>Data Set</vt:lpstr>
      <vt:lpstr>Dataset Attributes</vt:lpstr>
      <vt:lpstr>Exploratory Data Analysis- Missing Values</vt:lpstr>
      <vt:lpstr>How to handle missing values?</vt:lpstr>
      <vt:lpstr>Data transformations </vt:lpstr>
      <vt:lpstr>Data Transformations</vt:lpstr>
      <vt:lpstr>Statistical Analysis</vt:lpstr>
      <vt:lpstr>Data Visualizations</vt:lpstr>
      <vt:lpstr>Data Visualizations</vt:lpstr>
      <vt:lpstr>Data Visualizations</vt:lpstr>
      <vt:lpstr>Target Class Imbalance</vt:lpstr>
      <vt:lpstr>Target Class Imbalance - Solution</vt:lpstr>
      <vt:lpstr>Model Building and Evaluating Algorithms</vt:lpstr>
      <vt:lpstr>Performance Metric</vt:lpstr>
      <vt:lpstr>Conclusion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Mohsin Mohammed</dc:creator>
  <cp:lastModifiedBy>Mohsin Mohammed</cp:lastModifiedBy>
  <cp:revision>5</cp:revision>
  <dcterms:created xsi:type="dcterms:W3CDTF">2023-04-09T03:04:52Z</dcterms:created>
  <dcterms:modified xsi:type="dcterms:W3CDTF">2023-04-09T16:35:55Z</dcterms:modified>
</cp:coreProperties>
</file>