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2CB4-66AA-B468-953F-CCE7515CA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B34B5-CBC9-8E09-8DD0-F49E885D7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DD60E-3A52-6959-1508-4EE39FAC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1062-6DD0-4756-8DDC-6D5C1AE54DA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6F2DF-9EFC-5575-F667-EE775CD7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A4149-82AA-FBCB-F8A3-DB3ECF16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23CD-D790-41C6-8EEA-9537E684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3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4EE75-006A-F152-C691-2C647D496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CA21A-8646-BA88-E357-540F6AE9D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C112E-2585-61B8-4D70-D1733675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1062-6DD0-4756-8DDC-6D5C1AE54DA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AC50C-E81D-CF76-E9A0-724559DB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46D32-5E1B-DD6B-2E14-6F33A8DA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23CD-D790-41C6-8EEA-9537E684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9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81B3A9-7521-23F1-2618-82799F430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51FF3-DAF6-015D-4A9F-30EC5B112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EE69C-A1E6-0D35-9281-E7DF0DFC8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1062-6DD0-4756-8DDC-6D5C1AE54DA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D97B5-DC67-0EE7-7E3D-B83639AB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DE1A1-6048-9702-DB77-DF9EA1CD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23CD-D790-41C6-8EEA-9537E684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0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7045-F9B3-DFB4-6C29-67D9D4EF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80033-02D1-7A7E-DAB4-41DF32B9A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A36D1-0306-58B8-0EB7-6AF7F99C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1062-6DD0-4756-8DDC-6D5C1AE54DA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1AEBE-53E4-5C97-9718-B697E5E61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5E27C-3414-7C8E-7CD6-4A1171A91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23CD-D790-41C6-8EEA-9537E684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1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D4DC-0159-916A-2F59-D30B838A3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EF2DE-0194-9550-55C2-7D9CD5DC6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51F01-B0AB-C1EA-DD89-EAB6D7FC3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1062-6DD0-4756-8DDC-6D5C1AE54DA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090C6-821C-CD58-6328-163FC440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9E003-FE80-F721-0C6D-DCA7CDDB7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23CD-D790-41C6-8EEA-9537E684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8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812EB-C03C-E6C2-D04B-B66BDF290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50796-67AB-D8A5-A6C7-898ECE3F8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DAA70-6971-BBB0-CB0A-D793E057F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5442C-38E9-8CE6-7E93-6C5070BD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1062-6DD0-4756-8DDC-6D5C1AE54DA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21C8F-1942-8C88-3FF5-48B47E7D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71EA4-0522-1CFC-87CB-2F7C6E88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23CD-D790-41C6-8EEA-9537E684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2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F9BA-5E0D-20C3-06EE-54D8A26F0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0B69A-8328-3531-E78C-1D925AEB8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92E37-F5E7-656E-1151-82F7D1560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4BC87F-4442-25C7-3AE9-A67CB2C2F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1F526-D045-4E07-446A-5B304E8D4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2D84FF-5575-58F7-FC47-84CC89F2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1062-6DD0-4756-8DDC-6D5C1AE54DA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12B031-6312-BEDC-BCF9-1C759F3F0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FD2AA-E4BF-7A5C-AD38-ACFE2510F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23CD-D790-41C6-8EEA-9537E684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6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BE2C-8414-9FDE-50B8-4CF3B72F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DF2458-8EAB-62FA-C287-DDC7E1CD5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1062-6DD0-4756-8DDC-6D5C1AE54DA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3CBA6-3389-BD37-F22E-794C42F2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A39B5-1B10-56A0-D90B-D8CA0AAC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23CD-D790-41C6-8EEA-9537E684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2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CC420C-C9D5-FEF4-189B-77A8DC54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1062-6DD0-4756-8DDC-6D5C1AE54DA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20783-A62A-4FB1-FF50-6D856CD4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6C66B-6B94-2F60-E0DD-7DC18BCD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23CD-D790-41C6-8EEA-9537E684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54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928B-F736-622D-2EB5-D38CBFBDB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56D02-B762-DA61-06D8-EDF84F1B3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59E18-CA95-B5B7-8E6B-673B10353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AEC11-3C10-77DD-37C0-30A0AF7A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1062-6DD0-4756-8DDC-6D5C1AE54DA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692AA-B64A-0F8A-AB2C-ECF25233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76692-763A-0823-464B-CD7BA45E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23CD-D790-41C6-8EEA-9537E684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5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31747-980B-3FB4-CC49-C5F2A631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94A135-E6CD-7D0E-EFA3-507BFCB42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E3F37-99F7-C80D-877B-5CE269F76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F2895-DF89-0CBF-259C-0175F8CF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D1062-6DD0-4756-8DDC-6D5C1AE54DA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C891C-1645-E132-61A0-5F96E7D8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EB604-59A4-AFFD-03AF-8FD5AF84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D23CD-D790-41C6-8EEA-9537E684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6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7EFDA4-07F5-3146-8F55-FA0BEE03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D3E61-CB9B-975E-5AD0-14CE28904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2D77A-3509-4BEC-BA1A-C420B1F86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CD1062-6DD0-4756-8DDC-6D5C1AE54DA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CAEEF-35CC-CA75-2144-0C068314D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AE35C-280D-1F91-5564-A590D07B1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ED23CD-D790-41C6-8EEA-9537E684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5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F3E4A5-D822-2FA3-A460-A0ADB2AFD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4412419" cy="3626217"/>
          </a:xfrm>
        </p:spPr>
        <p:txBody>
          <a:bodyPr anchor="t">
            <a:normAutofit/>
          </a:bodyPr>
          <a:lstStyle/>
          <a:p>
            <a:pPr algn="r"/>
            <a:r>
              <a:rPr lang="en-US" sz="6200">
                <a:solidFill>
                  <a:srgbClr val="FFFFFF"/>
                </a:solidFill>
              </a:rPr>
              <a:t>Analyze historical weather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94A93-9BC1-8C41-5D2D-58D37E6C5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5350213"/>
            <a:ext cx="4412417" cy="1031537"/>
          </a:xfrm>
        </p:spPr>
        <p:txBody>
          <a:bodyPr>
            <a:normAutofit/>
          </a:bodyPr>
          <a:lstStyle/>
          <a:p>
            <a:pPr algn="r"/>
            <a:r>
              <a:rPr lang="en-US" sz="1500">
                <a:solidFill>
                  <a:srgbClr val="FFFFFF"/>
                </a:solidFill>
              </a:rPr>
              <a:t>Students : </a:t>
            </a:r>
          </a:p>
          <a:p>
            <a:pPr algn="r"/>
            <a:r>
              <a:rPr lang="en-US" sz="1500">
                <a:solidFill>
                  <a:srgbClr val="FFFFFF"/>
                </a:solidFill>
              </a:rPr>
              <a:t>mohmmad Shabaro</a:t>
            </a:r>
          </a:p>
          <a:p>
            <a:pPr algn="r"/>
            <a:r>
              <a:rPr lang="en-US" sz="1500">
                <a:solidFill>
                  <a:srgbClr val="FFFFFF"/>
                </a:solidFill>
              </a:rPr>
              <a:t>Odai aldabbas</a:t>
            </a:r>
          </a:p>
          <a:p>
            <a:pPr algn="r"/>
            <a:endParaRPr lang="en-US" sz="1500">
              <a:solidFill>
                <a:srgbClr val="FFFFFF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Partial Sun">
            <a:extLst>
              <a:ext uri="{FF2B5EF4-FFF2-40B4-BE49-F238E27FC236}">
                <a16:creationId xmlns:a16="http://schemas.microsoft.com/office/drawing/2014/main" id="{163D1D43-EE8A-FB27-B49B-811CADC19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9114" y="1598246"/>
            <a:ext cx="4719754" cy="4719754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38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9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8641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54B0B-4402-0332-DCE5-FC4EC4BE8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7400">
                <a:solidFill>
                  <a:srgbClr val="FFFFFF"/>
                </a:solidFill>
              </a:rPr>
              <a:t>Basic Statistics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B0557-3488-9B2E-7629-F85659FBE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--- Visibility (km) Statistics ---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count    95936.000000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mean        10.362402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std          4.173780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min          0.000000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25%          8.372000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50%         10.046400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75%         14.812000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max         16.100000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Name: Visibility (km), dtype: float64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60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B6862-4BAA-B335-6A4F-811F8B78B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7400">
                <a:solidFill>
                  <a:srgbClr val="FFFFFF"/>
                </a:solidFill>
              </a:rPr>
              <a:t>Basic Statistics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FA6D-276B-C36B-3F8B-D8A27579E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--- Precipitation Types ---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Precip Type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rain    85224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snow    10712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Name: count, dtype: int64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880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60848-A313-52A0-9DFA-3518A36CA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7400">
                <a:solidFill>
                  <a:srgbClr val="FFFFFF"/>
                </a:solidFill>
              </a:rPr>
              <a:t>Basic Statistics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E50D1-B168-ABCB-F7F7-A27D8E565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--- Weather Summaries ---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Summary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Partly Cloudy                          31635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Mostly Cloudy                          27914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Overcast                               16516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Clear                                  10763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Foggy                                   7117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Breezy and Overcast                      528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Breezy and Mostly Cloudy                 516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Breezy and Partly Cloudy                 386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Dry and Partly Cloudy                     86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Windy and Partly Cloudy                   67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Light Rain                                63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Breezy                                    54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Windy and Overcast                        45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098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F7752-E806-9783-DB09-AEE7E013C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7400">
                <a:solidFill>
                  <a:srgbClr val="FFFFFF"/>
                </a:solidFill>
              </a:rPr>
              <a:t>Basic Statistics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1715D-5908-A1B8-ABD8-E4497BA0E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Humid and Mostly Cloudy                   40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Drizzle                                   39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Breezy and Foggy                          35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Windy and Mostly Cloudy                   35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Dry                                       34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Humid and Partly Cloudy                   17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Dry and Mostly Cloudy                     14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Rain                                      10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Windy                                      8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Humid and Overcast                         7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Windy and Foggy                            4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Dangerously Windy and Partly Cloudy        1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Windy and Dry                              1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Breezy and Dry                             1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Name: count, dtype: int64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320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BFF3E-17AC-0B1A-92B3-1886D839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7400">
                <a:solidFill>
                  <a:srgbClr val="FFFFFF"/>
                </a:solidFill>
              </a:rPr>
              <a:t>Basic Statistics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19E12-5854-ED95-E1C8-06CA63058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--- daily weather summaries ---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Daily Summary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Mostly cloudy throughout the day.         20020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Partly cloudy throughout the day.          9930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Partly cloudy until night.                 6169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Partly cloudy starting in the morning.     5177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Foggy in the morning.                      4201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Rain until afternoon.                        17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Rain until morning.                          12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Light rain in the morning.                   11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Drizzle starting in the evening.              9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Light rain overnight.                         3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Name: count, Length: 214, dtype: int64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915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BAF85-692A-9198-A8B0-7CDC2774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6800">
                <a:solidFill>
                  <a:srgbClr val="FFFFFF"/>
                </a:solidFill>
              </a:rPr>
              <a:t>Univariate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68A76-F0E0-946E-46E3-E47C690A6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Input :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plt.figure(figsize=(18, 4))</a:t>
            </a:r>
          </a:p>
          <a:p>
            <a:pPr marL="0" indent="0">
              <a:buNone/>
            </a:pPr>
            <a:endParaRPr lang="en-US" sz="13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plt.subplot(1, 3, 1)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plt.hist(df['Temperature (C)'], bins=40, color='orange', edgecolor='black')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plt.title('Temperature Distribution')</a:t>
            </a:r>
          </a:p>
          <a:p>
            <a:pPr marL="0" indent="0">
              <a:buNone/>
            </a:pPr>
            <a:endParaRPr lang="en-US" sz="13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plt.subplot(1, 3, 2)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plt.hist(df['Humidity'], bins=40, color='lightblue', edgecolor='black')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plt.title('Humidity Distribution')</a:t>
            </a:r>
          </a:p>
          <a:p>
            <a:pPr marL="0" indent="0">
              <a:buNone/>
            </a:pPr>
            <a:endParaRPr lang="en-US" sz="13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plt.subplot(1, 3, 3)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plt.hist(df['Wind Speed (km/h)'], bins=40, color='green', edgecolor='black')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plt.title('Wind Speed Distribution')</a:t>
            </a:r>
          </a:p>
          <a:p>
            <a:pPr marL="0" indent="0">
              <a:buNone/>
            </a:pPr>
            <a:endParaRPr lang="en-US" sz="13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plt.tight_layout()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plt.show()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58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7AE1-3951-CA25-8BE9-756BC699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Univariate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7FEC9-13AA-945E-047D-E8CC9D591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Output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254DE4D6-7F0E-BF49-FA17-87691954E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0514"/>
            <a:ext cx="12192000" cy="316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72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41EBB-0448-3ACB-901C-F2C6673A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6800">
                <a:solidFill>
                  <a:srgbClr val="FFFFFF"/>
                </a:solidFill>
              </a:rPr>
              <a:t>Univariate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D6706-8AC5-3D74-C30A-A48FCFA17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Input :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plt.figure(figsize=(10, 4))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df['Precip Type'].value_counts().plot(kind='bar', color='purple', edgecolor='black')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plt.title('Precipitation Type Frequency')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plt.ylabel('Count')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plt.xticks(rotation=0)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plt.grid(axis='y')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plt.show()</a:t>
            </a:r>
          </a:p>
          <a:p>
            <a:pPr marL="0" indent="0">
              <a:buNone/>
            </a:pPr>
            <a:endParaRPr lang="en-US" sz="14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plt.figure(figsize=(10, 4))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df['Summary'].value_counts().head(10).plot(kind='bar', color='skyblue', edgecolor='black')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plt.title('Top 10 Weather Summaries')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plt.ylabel('Count')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plt.xticks(rotation=45)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plt.grid(axis='y')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plt.tight_layout()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plt.show()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997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C63C-E518-A80C-94F6-30E43263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Univariate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90340-5762-93BE-CB7C-9E1DBAB17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Output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graph with purple bars&#10;&#10;AI-generated content may be incorrect.">
            <a:extLst>
              <a:ext uri="{FF2B5EF4-FFF2-40B4-BE49-F238E27FC236}">
                <a16:creationId xmlns:a16="http://schemas.microsoft.com/office/drawing/2014/main" id="{1E7FD5E0-851D-9507-89B5-ABA322A12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8017"/>
            <a:ext cx="6096000" cy="2438399"/>
          </a:xfrm>
          <a:prstGeom prst="rect">
            <a:avLst/>
          </a:prstGeom>
        </p:spPr>
      </p:pic>
      <p:pic>
        <p:nvPicPr>
          <p:cNvPr id="7" name="Picture 6" descr="A graph showing the weather forecast&#10;&#10;AI-generated content may be incorrect.">
            <a:extLst>
              <a:ext uri="{FF2B5EF4-FFF2-40B4-BE49-F238E27FC236}">
                <a16:creationId xmlns:a16="http://schemas.microsoft.com/office/drawing/2014/main" id="{AD8D80F2-EA01-CFB0-18C9-FC635C8ED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84" y="4180115"/>
            <a:ext cx="6694716" cy="267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98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ED97D-A6CF-A6CF-5439-8AC87E7B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6800">
                <a:solidFill>
                  <a:srgbClr val="FFFFFF"/>
                </a:solidFill>
              </a:rPr>
              <a:t>Univariate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4CEC8-4F5B-F4A4-8C83-E807AA092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Input :</a:t>
            </a:r>
          </a:p>
          <a:p>
            <a:pPr marL="0" indent="0">
              <a:buNone/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summary_counts = df['Summary'].value_counts()</a:t>
            </a:r>
          </a:p>
          <a:p>
            <a:pPr marL="0" indent="0">
              <a:buNone/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selected_summaries = summary_counts.iloc[9:20]</a:t>
            </a:r>
          </a:p>
          <a:p>
            <a:pPr marL="0" indent="0">
              <a:buNone/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plt.figure(figsize=(10, 4))</a:t>
            </a:r>
          </a:p>
          <a:p>
            <a:pPr marL="0" indent="0">
              <a:buNone/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selected_summaries.plot(kind='bar', color='skyblue', edgecolor='black')</a:t>
            </a:r>
          </a:p>
          <a:p>
            <a:pPr marL="0" indent="0">
              <a:buNone/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plt.title('Weather Summaries from 10 to 20')</a:t>
            </a:r>
          </a:p>
          <a:p>
            <a:pPr marL="0" indent="0">
              <a:buNone/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plt.ylabel('Count')</a:t>
            </a:r>
          </a:p>
          <a:p>
            <a:pPr marL="0" indent="0">
              <a:buNone/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plt.xticks(rotation=45)</a:t>
            </a:r>
          </a:p>
          <a:p>
            <a:pPr marL="0" indent="0">
              <a:buNone/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plt.grid(axis='y')</a:t>
            </a:r>
          </a:p>
          <a:p>
            <a:pPr marL="0" indent="0">
              <a:buNone/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plt.tight_layout()</a:t>
            </a:r>
          </a:p>
          <a:p>
            <a:pPr marL="0" indent="0">
              <a:buNone/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plt.show()</a:t>
            </a:r>
          </a:p>
          <a:p>
            <a:pPr marL="0" indent="0">
              <a:buNone/>
            </a:pPr>
            <a:endParaRPr lang="en-US" sz="11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plt.figure(figsize=(10, 4))</a:t>
            </a:r>
          </a:p>
          <a:p>
            <a:pPr marL="0" indent="0">
              <a:buNone/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df['Summary'].value_counts().tail(5).plot(kind='bar', color='skyblue', edgecolor='black')</a:t>
            </a:r>
          </a:p>
          <a:p>
            <a:pPr marL="0" indent="0">
              <a:buNone/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plt.title('Bottom 5  Weather Summaries')</a:t>
            </a:r>
          </a:p>
          <a:p>
            <a:pPr marL="0" indent="0">
              <a:buNone/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plt.ylabel('Count')</a:t>
            </a:r>
          </a:p>
          <a:p>
            <a:pPr marL="0" indent="0">
              <a:buNone/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plt.xticks(rotation=45)</a:t>
            </a:r>
          </a:p>
          <a:p>
            <a:pPr marL="0" indent="0">
              <a:buNone/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plt.grid(axis='x')</a:t>
            </a:r>
          </a:p>
          <a:p>
            <a:pPr marL="0" indent="0">
              <a:buNone/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plt.tight_layout()</a:t>
            </a:r>
          </a:p>
          <a:p>
            <a:pPr marL="0" indent="0">
              <a:buNone/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plt.show()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93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D3D89-368E-2442-153E-90C939752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Data Loading and Cleaning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31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EC553-BA9E-AF74-5FE9-2F4341638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Input :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import pandas as pd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import matplotlib.pyplot as plt</a:t>
            </a:r>
          </a:p>
          <a:p>
            <a:pPr marL="0" indent="0">
              <a:buNone/>
            </a:pPr>
            <a:endParaRPr lang="en-US" sz="17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df = pd.read_csv("weatherHistory.csv")</a:t>
            </a:r>
          </a:p>
          <a:p>
            <a:pPr marL="0" indent="0">
              <a:buNone/>
            </a:pPr>
            <a:endParaRPr lang="en-US" sz="17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df['Formatted Date'] = pd.to_datetime(df['Formatted Date'], utc=True)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df['Formatted Date'] = df['Formatted Date'].dt.tz_localize(None)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df['Date'] = pd.to_datetime(df['Formatted Date'].dt.date)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df['Hour'] = df['Formatted Date'].dt.hour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df = df.dropna(subset=['Precip Type'])</a:t>
            </a:r>
          </a:p>
          <a:p>
            <a:pPr marL="0" indent="0">
              <a:buNone/>
            </a:pPr>
            <a:endParaRPr lang="en-US" sz="17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df.set_index('Date', inplace=True)</a:t>
            </a:r>
          </a:p>
          <a:p>
            <a:pPr marL="0" indent="0">
              <a:buNone/>
            </a:pPr>
            <a:endParaRPr lang="en-US" sz="17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789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D9A31-B8DF-E3B0-5D67-1F707E363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Univariate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451F7-7EDC-CACA-D542-FFBF8EFDF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Output :</a:t>
            </a:r>
            <a:endParaRPr lang="en-US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graph showing the weather forecast&#10;&#10;AI-generated content may be incorrect.">
            <a:extLst>
              <a:ext uri="{FF2B5EF4-FFF2-40B4-BE49-F238E27FC236}">
                <a16:creationId xmlns:a16="http://schemas.microsoft.com/office/drawing/2014/main" id="{8BE81F6C-2253-4874-FB50-84244ECB2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7" y="2278480"/>
            <a:ext cx="6078834" cy="2544242"/>
          </a:xfrm>
          <a:prstGeom prst="rect">
            <a:avLst/>
          </a:prstGeom>
        </p:spPr>
      </p:pic>
      <p:pic>
        <p:nvPicPr>
          <p:cNvPr id="7" name="Picture 6" descr="A graph showing the weather forecast&#10;&#10;AI-generated content may be incorrect.">
            <a:extLst>
              <a:ext uri="{FF2B5EF4-FFF2-40B4-BE49-F238E27FC236}">
                <a16:creationId xmlns:a16="http://schemas.microsoft.com/office/drawing/2014/main" id="{A0034677-FB4A-EA44-E5BE-A57F4BC46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738" y="4313758"/>
            <a:ext cx="6635262" cy="254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8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32A68-0D44-A789-7287-75176582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6800">
                <a:solidFill>
                  <a:srgbClr val="FFFFFF"/>
                </a:solidFill>
              </a:rPr>
              <a:t>Univariate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A9E8B-783D-8774-F7EF-D2ABE93FC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Input :</a:t>
            </a:r>
            <a:endParaRPr lang="en-US" sz="1300"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plt.figure(figsize=(10, 4))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df['Daily Summary'].value_counts().head(5).plot(kind='bar', color='sandybrown', edgecolor='black')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plt.title('Top 5 Daily Weather Summaries')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plt.ylabel('Count')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plt.xticks(rotation=45)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plt.grid(axis='y')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plt.tight_layout()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plt.show()</a:t>
            </a:r>
          </a:p>
          <a:p>
            <a:pPr marL="0" indent="0">
              <a:buNone/>
            </a:pPr>
            <a:endParaRPr lang="en-US" sz="13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plt.figure(figsize=(10, 4))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df['Daily Summary'].value_counts().tail(5).plot(kind='bar', color='sandybrown', edgecolor='black')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plt.title('Bottom 5 Daily Weather Summaries')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plt.ylabel('Count')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plt.xticks(rotation=45)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plt.grid(axis='y')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plt.tight_layout()</a:t>
            </a:r>
          </a:p>
          <a:p>
            <a:pPr marL="0" indent="0">
              <a:buNone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plt.show()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656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D229-AEB9-410B-CDBF-99585A6B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Univariate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89745-FBC4-882E-FD73-06BBB6038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Output :</a:t>
            </a:r>
            <a:endParaRPr lang="en-US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graph showing the weather forecast&#10;&#10;AI-generated content may be incorrect.">
            <a:extLst>
              <a:ext uri="{FF2B5EF4-FFF2-40B4-BE49-F238E27FC236}">
                <a16:creationId xmlns:a16="http://schemas.microsoft.com/office/drawing/2014/main" id="{A8B9551D-8354-3181-6043-0B2768FE3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8957"/>
            <a:ext cx="6003833" cy="2401533"/>
          </a:xfrm>
          <a:prstGeom prst="rect">
            <a:avLst/>
          </a:prstGeom>
        </p:spPr>
      </p:pic>
      <p:pic>
        <p:nvPicPr>
          <p:cNvPr id="7" name="Picture 6" descr="A graph showing the different weather conditions&#10;&#10;AI-generated content may be incorrect.">
            <a:extLst>
              <a:ext uri="{FF2B5EF4-FFF2-40B4-BE49-F238E27FC236}">
                <a16:creationId xmlns:a16="http://schemas.microsoft.com/office/drawing/2014/main" id="{74AEA97F-1FE1-9083-9419-B85F67069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949" y="3998779"/>
            <a:ext cx="7148052" cy="285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14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63CAA-C7DA-5383-52C8-D0F53706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Time Series Trends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A6F1D-FCFB-445B-3539-EAF78859D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Input :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daily_avg = df['Temperature (C)'].resample('D').mean()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monthly_avg = df['Temperature (C)'].resample('ME').mean()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yearly_avg = df['Temperature (C)'].resample('YE').mean()</a:t>
            </a:r>
          </a:p>
          <a:p>
            <a:pPr marL="0" indent="0">
              <a:buNone/>
            </a:pPr>
            <a:endParaRPr lang="en-US" sz="19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plt.figure(figsize=(14, 4))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plt.plot(daily_avg.index, daily_avg.values, color='red')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plt.title('Daily Average Temperature')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plt.ylabel('Temperature (C)')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plt.grid(True)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plt.tight_layout()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plt.show()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052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A11B-1AAD-3ADE-6604-16F353CE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A2890-7EFC-916A-05E2-A3875C6B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Output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graph showing a red line&#10;&#10;AI-generated content may be incorrect.">
            <a:extLst>
              <a:ext uri="{FF2B5EF4-FFF2-40B4-BE49-F238E27FC236}">
                <a16:creationId xmlns:a16="http://schemas.microsoft.com/office/drawing/2014/main" id="{EEB7FEEA-7D25-3A2A-BC48-28C6F0C4A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4883"/>
            <a:ext cx="12192000" cy="34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469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40BDC-2C9E-D25F-41F5-57D2B7FF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Time Series Trends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FF82A-7F0D-EB53-1E34-E0FC2E2A7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Input :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plt.figure(figsize=(14, 4))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plt.plot(monthly_avg.index, monthly_avg.values, marker='o', linestyle='-', color='red')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plt.title('Monthly Average Temperature')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plt.ylabel('Temperature (C)')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plt.grid(True)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plt.tight_layout()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plt.show()</a:t>
            </a:r>
          </a:p>
          <a:p>
            <a:pPr marL="0" indent="0">
              <a:buNone/>
            </a:pPr>
            <a:endParaRPr lang="en-US" sz="14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plt.figure(figsize=(14, 4))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plt.plot(yearly_avg.index, yearly_avg.values, marker='o', linestyle='-', color='red')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plt.title('Yearly Average Temperature')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plt.ylabel('Temperature (C)')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plt.grid(True)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plt.tight_layout()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plt.show()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04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E008-DA24-265C-9558-B9F72C15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A8F24-015D-CE25-C96A-438BF4A5F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Output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graph with red lines&#10;&#10;AI-generated content may be incorrect.">
            <a:extLst>
              <a:ext uri="{FF2B5EF4-FFF2-40B4-BE49-F238E27FC236}">
                <a16:creationId xmlns:a16="http://schemas.microsoft.com/office/drawing/2014/main" id="{9A8E13CE-EFC3-9368-EF7D-D79F214B8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9580"/>
            <a:ext cx="12192000" cy="2272227"/>
          </a:xfrm>
          <a:prstGeom prst="rect">
            <a:avLst/>
          </a:prstGeom>
        </p:spPr>
      </p:pic>
      <p:pic>
        <p:nvPicPr>
          <p:cNvPr id="7" name="Picture 6" descr="A graph with red lines&#10;&#10;AI-generated content may be incorrect.">
            <a:extLst>
              <a:ext uri="{FF2B5EF4-FFF2-40B4-BE49-F238E27FC236}">
                <a16:creationId xmlns:a16="http://schemas.microsoft.com/office/drawing/2014/main" id="{381F9708-AB6B-6B81-342D-4738DCC5E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0185"/>
            <a:ext cx="12192000" cy="22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94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0FC8B-BDB7-043A-4DBE-B263D0A4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Time Series Trends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D29AB-35E2-794D-D8FD-2AE201722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Input :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pressure_daily = df['Pressure (millibars)'].resample('D').mean()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pressure_monthly = df['Pressure (millibars)'].resample('ME').mean()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pressure_yearly = df['Pressure (millibars)'].resample('YE').mean()</a:t>
            </a:r>
          </a:p>
          <a:p>
            <a:pPr marL="0" indent="0">
              <a:buNone/>
            </a:pPr>
            <a:endParaRPr lang="en-US" sz="19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plt.figure(figsize=(14, 4))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plt.plot(pressure_daily.index, pressure_daily, color='mediumslateblue')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plt.title('Daily Average Pressure')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plt.ylabel('Pressure (millibars)')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plt.grid(True)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plt.tight_layout()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plt.show()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224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48E61-8D25-653B-905B-41B8BBB09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7A084-C089-11E8-6D56-12235031A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Output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graph with blue lines&#10;&#10;AI-generated content may be incorrect.">
            <a:extLst>
              <a:ext uri="{FF2B5EF4-FFF2-40B4-BE49-F238E27FC236}">
                <a16:creationId xmlns:a16="http://schemas.microsoft.com/office/drawing/2014/main" id="{FFFC9797-C905-D192-1207-79ED39A5E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535"/>
            <a:ext cx="12192000" cy="34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66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7A1DC-B699-541F-B100-76B6ECA80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Time Series Trends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3463F-3C21-5C12-F9B6-088431962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Input :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plt.figure(figsize=(14, 4))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plt.plot(pressure_monthly.index, pressure_monthly, marker='o', color='mediumslateblue')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plt.title('Monthly Average Pressure')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plt.ylabel('Pressure (millibars)')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plt.grid(True)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plt.tight_layout()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plt.show()</a:t>
            </a:r>
          </a:p>
          <a:p>
            <a:pPr marL="0" indent="0">
              <a:buNone/>
            </a:pPr>
            <a:endParaRPr lang="en-US" sz="14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plt.figure(figsize=(14, 4))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plt.plot(pressure_yearly.index, pressure_yearly, marker='o', linestyle='-', color='mediumslateblue')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plt.title('Yearly Average Pressure')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plt.ylabel('Pressure (millibars)')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plt.grid(True)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plt.tight_layout()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plt.show()</a:t>
            </a:r>
          </a:p>
          <a:p>
            <a:pPr marL="0" indent="0">
              <a:buNone/>
            </a:pPr>
            <a:endParaRPr lang="en-US" sz="14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13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8993D-BDA3-5F08-E5F4-762684F0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7400">
                <a:solidFill>
                  <a:srgbClr val="FFFFFF"/>
                </a:solidFill>
              </a:rPr>
              <a:t>Basic Statistics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28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FC00F-DB3D-2895-9B89-BF3660000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Input :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print("--- Temperature Statistics ---")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print(df['Temperature (C)'].describe())</a:t>
            </a:r>
          </a:p>
          <a:p>
            <a:pPr marL="0" indent="0">
              <a:buNone/>
            </a:pP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print("\n--- Wind Speed Statistics ---")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print(df['Wind Speed (km/h)'].describe())</a:t>
            </a:r>
          </a:p>
          <a:p>
            <a:pPr marL="0" indent="0">
              <a:buNone/>
            </a:pP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print("\n--- Humidity Statistics ---")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print(df['Humidity'].describe())</a:t>
            </a:r>
          </a:p>
          <a:p>
            <a:pPr marL="0" indent="0">
              <a:buNone/>
            </a:pP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print("\n--- Pressure (millibars) Statistics ---")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print(df['Pressure (millibars)'].describe())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469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780AC-3859-B58A-DC76-2ABA0122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4BCCD-B3E5-9AAB-147D-F76A7A4C8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Output :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graph showing a number of data&#10;&#10;AI-generated content may be incorrect.">
            <a:extLst>
              <a:ext uri="{FF2B5EF4-FFF2-40B4-BE49-F238E27FC236}">
                <a16:creationId xmlns:a16="http://schemas.microsoft.com/office/drawing/2014/main" id="{D2E8B390-05DF-621B-F696-39FF13866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7556"/>
            <a:ext cx="12192000" cy="2267213"/>
          </a:xfrm>
          <a:prstGeom prst="rect">
            <a:avLst/>
          </a:prstGeom>
        </p:spPr>
      </p:pic>
      <p:pic>
        <p:nvPicPr>
          <p:cNvPr id="7" name="Picture 6" descr="A graph with a line&#10;&#10;AI-generated content may be incorrect.">
            <a:extLst>
              <a:ext uri="{FF2B5EF4-FFF2-40B4-BE49-F238E27FC236}">
                <a16:creationId xmlns:a16="http://schemas.microsoft.com/office/drawing/2014/main" id="{5500FCD2-199C-FC24-77CD-5BB0A83DE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0"/>
            <a:ext cx="12192000" cy="22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74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CE02B-E3C4-7D10-3476-7B99BA4F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Time Series Trends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6AB45-463F-0416-9D0C-59D56966E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Input :</a:t>
            </a:r>
            <a:endParaRPr lang="en-US" sz="1900"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windbearing_daily = df['Wind Bearing (degrees)'].resample('D').mean()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windbearing_monthly = df['Wind Bearing (degrees)'].resample('ME').mean()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windbearing_yearly = df['Wind Bearing (degrees)'].resample('YE').mean()</a:t>
            </a:r>
          </a:p>
          <a:p>
            <a:pPr marL="0" indent="0">
              <a:buNone/>
            </a:pPr>
            <a:endParaRPr lang="en-US" sz="19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plt.figure(figsize=(14, 4))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plt.plot(windbearing_daily.index, windbearing_daily, color='teal')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plt.title('Daily Average Wind Bearing')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plt.ylabel('Degrees')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plt.grid(True)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plt.tight_layout()</a:t>
            </a:r>
          </a:p>
          <a:p>
            <a:pPr marL="0" indent="0">
              <a:buNone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plt.show()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332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D9F71-9B03-539C-48C0-FC91F4BC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FA26B-78E3-225E-9503-03FA51D2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Output :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graph showing a number of blue lines&#10;&#10;AI-generated content may be incorrect.">
            <a:extLst>
              <a:ext uri="{FF2B5EF4-FFF2-40B4-BE49-F238E27FC236}">
                <a16:creationId xmlns:a16="http://schemas.microsoft.com/office/drawing/2014/main" id="{EC15F82C-C397-998C-8397-39DC60CBE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3535"/>
            <a:ext cx="12192000" cy="34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130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B85C6-4DCA-DC38-DB89-059A1FCFF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Time Series Trends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935D3-E3D4-46B8-F01F-2363B6B0E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Input :</a:t>
            </a:r>
            <a:endParaRPr lang="en-US" sz="1400"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plt.figure(figsize=(14, 4))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plt.plot(windbearing_monthly.index, windbearing_monthly, marker='o', color='teal')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plt.title('Monthly Average Wind Bearing')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plt.ylabel('Degrees')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plt.grid(True)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plt.tight_layout()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plt.show()</a:t>
            </a:r>
          </a:p>
          <a:p>
            <a:pPr marL="0" indent="0">
              <a:buNone/>
            </a:pPr>
            <a:endParaRPr lang="en-US" sz="14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plt.figure(figsize=(14, 4))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plt.plot(windbearing_yearly.index, windbearing_yearly, marker='o', linestyle='-', color='teal')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plt.title('Yearly Average Wind Bearing')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plt.ylabel('Degrees')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plt.grid(True)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plt.tight_layout()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plt.show()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894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F459-6199-F1EF-FA88-EF12F4E3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8922C-06A2-2731-EFC4-F48E2752A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Output :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graph showing a wave&#10;&#10;AI-generated content may be incorrect.">
            <a:extLst>
              <a:ext uri="{FF2B5EF4-FFF2-40B4-BE49-F238E27FC236}">
                <a16:creationId xmlns:a16="http://schemas.microsoft.com/office/drawing/2014/main" id="{917F13CC-5900-AC4D-23D1-4ED57ED6F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9580"/>
            <a:ext cx="12192000" cy="2214097"/>
          </a:xfrm>
          <a:prstGeom prst="rect">
            <a:avLst/>
          </a:prstGeom>
        </p:spPr>
      </p:pic>
      <p:pic>
        <p:nvPicPr>
          <p:cNvPr id="7" name="Picture 6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FD870740-AFEF-5B82-AE06-166F85F86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3676"/>
            <a:ext cx="12192000" cy="238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747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41B48-2F80-1A71-DCB9-57BAC23E1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Time Series Trends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910E-8523-284B-368E-D8C02CA94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Input :</a:t>
            </a:r>
            <a:endParaRPr lang="en-US" sz="2000"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yearly_visibility = df['Visibility (km)'].resample('YE').mean()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plt.figure(figsize=(14, 4))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plt.plot(yearly_visibility.index, yearly_visibility.values, marker='o', linestyle='-', color='mediumslateblue')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plt.title('Yearly Average Visibility')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plt.ylabel('Visibility (km)')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plt.grid(True)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plt.tight_layout()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plt.show()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999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35B4-39BC-4FAC-C164-C88AB346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2B5F9-4FF7-AC58-33BA-188FCC42F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Output :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CB9B5F81-0AEB-2E4C-1137-A9230DBCF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8472"/>
            <a:ext cx="12192000" cy="348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89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65F05-A6C8-59E1-A28A-70C8FF543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Bivariate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8F757-DF50-245A-6CF2-857F22F7E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Input :</a:t>
            </a:r>
            <a:endParaRPr lang="en-US" sz="1400"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daily_avg = df[['Humidity', 'Wind Speed (km/h)']].resample('D').mean()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monthly_avg = df[['Humidity', 'Wind Speed (km/h)']].resample('ME').mean()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yearly_avg = df[['Humidity', 'Wind Speed (km/h)']].resample('YE').mean()</a:t>
            </a:r>
          </a:p>
          <a:p>
            <a:pPr marL="0" indent="0">
              <a:buNone/>
            </a:pPr>
            <a:endParaRPr lang="en-US" sz="14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plt.figure(figsize=(12, 4))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plt.plot(daily_avg.index, daily_avg['Humidity'], label='Humidity', color='darkblue')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plt.plot(daily_avg.index, daily_avg['Wind Speed (km/h)'], label='Wind Speed', color='forestgreen')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plt.title('Daily Humidity and Wind Speed')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plt.ylabel('Values')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plt.legend()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plt.grid(True)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plt.tight_layout()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plt.show()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050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7CE6-95A9-1FA4-DCD1-9E57402B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C1166-2CD8-FCA7-9EED-7DEE11FDF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Output :</a:t>
            </a:r>
            <a:endParaRPr lang="en-US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green and blue graph&#10;&#10;AI-generated content may be incorrect.">
            <a:extLst>
              <a:ext uri="{FF2B5EF4-FFF2-40B4-BE49-F238E27FC236}">
                <a16:creationId xmlns:a16="http://schemas.microsoft.com/office/drawing/2014/main" id="{437AA1BF-8B28-01B1-260C-7DCCB03A0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2654293"/>
            <a:ext cx="10972822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5704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F63C2-AF19-827C-45C4-3461EB854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Bivariate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85E06-F93B-86FA-73FC-661FBB18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000">
                <a:solidFill>
                  <a:schemeClr val="tx1">
                    <a:alpha val="80000"/>
                  </a:schemeClr>
                </a:solidFill>
              </a:rPr>
              <a:t>Input :</a:t>
            </a:r>
            <a:endParaRPr lang="en-US" sz="1000"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sz="1000">
                <a:solidFill>
                  <a:schemeClr val="tx1">
                    <a:alpha val="80000"/>
                  </a:schemeClr>
                </a:solidFill>
              </a:rPr>
              <a:t>plt.figure(figsize=(14, 4))</a:t>
            </a:r>
          </a:p>
          <a:p>
            <a:pPr marL="0" indent="0">
              <a:buNone/>
            </a:pPr>
            <a:r>
              <a:rPr lang="en-US" sz="1000">
                <a:solidFill>
                  <a:schemeClr val="tx1">
                    <a:alpha val="80000"/>
                  </a:schemeClr>
                </a:solidFill>
              </a:rPr>
              <a:t>plt.plot(monthly_avg.index, monthly_avg['Humidity'], marker='o', color='darkblue', label='Humidity')</a:t>
            </a:r>
          </a:p>
          <a:p>
            <a:pPr marL="0" indent="0">
              <a:buNone/>
            </a:pPr>
            <a:r>
              <a:rPr lang="en-US" sz="1000">
                <a:solidFill>
                  <a:schemeClr val="tx1">
                    <a:alpha val="80000"/>
                  </a:schemeClr>
                </a:solidFill>
              </a:rPr>
              <a:t>plt.plot(monthly_avg.index, monthly_avg['Wind Speed (km/h)'], marker='o', color='forestgreen', label='Wind Speed')</a:t>
            </a:r>
          </a:p>
          <a:p>
            <a:pPr marL="0" indent="0">
              <a:buNone/>
            </a:pPr>
            <a:r>
              <a:rPr lang="en-US" sz="1000">
                <a:solidFill>
                  <a:schemeClr val="tx1">
                    <a:alpha val="80000"/>
                  </a:schemeClr>
                </a:solidFill>
              </a:rPr>
              <a:t>plt.title('Monthly Average Humidity and Wind Speed')</a:t>
            </a:r>
          </a:p>
          <a:p>
            <a:pPr marL="0" indent="0">
              <a:buNone/>
            </a:pPr>
            <a:r>
              <a:rPr lang="en-US" sz="1000">
                <a:solidFill>
                  <a:schemeClr val="tx1">
                    <a:alpha val="80000"/>
                  </a:schemeClr>
                </a:solidFill>
              </a:rPr>
              <a:t>plt.ylabel('Values')</a:t>
            </a:r>
          </a:p>
          <a:p>
            <a:pPr marL="0" indent="0">
              <a:buNone/>
            </a:pPr>
            <a:r>
              <a:rPr lang="en-US" sz="1000">
                <a:solidFill>
                  <a:schemeClr val="tx1">
                    <a:alpha val="80000"/>
                  </a:schemeClr>
                </a:solidFill>
              </a:rPr>
              <a:t>plt.grid(True)</a:t>
            </a:r>
          </a:p>
          <a:p>
            <a:pPr marL="0" indent="0">
              <a:buNone/>
            </a:pPr>
            <a:r>
              <a:rPr lang="en-US" sz="1000">
                <a:solidFill>
                  <a:schemeClr val="tx1">
                    <a:alpha val="80000"/>
                  </a:schemeClr>
                </a:solidFill>
              </a:rPr>
              <a:t>plt.legend()</a:t>
            </a:r>
          </a:p>
          <a:p>
            <a:pPr marL="0" indent="0">
              <a:buNone/>
            </a:pPr>
            <a:r>
              <a:rPr lang="en-US" sz="1000">
                <a:solidFill>
                  <a:schemeClr val="tx1">
                    <a:alpha val="80000"/>
                  </a:schemeClr>
                </a:solidFill>
              </a:rPr>
              <a:t>plt.tight_layout()</a:t>
            </a:r>
          </a:p>
          <a:p>
            <a:pPr marL="0" indent="0">
              <a:buNone/>
            </a:pPr>
            <a:r>
              <a:rPr lang="en-US" sz="1000">
                <a:solidFill>
                  <a:schemeClr val="tx1">
                    <a:alpha val="80000"/>
                  </a:schemeClr>
                </a:solidFill>
              </a:rPr>
              <a:t>plt.show()</a:t>
            </a:r>
          </a:p>
          <a:p>
            <a:pPr marL="0" indent="0">
              <a:buNone/>
            </a:pPr>
            <a:endParaRPr lang="en-US" sz="10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000">
                <a:solidFill>
                  <a:schemeClr val="tx1">
                    <a:alpha val="80000"/>
                  </a:schemeClr>
                </a:solidFill>
              </a:rPr>
              <a:t>plt.figure(figsize=(14, 4))</a:t>
            </a:r>
          </a:p>
          <a:p>
            <a:pPr marL="0" indent="0">
              <a:buNone/>
            </a:pPr>
            <a:r>
              <a:rPr lang="en-US" sz="1000">
                <a:solidFill>
                  <a:schemeClr val="tx1">
                    <a:alpha val="80000"/>
                  </a:schemeClr>
                </a:solidFill>
              </a:rPr>
              <a:t>plt.plot(yearly_avg.index, yearly_avg['Humidity'], marker='o', color='darkblue', label='Humidity')</a:t>
            </a:r>
          </a:p>
          <a:p>
            <a:pPr marL="0" indent="0">
              <a:buNone/>
            </a:pPr>
            <a:r>
              <a:rPr lang="en-US" sz="1000">
                <a:solidFill>
                  <a:schemeClr val="tx1">
                    <a:alpha val="80000"/>
                  </a:schemeClr>
                </a:solidFill>
              </a:rPr>
              <a:t>plt.plot(yearly_avg.index, yearly_avg['Wind Speed (km/h)'], marker='o', color='forestgreen', label='Wind Speed')</a:t>
            </a:r>
          </a:p>
          <a:p>
            <a:pPr marL="0" indent="0">
              <a:buNone/>
            </a:pPr>
            <a:r>
              <a:rPr lang="en-US" sz="1000">
                <a:solidFill>
                  <a:schemeClr val="tx1">
                    <a:alpha val="80000"/>
                  </a:schemeClr>
                </a:solidFill>
              </a:rPr>
              <a:t>plt.title('Yearly Average Humidity and Wind Speed')</a:t>
            </a:r>
          </a:p>
          <a:p>
            <a:pPr marL="0" indent="0">
              <a:buNone/>
            </a:pPr>
            <a:r>
              <a:rPr lang="en-US" sz="1000">
                <a:solidFill>
                  <a:schemeClr val="tx1">
                    <a:alpha val="80000"/>
                  </a:schemeClr>
                </a:solidFill>
              </a:rPr>
              <a:t>plt.ylabel('Values')</a:t>
            </a:r>
          </a:p>
          <a:p>
            <a:pPr marL="0" indent="0">
              <a:buNone/>
            </a:pPr>
            <a:r>
              <a:rPr lang="en-US" sz="1000">
                <a:solidFill>
                  <a:schemeClr val="tx1">
                    <a:alpha val="80000"/>
                  </a:schemeClr>
                </a:solidFill>
              </a:rPr>
              <a:t>plt.grid(True)</a:t>
            </a:r>
          </a:p>
          <a:p>
            <a:pPr marL="0" indent="0">
              <a:buNone/>
            </a:pPr>
            <a:r>
              <a:rPr lang="en-US" sz="1000">
                <a:solidFill>
                  <a:schemeClr val="tx1">
                    <a:alpha val="80000"/>
                  </a:schemeClr>
                </a:solidFill>
              </a:rPr>
              <a:t>plt.legend()</a:t>
            </a:r>
          </a:p>
          <a:p>
            <a:pPr marL="0" indent="0">
              <a:buNone/>
            </a:pPr>
            <a:r>
              <a:rPr lang="en-US" sz="1000">
                <a:solidFill>
                  <a:schemeClr val="tx1">
                    <a:alpha val="80000"/>
                  </a:schemeClr>
                </a:solidFill>
              </a:rPr>
              <a:t>plt.tight_layout()</a:t>
            </a:r>
          </a:p>
          <a:p>
            <a:pPr marL="0" indent="0">
              <a:buNone/>
            </a:pPr>
            <a:r>
              <a:rPr lang="en-US" sz="1000">
                <a:solidFill>
                  <a:schemeClr val="tx1">
                    <a:alpha val="80000"/>
                  </a:schemeClr>
                </a:solidFill>
              </a:rPr>
              <a:t>plt.show()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748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5F438-2C51-C5D7-6C4A-86F4D6831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7400">
                <a:solidFill>
                  <a:srgbClr val="FFFFFF"/>
                </a:solidFill>
              </a:rPr>
              <a:t>Basic Statistics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28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3653A-D418-1443-1C5D-2C872F7F1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print("\n--- Wind Bearing (degrees) Statistics ---")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print(df['Wind Bearing (degrees)'].describe())</a:t>
            </a:r>
          </a:p>
          <a:p>
            <a:pPr marL="0" indent="0">
              <a:buNone/>
            </a:pPr>
            <a:endParaRPr lang="en-US" sz="17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print("\n--- Visibility (km) Statistics ---")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print(df['Visibility (km)'].describe())</a:t>
            </a:r>
          </a:p>
          <a:p>
            <a:pPr marL="0" indent="0">
              <a:buNone/>
            </a:pPr>
            <a:endParaRPr lang="en-US" sz="17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print("\n--- Precipitation Types ---")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print(df['Precip Type'].value_counts())</a:t>
            </a:r>
          </a:p>
          <a:p>
            <a:pPr marL="0" indent="0">
              <a:buNone/>
            </a:pPr>
            <a:endParaRPr lang="en-US" sz="17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print("\n--- Weather Summaries ---")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print(df['Summary'].value_counts())</a:t>
            </a:r>
          </a:p>
          <a:p>
            <a:pPr marL="0" indent="0">
              <a:buNone/>
            </a:pPr>
            <a:endParaRPr lang="en-US" sz="17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print("\n--- daily weather summaries ---")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print(df['Daily Summary'].value_counts())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1657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631D-63AA-C9EA-80A0-FDE0657F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Bivariate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0128F-F797-3A19-F29D-6FAA2E1AB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Output :</a:t>
            </a:r>
            <a:endParaRPr lang="en-US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graph showing the growth of the stock market&#10;&#10;AI-generated content may be incorrect.">
            <a:extLst>
              <a:ext uri="{FF2B5EF4-FFF2-40B4-BE49-F238E27FC236}">
                <a16:creationId xmlns:a16="http://schemas.microsoft.com/office/drawing/2014/main" id="{2C3E84CC-A3FD-B2F7-113C-A23874A63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9580"/>
            <a:ext cx="12192000" cy="2276168"/>
          </a:xfrm>
          <a:prstGeom prst="rect">
            <a:avLst/>
          </a:prstGeom>
        </p:spPr>
      </p:pic>
      <p:pic>
        <p:nvPicPr>
          <p:cNvPr id="7" name="Picture 6" descr="A graph with a green line&#10;&#10;AI-generated content may be incorrect.">
            <a:extLst>
              <a:ext uri="{FF2B5EF4-FFF2-40B4-BE49-F238E27FC236}">
                <a16:creationId xmlns:a16="http://schemas.microsoft.com/office/drawing/2014/main" id="{9C3AFEB2-1914-AA72-A733-5B976CD099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81832"/>
            <a:ext cx="12192000" cy="227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095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6FC5E-2546-30EB-7550-9307801D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6800">
                <a:solidFill>
                  <a:srgbClr val="FFFFFF"/>
                </a:solidFill>
              </a:rPr>
              <a:t>Key Questions to Explore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3339F-4BC1-F06C-8BBB-A428CF3B0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Input :</a:t>
            </a:r>
            <a:endParaRPr lang="en-US" sz="1700"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hottest = df.loc[df['Temperature (C)'].idxmax()]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coldest = df.loc[df['Temperature (C)'].idxmin()]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corr_temp_hum = df['Temperature (C)'].corr(df['Humidity'])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rainy_days = df[df['Precip Type'] == 'rain']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non_rainy_days = df[df['Precip Type'] != 'rain']</a:t>
            </a:r>
          </a:p>
          <a:p>
            <a:pPr marL="0" indent="0">
              <a:buNone/>
            </a:pPr>
            <a:endParaRPr lang="en-US" sz="17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hottest = df.loc[df['Temperature (C)'].idxmax()]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if isinstance(hottest, pd.DataFrame):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   hottest = hottest.iloc[0]</a:t>
            </a:r>
          </a:p>
          <a:p>
            <a:pPr marL="0" indent="0">
              <a:buNone/>
            </a:pPr>
            <a:endParaRPr lang="en-US" sz="17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coldest = df.loc[df['Temperature (C)'].idxmin()]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if isinstance(coldest, pd.DataFrame):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    coldest = coldest.iloc[0]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112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2A843-2D39-04CB-A147-415428F3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6800">
                <a:solidFill>
                  <a:srgbClr val="FFFFFF"/>
                </a:solidFill>
              </a:rPr>
              <a:t>Key Questions to Explore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A3D07-1F4D-862B-4F6C-6C9D53784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Input :</a:t>
            </a:r>
            <a:endParaRPr lang="en-US" sz="1700"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print("\n--- Weather Insights ---")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print("Hottest Day:", hottest['Formatted Date'].strftime('%Y-%m-%d'), f"| {hottest['Temperature (C)']:.2f} °C")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print("Coldest Day:", coldest['Formatted Date'].strftime('%Y-%m-%d'), f"| {coldest['Temperature (C)']:.2f} °C")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print("Temp–Humidity Correlation:", f"{corr_temp_hum:.2f}")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print("Avg Temp on Rainy Days:", f"{rainy_days['Temperature (C)'].mean():.2f} °C")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print("Avg Temp on Dry Days:", f"{non_rainy_days['Temperature (C)'].mean():.2f} °C")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print("\n--- Additional Weather Stats ---")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print(f"Average Visibility: {df['Visibility (km)'].mean():.2f} km")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2718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F2CCB-A419-2F36-C99C-7DD973B99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6800">
                <a:solidFill>
                  <a:srgbClr val="FFFFFF"/>
                </a:solidFill>
              </a:rPr>
              <a:t>Key Questions to Explore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4173A-EF2D-11DD-7A57-DE514390D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Input :</a:t>
            </a:r>
            <a:endParaRPr lang="en-US" sz="1700"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print(f"Average Wind Speed: {df['Wind Speed (km/h)'].mean():.2f} km/h")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print(f"Average Wind Bearing: {df['Wind Bearing (degrees)'].mean():.2f}°")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print(f"Average Pressure: {df['Pressure (millibars)'].mean():.2f} millibars")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print(f"Average Humidity: {df['Humidity'].mean():.2f}")</a:t>
            </a:r>
          </a:p>
          <a:p>
            <a:pPr marL="0" indent="0">
              <a:buNone/>
            </a:pPr>
            <a:endParaRPr lang="en-US" sz="17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print("\nAverage Wind Speed by Precipitation Type:")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print(df.groupby('Precip Type')['Wind Speed (km/h)'].mean())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print("\nAverage Visibility by Precipitation Type:")</a:t>
            </a:r>
          </a:p>
          <a:p>
            <a:pPr marL="0" indent="0">
              <a:buNone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print(df.groupby('Precip Type')['Visibility (km)'].mean())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8198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23E82-5C72-FF0F-02A1-EDDBD11D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6800">
                <a:solidFill>
                  <a:srgbClr val="FFFFFF"/>
                </a:solidFill>
              </a:rPr>
              <a:t>Key Questions to Explore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A0D58-E83C-CA68-5A0D-AA9F8E4F7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Output :</a:t>
            </a:r>
            <a:endParaRPr lang="en-US" sz="2000"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--- Weather Insights ---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Hottest Day: 2007-07-22 | 22.88 °C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Coldest Day: 2012-02-10 | -15.50 °C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Temp–Humidity Correlation: -0.63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Avg Temp on Rainy Days: 13.85 °C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Avg Temp on Dry Days: -3.27 °C</a:t>
            </a:r>
          </a:p>
          <a:p>
            <a:pPr marL="0" indent="0">
              <a:buNone/>
            </a:pP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--- Additional Weather Stats ---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Average Visibility: 10.36 km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Average Wind Speed: 10.80 km/h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Average Wind Bearing: 187.52°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Average Pressure: 1003.15 millibars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Average Humidity: 0.73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1744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40DC2-A33A-5BDF-213B-864B74BFB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6800">
                <a:solidFill>
                  <a:srgbClr val="FFFFFF"/>
                </a:solidFill>
              </a:rPr>
              <a:t>Key Questions to Explore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829CE-9D4E-5A5A-B460-DB6A54529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Output :</a:t>
            </a:r>
            <a:endParaRPr lang="en-US" sz="2000"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Average Wind Speed by Precipitation Type: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Precip Type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rain    10.971219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snow     9.481998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Name: Wind Speed (km/h), dtype: float64</a:t>
            </a:r>
          </a:p>
          <a:p>
            <a:pPr marL="0" indent="0">
              <a:buNone/>
            </a:pP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Average Visibility by Precipitation Type: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Precip Type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rain    10.830711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snow     6.636570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Name: Visibility (km), dtype: float64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60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233DB-66BF-02F5-9FD9-816E45B0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7400">
                <a:solidFill>
                  <a:srgbClr val="FFFFFF"/>
                </a:solidFill>
              </a:rPr>
              <a:t>Basic Statistics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9D973-3152-EAB6-987C-9A2A1C2F6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Output :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--- Temperature Statistics ---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count    95936.000000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mean        11.940976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std          9.570671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min        -21.822222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25%          4.604167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50%         12.033333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75%         18.844444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max         39.905556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Name: Temperature (C), dtype: float64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56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EAF37-EDBF-7F4A-B40F-8DEA4522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7400">
                <a:solidFill>
                  <a:srgbClr val="FFFFFF"/>
                </a:solidFill>
              </a:rPr>
              <a:t>Basic Statistics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EF123-3052-DC4D-E3FB-7823DD8C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--- Wind Speed Statistics ---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count    95936.000000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mean        10.804936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std          6.920727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min          0.000000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25%          5.796000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50%          9.933700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75%         14.135800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max         63.852600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Name: Wind Speed (km/h), dtype: float64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086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20CBA-62EB-2EF6-1192-65E5660E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7400">
                <a:solidFill>
                  <a:srgbClr val="FFFFFF"/>
                </a:solidFill>
              </a:rPr>
              <a:t>Basic Statistics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A512F-2EBB-14EA-595F-1F6A8F116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--- Humidity Statistics ---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count    95936.000000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mean         0.734841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std          0.195724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min          0.000000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25%          0.600000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50%          0.780000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75%          0.890000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max          1.000000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Name: Humidity, dtype: float64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340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655804-DD66-2FC0-9540-6AFE7898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7400">
                <a:solidFill>
                  <a:srgbClr val="FFFFFF"/>
                </a:solidFill>
              </a:rPr>
              <a:t>Basic Statistics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04EBF-958D-89BE-B8A9-586275AB9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--- Pressure (millibars) Statistics ---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count    95936.000000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mean      1003.150038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std        117.276976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min          0.000000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25%       1011.890000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50%       1016.420000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75%       1021.050000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max       1046.380000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Name: Pressure (millibars), dtype: float64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648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6933D-60AE-43EF-69F6-A0AF63506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7400">
                <a:solidFill>
                  <a:srgbClr val="FFFFFF"/>
                </a:solidFill>
              </a:rPr>
              <a:t>Basic Statistics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7E903-59E4-8FDB-F0EE-541941B45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--- Wind Bearing (degrees) Statistics ---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count    95936.000000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mean       187.518773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std        107.385351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min          0.000000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25%        116.000000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50%        180.000000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75%        290.000000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max        359.000000</a:t>
            </a:r>
          </a:p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Name: Wind Bearing (degrees), dtype: float64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436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3259</Words>
  <Application>Microsoft Office PowerPoint</Application>
  <PresentationFormat>Widescreen</PresentationFormat>
  <Paragraphs>468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Aptos</vt:lpstr>
      <vt:lpstr>Aptos Display</vt:lpstr>
      <vt:lpstr>Arial</vt:lpstr>
      <vt:lpstr>Office Theme</vt:lpstr>
      <vt:lpstr>Analyze historical weather data</vt:lpstr>
      <vt:lpstr>Data Loading and Cleaning</vt:lpstr>
      <vt:lpstr>Basic Statistics</vt:lpstr>
      <vt:lpstr>Basic Statistics</vt:lpstr>
      <vt:lpstr>Basic Statistics</vt:lpstr>
      <vt:lpstr>Basic Statistics</vt:lpstr>
      <vt:lpstr>Basic Statistics</vt:lpstr>
      <vt:lpstr>Basic Statistics</vt:lpstr>
      <vt:lpstr>Basic Statistics</vt:lpstr>
      <vt:lpstr>Basic Statistics</vt:lpstr>
      <vt:lpstr>Basic Statistics</vt:lpstr>
      <vt:lpstr>Basic Statistics</vt:lpstr>
      <vt:lpstr>Basic Statistics</vt:lpstr>
      <vt:lpstr>Basic Statistics</vt:lpstr>
      <vt:lpstr>Univariate Analysis</vt:lpstr>
      <vt:lpstr>Univariate Analysis</vt:lpstr>
      <vt:lpstr>Univariate Analysis</vt:lpstr>
      <vt:lpstr>Univariate Analysis</vt:lpstr>
      <vt:lpstr>Univariate Analysis</vt:lpstr>
      <vt:lpstr>Univariate Analysis</vt:lpstr>
      <vt:lpstr>Univariate Analysis</vt:lpstr>
      <vt:lpstr>Univariate Analysis</vt:lpstr>
      <vt:lpstr>Time Series Trends</vt:lpstr>
      <vt:lpstr>Time Series Trends</vt:lpstr>
      <vt:lpstr>Time Series Trends</vt:lpstr>
      <vt:lpstr>Time Series Trends</vt:lpstr>
      <vt:lpstr>Time Series Trends</vt:lpstr>
      <vt:lpstr>Time Series Trends</vt:lpstr>
      <vt:lpstr>Time Series Trends</vt:lpstr>
      <vt:lpstr>Time Series Trends</vt:lpstr>
      <vt:lpstr>Time Series Trends</vt:lpstr>
      <vt:lpstr>Time Series Trends</vt:lpstr>
      <vt:lpstr>Time Series Trends</vt:lpstr>
      <vt:lpstr>Time Series Trends</vt:lpstr>
      <vt:lpstr>Time Series Trends</vt:lpstr>
      <vt:lpstr>Time Series Trends</vt:lpstr>
      <vt:lpstr>Bivariate Analysis</vt:lpstr>
      <vt:lpstr>Bivariate Analysis</vt:lpstr>
      <vt:lpstr>Bivariate Analysis</vt:lpstr>
      <vt:lpstr>Bivariate Analysis</vt:lpstr>
      <vt:lpstr>Key Questions to Explore</vt:lpstr>
      <vt:lpstr>Key Questions to Explore</vt:lpstr>
      <vt:lpstr>Key Questions to Explore</vt:lpstr>
      <vt:lpstr>Key Questions to Explore</vt:lpstr>
      <vt:lpstr>Key Questions to Explore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Rashad Omar Shabaro</dc:creator>
  <cp:lastModifiedBy>Mohammad Rashad Omar Shabaro</cp:lastModifiedBy>
  <cp:revision>12</cp:revision>
  <dcterms:created xsi:type="dcterms:W3CDTF">2025-06-03T23:03:01Z</dcterms:created>
  <dcterms:modified xsi:type="dcterms:W3CDTF">2025-06-04T01:12:44Z</dcterms:modified>
</cp:coreProperties>
</file>