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00" y="2226269"/>
            <a:ext cx="660109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Isobaric Tagging for Relative and Absolute Quantification </a:t>
            </a:r>
          </a:p>
          <a:p>
            <a:pPr algn="ctr"/>
            <a:r>
              <a:rPr lang="en-US" sz="6600" b="1" dirty="0" smtClean="0">
                <a:solidFill>
                  <a:srgbClr val="FF000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(iTRAQ)</a:t>
            </a:r>
            <a:endParaRPr lang="en-US" sz="6600" b="1" dirty="0">
              <a:solidFill>
                <a:srgbClr val="FF000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875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8045" y="1121117"/>
            <a:ext cx="886532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rgbClr val="FF0000"/>
                </a:solidFill>
                <a:latin typeface="ae_Tarablus" panose="02060603050605020204" pitchFamily="18" charset="-78"/>
                <a:cs typeface="ae_Tarablus" panose="02060603050605020204" pitchFamily="18" charset="-78"/>
              </a:rPr>
              <a:t>There are two types of iTRAQ Reagents</a:t>
            </a:r>
          </a:p>
          <a:p>
            <a:pPr>
              <a:lnSpc>
                <a:spcPct val="150000"/>
              </a:lnSpc>
            </a:pPr>
            <a:r>
              <a:rPr lang="en-US" dirty="0"/>
              <a:t>•  </a:t>
            </a:r>
            <a:r>
              <a:rPr lang="en-US" b="1" dirty="0"/>
              <a:t>4-plex</a:t>
            </a:r>
            <a:r>
              <a:rPr lang="en-US" dirty="0"/>
              <a:t> - for processing up to 4 samples</a:t>
            </a:r>
          </a:p>
          <a:p>
            <a:pPr>
              <a:lnSpc>
                <a:spcPct val="150000"/>
              </a:lnSpc>
            </a:pPr>
            <a:r>
              <a:rPr lang="en-US" dirty="0"/>
              <a:t>•  </a:t>
            </a:r>
            <a:r>
              <a:rPr lang="en-US" b="1" dirty="0"/>
              <a:t>8-plex</a:t>
            </a:r>
            <a:r>
              <a:rPr lang="en-US" dirty="0"/>
              <a:t> - for processing up to 8 </a:t>
            </a:r>
            <a:r>
              <a:rPr lang="en-US" dirty="0" smtClean="0"/>
              <a:t>samples</a:t>
            </a:r>
          </a:p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rgbClr val="FF0000"/>
                </a:solidFill>
                <a:latin typeface="ae_Tarablus" panose="02060603050605020204" pitchFamily="18" charset="-78"/>
                <a:cs typeface="ae_Tarablus" panose="02060603050605020204" pitchFamily="18" charset="-78"/>
              </a:rPr>
              <a:t>Components of </a:t>
            </a:r>
            <a:r>
              <a:rPr lang="en-US" sz="2400" b="1" u="sng" dirty="0" smtClean="0">
                <a:solidFill>
                  <a:srgbClr val="FF0000"/>
                </a:solidFill>
                <a:latin typeface="ae_Tarablus" panose="02060603050605020204" pitchFamily="18" charset="-78"/>
                <a:cs typeface="ae_Tarablus" panose="02060603050605020204" pitchFamily="18" charset="-78"/>
              </a:rPr>
              <a:t>iTRAQ</a:t>
            </a:r>
            <a:endParaRPr lang="en-US" sz="2400" b="1" u="sng" dirty="0">
              <a:solidFill>
                <a:srgbClr val="FF0000"/>
              </a:solidFill>
              <a:latin typeface="ae_Tarablus" panose="02060603050605020204" pitchFamily="18" charset="-78"/>
              <a:cs typeface="ae_Tarablus" panose="02060603050605020204" pitchFamily="18" charset="-78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b="1" dirty="0"/>
              <a:t>Reporter group 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m/z value of the reporter group ranges from </a:t>
            </a:r>
            <a:r>
              <a:rPr lang="en-US" sz="2400" b="1" dirty="0"/>
              <a:t>114.1 - 117.1</a:t>
            </a:r>
          </a:p>
          <a:p>
            <a:pPr>
              <a:lnSpc>
                <a:spcPct val="150000"/>
              </a:lnSpc>
            </a:pPr>
            <a:r>
              <a:rPr lang="en-US" b="1" dirty="0"/>
              <a:t>(2) Mass balance carbonyl group </a:t>
            </a:r>
          </a:p>
          <a:p>
            <a:pPr>
              <a:lnSpc>
                <a:spcPct val="150000"/>
              </a:lnSpc>
            </a:pPr>
            <a:r>
              <a:rPr lang="en-US" dirty="0"/>
              <a:t>The balance group mass is </a:t>
            </a:r>
            <a:r>
              <a:rPr lang="en-US" sz="2400" b="1" dirty="0"/>
              <a:t>28 - 31 Da</a:t>
            </a:r>
          </a:p>
          <a:p>
            <a:pPr>
              <a:lnSpc>
                <a:spcPct val="150000"/>
              </a:lnSpc>
            </a:pPr>
            <a:r>
              <a:rPr lang="en-US" b="1" dirty="0"/>
              <a:t>(3) A peptide-reactive group 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NOTE </a:t>
            </a:r>
            <a:r>
              <a:rPr lang="en-US" dirty="0"/>
              <a:t>:  reporter plus </a:t>
            </a:r>
            <a:r>
              <a:rPr lang="en-US" dirty="0" smtClean="0"/>
              <a:t>balance components </a:t>
            </a:r>
            <a:r>
              <a:rPr lang="en-US" dirty="0"/>
              <a:t>remains constant </a:t>
            </a:r>
            <a:r>
              <a:rPr lang="en-US" sz="2400" b="1" dirty="0"/>
              <a:t>145.1</a:t>
            </a:r>
            <a:r>
              <a:rPr lang="en-US" dirty="0"/>
              <a:t> Da for all </a:t>
            </a:r>
            <a:r>
              <a:rPr lang="en-US" dirty="0" smtClean="0"/>
              <a:t>four reagents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42903" y="240715"/>
            <a:ext cx="6470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Types and Components of</a:t>
            </a:r>
            <a:r>
              <a:rPr lang="en-US" sz="3600" b="1" dirty="0"/>
              <a:t> </a:t>
            </a:r>
            <a:r>
              <a:rPr lang="en-US" sz="3600" b="1" dirty="0" smtClean="0"/>
              <a:t>iTRAQ</a:t>
            </a:r>
            <a:endParaRPr lang="en-US" sz="36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7442" r="10327"/>
          <a:stretch/>
        </p:blipFill>
        <p:spPr>
          <a:xfrm>
            <a:off x="6853645" y="1277877"/>
            <a:ext cx="5294810" cy="19024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354" y="3232592"/>
            <a:ext cx="5294810" cy="220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4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3" t="28944" r="39937" b="24348"/>
          <a:stretch/>
        </p:blipFill>
        <p:spPr>
          <a:xfrm>
            <a:off x="1846217" y="1088573"/>
            <a:ext cx="8900160" cy="28328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8732" y="1088573"/>
            <a:ext cx="3178628" cy="121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60914" y="127504"/>
            <a:ext cx="64704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iTRAQ Reagents </a:t>
            </a:r>
            <a:endParaRPr lang="en-US" sz="4400" b="1" dirty="0"/>
          </a:p>
        </p:txBody>
      </p:sp>
      <p:sp>
        <p:nvSpPr>
          <p:cNvPr id="7" name="Right Arrow 6"/>
          <p:cNvSpPr/>
          <p:nvPr/>
        </p:nvSpPr>
        <p:spPr>
          <a:xfrm rot="7613458">
            <a:off x="2651670" y="4036483"/>
            <a:ext cx="1099071" cy="298625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57348" y="4663687"/>
            <a:ext cx="4389119" cy="163721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Reporter</a:t>
            </a:r>
            <a:endParaRPr lang="en-US" b="1" u="sng" dirty="0"/>
          </a:p>
          <a:p>
            <a:pPr algn="ctr"/>
            <a:r>
              <a:rPr lang="en-US" dirty="0"/>
              <a:t>• Provides signature ion in MS/MS</a:t>
            </a:r>
          </a:p>
          <a:p>
            <a:pPr algn="ctr"/>
            <a:r>
              <a:rPr lang="en-US" dirty="0"/>
              <a:t>• Provides good b and y - ion series</a:t>
            </a:r>
          </a:p>
          <a:p>
            <a:pPr algn="ctr"/>
            <a:r>
              <a:rPr lang="en-US" dirty="0"/>
              <a:t>• Maintains the charge state and ionization</a:t>
            </a:r>
          </a:p>
          <a:p>
            <a:pPr algn="ctr"/>
            <a:r>
              <a:rPr lang="en-US" dirty="0"/>
              <a:t>efficiency of peptide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7024650" y="3591296"/>
            <a:ext cx="321036" cy="1188998"/>
          </a:xfrm>
          <a:prstGeom prst="down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59978" y="4763589"/>
            <a:ext cx="3892732" cy="153731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Balancer</a:t>
            </a:r>
          </a:p>
          <a:p>
            <a:pPr algn="ctr"/>
            <a:r>
              <a:rPr lang="en-US" dirty="0"/>
              <a:t>• Balances mass change of reporter to</a:t>
            </a:r>
          </a:p>
          <a:p>
            <a:pPr algn="ctr"/>
            <a:r>
              <a:rPr lang="en-US" dirty="0"/>
              <a:t>provide total mass of 145</a:t>
            </a:r>
          </a:p>
          <a:p>
            <a:pPr algn="ctr"/>
            <a:r>
              <a:rPr lang="en-US" dirty="0"/>
              <a:t>• Neutral loss in MS/MS</a:t>
            </a:r>
          </a:p>
        </p:txBody>
      </p:sp>
      <p:sp>
        <p:nvSpPr>
          <p:cNvPr id="13" name="Down Arrow 12"/>
          <p:cNvSpPr/>
          <p:nvPr/>
        </p:nvSpPr>
        <p:spPr>
          <a:xfrm rot="19360374">
            <a:off x="9906252" y="3569549"/>
            <a:ext cx="321036" cy="1401371"/>
          </a:xfrm>
          <a:prstGeom prst="down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431382" y="4755868"/>
            <a:ext cx="2203269" cy="1545031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Peptide reactive group</a:t>
            </a:r>
          </a:p>
        </p:txBody>
      </p:sp>
    </p:spTree>
    <p:extLst>
      <p:ext uri="{BB962C8B-B14F-4D97-AF65-F5344CB8AC3E}">
        <p14:creationId xmlns:p14="http://schemas.microsoft.com/office/powerpoint/2010/main" val="169052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3408" y="170209"/>
            <a:ext cx="55973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/>
              <a:t>The </a:t>
            </a:r>
            <a:r>
              <a:rPr lang="en-US" sz="4400" b="1" dirty="0" smtClean="0"/>
              <a:t>workflow </a:t>
            </a:r>
            <a:r>
              <a:rPr lang="en-US" sz="4400" b="1" dirty="0"/>
              <a:t>of iTRAQ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338" y="1093317"/>
            <a:ext cx="6098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Add iTRAQ reagent to digested protein sample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39" y="1616316"/>
            <a:ext cx="4608506" cy="20238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44475" y="1093317"/>
            <a:ext cx="51667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Combine</a:t>
            </a:r>
            <a:r>
              <a:rPr lang="en-US" sz="2400" b="1" dirty="0">
                <a:solidFill>
                  <a:srgbClr val="FF0000"/>
                </a:solidFill>
              </a:rPr>
              <a:t> labeled samples in one tube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90" y="1616316"/>
            <a:ext cx="4608506" cy="202386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225143" y="2560320"/>
            <a:ext cx="1393371" cy="4180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68958" y="3752836"/>
            <a:ext cx="4863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Remove excess unbound reagent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5977" b="1570"/>
          <a:stretch/>
        </p:blipFill>
        <p:spPr>
          <a:xfrm>
            <a:off x="1076719" y="4316849"/>
            <a:ext cx="7672251" cy="23365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8596720">
            <a:off x="8986819" y="4290793"/>
            <a:ext cx="2013554" cy="4180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4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8064"/>
          <a:stretch/>
        </p:blipFill>
        <p:spPr>
          <a:xfrm>
            <a:off x="3866334" y="262755"/>
            <a:ext cx="6592661" cy="63818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1314" y="1406827"/>
            <a:ext cx="269695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/>
              <a:t>The 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Workflow</a:t>
            </a:r>
          </a:p>
          <a:p>
            <a:pPr algn="ctr"/>
            <a:r>
              <a:rPr lang="en-US" sz="4800" b="1" dirty="0" smtClean="0"/>
              <a:t> of</a:t>
            </a:r>
          </a:p>
          <a:p>
            <a:pPr algn="ctr"/>
            <a:r>
              <a:rPr lang="en-US" sz="4800" b="1" dirty="0" smtClean="0"/>
              <a:t> </a:t>
            </a:r>
            <a:r>
              <a:rPr lang="en-US" sz="4800" b="1" dirty="0"/>
              <a:t>iTRAQ</a:t>
            </a:r>
          </a:p>
        </p:txBody>
      </p:sp>
    </p:spTree>
    <p:extLst>
      <p:ext uri="{BB962C8B-B14F-4D97-AF65-F5344CB8AC3E}">
        <p14:creationId xmlns:p14="http://schemas.microsoft.com/office/powerpoint/2010/main" val="334574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80116" y="14037"/>
            <a:ext cx="41868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MS analysis</a:t>
            </a:r>
            <a:endParaRPr lang="en-US" sz="4400" b="1" dirty="0"/>
          </a:p>
        </p:txBody>
      </p:sp>
      <p:sp>
        <p:nvSpPr>
          <p:cNvPr id="7" name="Rectangle 6"/>
          <p:cNvSpPr/>
          <p:nvPr/>
        </p:nvSpPr>
        <p:spPr>
          <a:xfrm>
            <a:off x="173206" y="783478"/>
            <a:ext cx="1117309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Peptides </a:t>
            </a:r>
            <a:r>
              <a:rPr lang="en-US" sz="2000" b="1" dirty="0" smtClean="0"/>
              <a:t>labeled , </a:t>
            </a:r>
            <a:r>
              <a:rPr lang="en-US" sz="2000" b="1" dirty="0"/>
              <a:t>mixed </a:t>
            </a:r>
            <a:r>
              <a:rPr lang="en-US" sz="2000" b="1" dirty="0" smtClean="0"/>
              <a:t>together ,  measured </a:t>
            </a:r>
            <a:r>
              <a:rPr lang="en-US" sz="2000" b="1" dirty="0"/>
              <a:t>by </a:t>
            </a:r>
            <a:r>
              <a:rPr lang="en-US" sz="2000" b="1" dirty="0" smtClean="0"/>
              <a:t>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Labels react with </a:t>
            </a:r>
            <a:r>
              <a:rPr lang="en-US" sz="2000" b="1" dirty="0" smtClean="0"/>
              <a:t>N-terminus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b="1" u="sng" dirty="0" smtClean="0">
                <a:solidFill>
                  <a:srgbClr val="FF0000"/>
                </a:solidFill>
              </a:rPr>
              <a:t>NOTE</a:t>
            </a:r>
            <a:r>
              <a:rPr lang="en-US" b="1" u="sng" dirty="0">
                <a:solidFill>
                  <a:srgbClr val="FF0000"/>
                </a:solidFill>
              </a:rPr>
              <a:t>: N-terminus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The end of a peptide or protein primary structure in which the amino acid residue is not part </a:t>
            </a:r>
            <a:r>
              <a:rPr lang="en-US" dirty="0" smtClean="0"/>
              <a:t>	of </a:t>
            </a:r>
            <a:r>
              <a:rPr lang="en-US" dirty="0"/>
              <a:t>a peptide bond. The terminal group is often (but not always) an amine or ammonium cation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Reporter group is lost during </a:t>
            </a:r>
            <a:r>
              <a:rPr lang="en-US" sz="2000" b="1" dirty="0" smtClean="0"/>
              <a:t>fragmentation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Samples with 4 </a:t>
            </a:r>
            <a:r>
              <a:rPr lang="en-US" sz="2000" b="1" dirty="0" smtClean="0"/>
              <a:t>reagents </a:t>
            </a:r>
            <a:r>
              <a:rPr lang="en-US" sz="2000" b="1" dirty="0"/>
              <a:t>of </a:t>
            </a:r>
            <a:r>
              <a:rPr lang="en-US" sz="2000" b="1" dirty="0" smtClean="0"/>
              <a:t>same mass </a:t>
            </a:r>
            <a:r>
              <a:rPr lang="en-US" sz="2000" b="1" dirty="0"/>
              <a:t>(145) give rise to four unique reporter </a:t>
            </a:r>
            <a:r>
              <a:rPr lang="en-US" sz="2000" b="1" dirty="0" smtClean="0"/>
              <a:t>ions ( Fig 1 )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Quantification occurs at the level of fragment </a:t>
            </a:r>
            <a:r>
              <a:rPr lang="en-US" sz="2000" b="1" dirty="0" smtClean="0"/>
              <a:t>ion spectrum </a:t>
            </a:r>
            <a:r>
              <a:rPr lang="en-US" sz="2000" b="1" dirty="0"/>
              <a:t>(MS/MS)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Identification and quantification of peptide are achieved at MS/MS level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41" y="4476797"/>
            <a:ext cx="7600950" cy="22179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423323" y="6325429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 Fig 1 )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1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548"/>
          <a:stretch/>
        </p:blipFill>
        <p:spPr>
          <a:xfrm>
            <a:off x="1" y="0"/>
            <a:ext cx="12191999" cy="441524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518468" y="4911634"/>
            <a:ext cx="2551612" cy="17591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Same peptide from different sources is completely identical in molecular weight appear in same peak</a:t>
            </a:r>
            <a:endParaRPr lang="en-US" sz="2000" b="1" dirty="0"/>
          </a:p>
        </p:txBody>
      </p:sp>
      <p:sp>
        <p:nvSpPr>
          <p:cNvPr id="6" name="Down Arrow 5"/>
          <p:cNvSpPr/>
          <p:nvPr/>
        </p:nvSpPr>
        <p:spPr>
          <a:xfrm rot="19405087">
            <a:off x="9370421" y="4193957"/>
            <a:ext cx="296091" cy="6982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17040" y="4911634"/>
            <a:ext cx="2587194" cy="17591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Bond between the balance group and peptide reactive group is broken and balance group lost </a:t>
            </a:r>
            <a:endParaRPr lang="en-US" sz="2000" b="1" dirty="0"/>
          </a:p>
        </p:txBody>
      </p:sp>
      <p:sp>
        <p:nvSpPr>
          <p:cNvPr id="8" name="Down Arrow 7"/>
          <p:cNvSpPr/>
          <p:nvPr/>
        </p:nvSpPr>
        <p:spPr>
          <a:xfrm rot="2899163">
            <a:off x="7631033" y="3719621"/>
            <a:ext cx="296091" cy="129230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36326" y="4885509"/>
            <a:ext cx="2587194" cy="17591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Same peptide with different isotopic labels produce different mass in reporter ions</a:t>
            </a:r>
            <a:endParaRPr lang="en-US" sz="2000" b="1" dirty="0"/>
          </a:p>
        </p:txBody>
      </p:sp>
      <p:sp>
        <p:nvSpPr>
          <p:cNvPr id="11" name="Down Arrow 10"/>
          <p:cNvSpPr/>
          <p:nvPr/>
        </p:nvSpPr>
        <p:spPr>
          <a:xfrm rot="3159420">
            <a:off x="4032011" y="3896914"/>
            <a:ext cx="296091" cy="129230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0241281" y="2673530"/>
            <a:ext cx="1950720" cy="6270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Identification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81155" y="2360021"/>
            <a:ext cx="2146662" cy="6270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Quantification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7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4" y="522514"/>
            <a:ext cx="1146918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 smtClean="0"/>
              <a:t>	Advantage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High throughput quantification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Improve efficiency MS/MS fragmentation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Ability to combine &amp; analyze several sample in one experiment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Studying protein interaction &amp; pattern of expression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8921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223</TotalTime>
  <Words>122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ae_Tarablus</vt:lpstr>
      <vt:lpstr>Arial</vt:lpstr>
      <vt:lpstr>Calibri</vt:lpstr>
      <vt:lpstr>Calibri Light</vt:lpstr>
      <vt:lpstr>Leelawadee UI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YoUsef</dc:creator>
  <cp:lastModifiedBy>YoUsef</cp:lastModifiedBy>
  <cp:revision>18</cp:revision>
  <dcterms:created xsi:type="dcterms:W3CDTF">2022-01-07T19:56:43Z</dcterms:created>
  <dcterms:modified xsi:type="dcterms:W3CDTF">2022-01-07T23:45:03Z</dcterms:modified>
</cp:coreProperties>
</file>