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409" r:id="rId3"/>
    <p:sldId id="413" r:id="rId4"/>
    <p:sldId id="412" r:id="rId5"/>
    <p:sldId id="418" r:id="rId6"/>
    <p:sldId id="419" r:id="rId7"/>
    <p:sldId id="423" r:id="rId8"/>
    <p:sldId id="425" r:id="rId9"/>
    <p:sldId id="427" r:id="rId10"/>
    <p:sldId id="428" r:id="rId11"/>
    <p:sldId id="429" r:id="rId12"/>
    <p:sldId id="430" r:id="rId13"/>
    <p:sldId id="414" r:id="rId14"/>
    <p:sldId id="416" r:id="rId15"/>
    <p:sldId id="434" r:id="rId16"/>
    <p:sldId id="417" r:id="rId17"/>
    <p:sldId id="43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72" d="100"/>
          <a:sy n="72" d="100"/>
        </p:scale>
        <p:origin x="708" y="66"/>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Master" Target="../slideMasters/slideMaster2.xml"/><Relationship Id="rId5" Type="http://schemas.openxmlformats.org/officeDocument/2006/relationships/tags" Target="../tags/tag73.xml"/><Relationship Id="rId4" Type="http://schemas.openxmlformats.org/officeDocument/2006/relationships/tags" Target="../tags/tag7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2.xml"/><Relationship Id="rId5" Type="http://schemas.openxmlformats.org/officeDocument/2006/relationships/tags" Target="../tags/tag78.xml"/><Relationship Id="rId4" Type="http://schemas.openxmlformats.org/officeDocument/2006/relationships/tags" Target="../tags/tag77.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2.xml"/><Relationship Id="rId5" Type="http://schemas.openxmlformats.org/officeDocument/2006/relationships/tags" Target="../tags/tag83.xml"/><Relationship Id="rId4" Type="http://schemas.openxmlformats.org/officeDocument/2006/relationships/tags" Target="../tags/tag8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slideMaster" Target="../slideMasters/slideMaster2.xml"/><Relationship Id="rId4" Type="http://schemas.openxmlformats.org/officeDocument/2006/relationships/tags" Target="../tags/tag10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slideMaster" Target="../slideMasters/slideMaster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Master" Target="../slideMasters/slideMaster2.xml"/><Relationship Id="rId5" Type="http://schemas.openxmlformats.org/officeDocument/2006/relationships/tags" Target="../tags/tag115.xml"/><Relationship Id="rId4" Type="http://schemas.openxmlformats.org/officeDocument/2006/relationships/tags" Target="../tags/tag11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slideMaster" Target="../slideMasters/slideMaster2.xml"/><Relationship Id="rId4" Type="http://schemas.openxmlformats.org/officeDocument/2006/relationships/tags" Target="../tags/tag11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Master" Target="../slideMasters/slideMaster2.xml"/><Relationship Id="rId5" Type="http://schemas.openxmlformats.org/officeDocument/2006/relationships/tags" Target="../tags/tag124.xml"/><Relationship Id="rId4" Type="http://schemas.openxmlformats.org/officeDocument/2006/relationships/tags" Target="../tags/tag12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7.xml"/><Relationship Id="rId2" Type="http://schemas.openxmlformats.org/officeDocument/2006/relationships/slideLayout" Target="../slideLayouts/slideLayout13.xml"/><Relationship Id="rId16" Type="http://schemas.openxmlformats.org/officeDocument/2006/relationships/tags" Target="../tags/tag66.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5.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2021/1/17</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9.xml"/><Relationship Id="rId1" Type="http://schemas.openxmlformats.org/officeDocument/2006/relationships/tags" Target="../tags/tag16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7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7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7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slideLayout" Target="../slideLayouts/slideLayout18.xml"/><Relationship Id="rId2" Type="http://schemas.openxmlformats.org/officeDocument/2006/relationships/tags" Target="../tags/tag129.xml"/><Relationship Id="rId16" Type="http://schemas.openxmlformats.org/officeDocument/2006/relationships/tags" Target="../tags/tag143.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4.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Layout" Target="../slideLayouts/slideLayout15.xml"/><Relationship Id="rId5" Type="http://schemas.openxmlformats.org/officeDocument/2006/relationships/tags" Target="../tags/tag149.xml"/><Relationship Id="rId4" Type="http://schemas.openxmlformats.org/officeDocument/2006/relationships/tags" Target="../tags/tag14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1.xml"/><Relationship Id="rId1" Type="http://schemas.openxmlformats.org/officeDocument/2006/relationships/tags" Target="../tags/tag150.xml"/></Relationships>
</file>

<file path=ppt/slides/_rels/slide6.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slideLayout" Target="../slideLayouts/slideLayout19.xml"/><Relationship Id="rId4" Type="http://schemas.openxmlformats.org/officeDocument/2006/relationships/tags" Target="../tags/tag161.xml"/></Relationships>
</file>

<file path=ppt/slides/_rels/slide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en-US" altLang="zh-CN" dirty="0"/>
              <a:t>WOA7014</a:t>
            </a:r>
            <a:br>
              <a:rPr lang="en-US" altLang="zh-CN" dirty="0"/>
            </a:br>
            <a:r>
              <a:rPr lang="en-US" altLang="zh-CN" dirty="0"/>
              <a:t>ROBOTICS AND INTELLIGENT SYSTEMS</a:t>
            </a:r>
          </a:p>
        </p:txBody>
      </p:sp>
      <p:sp>
        <p:nvSpPr>
          <p:cNvPr id="3" name="副标题 2"/>
          <p:cNvSpPr>
            <a:spLocks noGrp="1"/>
          </p:cNvSpPr>
          <p:nvPr>
            <p:ph type="subTitle" idx="1"/>
            <p:custDataLst>
              <p:tags r:id="rId3"/>
            </p:custDataLst>
          </p:nvPr>
        </p:nvSpPr>
        <p:spPr/>
        <p:txBody>
          <a:bodyPr/>
          <a:lstStyle/>
          <a:p>
            <a:r>
              <a:rPr lang="en-US" altLang="zh-CN" dirty="0"/>
              <a:t>Mini Project 1: CarRacing-v0</a:t>
            </a:r>
          </a:p>
        </p:txBody>
      </p:sp>
      <p:sp>
        <p:nvSpPr>
          <p:cNvPr id="4" name="文本框 3"/>
          <p:cNvSpPr txBox="1"/>
          <p:nvPr/>
        </p:nvSpPr>
        <p:spPr>
          <a:xfrm>
            <a:off x="240665" y="5033010"/>
            <a:ext cx="6521450" cy="1198880"/>
          </a:xfrm>
          <a:prstGeom prst="rect">
            <a:avLst/>
          </a:prstGeom>
          <a:noFill/>
        </p:spPr>
        <p:txBody>
          <a:bodyPr wrap="square" rtlCol="0" anchor="t">
            <a:spAutoFit/>
          </a:bodyPr>
          <a:lstStyle/>
          <a:p>
            <a:pPr algn="l"/>
            <a:r>
              <a:rPr lang="en-US" altLang="zh-CN">
                <a:latin typeface="Arial" panose="020B0604020202020204" pitchFamily="34" charset="0"/>
                <a:cs typeface="Arial" panose="020B0604020202020204" pitchFamily="34" charset="0"/>
                <a:sym typeface="+mn-ea"/>
              </a:rPr>
              <a:t>Group </a:t>
            </a:r>
            <a:r>
              <a:rPr lang="zh-CN" altLang="en-US">
                <a:latin typeface="Arial" panose="020B0604020202020204" pitchFamily="34" charset="0"/>
                <a:cs typeface="Arial" panose="020B0604020202020204" pitchFamily="34" charset="0"/>
                <a:sym typeface="+mn-ea"/>
              </a:rPr>
              <a:t>Team members: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Mohamed Moussad Mohamed Ibrahim (17220121)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Shang Zhiyu (S2000785) </a:t>
            </a:r>
            <a:endParaRPr lang="zh-CN" altLang="en-US">
              <a:latin typeface="Arial" panose="020B0604020202020204" pitchFamily="34" charset="0"/>
              <a:cs typeface="Arial" panose="020B0604020202020204" pitchFamily="34" charset="0"/>
            </a:endParaRPr>
          </a:p>
          <a:p>
            <a:pPr marL="342900" indent="-342900" algn="l"/>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half" idx="2"/>
          </p:nvPr>
        </p:nvSpPr>
        <p:spPr>
          <a:xfrm>
            <a:off x="547770" y="1583775"/>
            <a:ext cx="5227200" cy="4608000"/>
          </a:xfrm>
        </p:spPr>
        <p:txBody>
          <a:bodyPr>
            <a:normAutofit fontScale="90000" lnSpcReduction="20000"/>
          </a:bodyPr>
          <a:lstStyle/>
          <a:p>
            <a:r>
              <a:rPr lang="zh-CN" altLang="en-US"/>
              <a:t>Actions:</a:t>
            </a:r>
          </a:p>
          <a:p>
            <a:pPr marL="342900" indent="-342900">
              <a:buAutoNum type="arabicPeriod"/>
            </a:pPr>
            <a:r>
              <a:rPr lang="zh-CN" altLang="en-US"/>
              <a:t>Drive straight</a:t>
            </a:r>
          </a:p>
          <a:p>
            <a:pPr marL="342900" indent="-342900">
              <a:buAutoNum type="arabicPeriod"/>
            </a:pPr>
            <a:endParaRPr lang="zh-CN" altLang="en-US"/>
          </a:p>
          <a:p>
            <a:pPr marL="342900" indent="-342900">
              <a:buAutoNum type="arabicPeriod"/>
            </a:pPr>
            <a:r>
              <a:rPr lang="zh-CN" altLang="en-US"/>
              <a:t>Accelerate</a:t>
            </a:r>
          </a:p>
          <a:p>
            <a:pPr marL="342900" indent="-342900">
              <a:buAutoNum type="arabicPeriod"/>
            </a:pPr>
            <a:endParaRPr lang="zh-CN" altLang="en-US"/>
          </a:p>
          <a:p>
            <a:pPr marL="342900" indent="-342900">
              <a:buAutoNum type="arabicPeriod"/>
            </a:pPr>
            <a:r>
              <a:rPr lang="zh-CN" altLang="en-US"/>
              <a:t>Turn right</a:t>
            </a:r>
          </a:p>
          <a:p>
            <a:pPr marL="342900" indent="-342900">
              <a:buAutoNum type="arabicPeriod"/>
            </a:pPr>
            <a:endParaRPr lang="zh-CN" altLang="en-US"/>
          </a:p>
          <a:p>
            <a:pPr marL="342900" indent="-342900">
              <a:buAutoNum type="arabicPeriod"/>
            </a:pPr>
            <a:r>
              <a:rPr lang="zh-CN" altLang="en-US"/>
              <a:t>Turn right braking</a:t>
            </a:r>
          </a:p>
          <a:p>
            <a:pPr marL="342900" indent="-342900">
              <a:buAutoNum type="arabicPeriod"/>
            </a:pPr>
            <a:endParaRPr lang="zh-CN" altLang="en-US"/>
          </a:p>
          <a:p>
            <a:pPr marL="342900" indent="-342900">
              <a:buAutoNum type="arabicPeriod"/>
            </a:pPr>
            <a:r>
              <a:rPr lang="zh-CN" altLang="en-US"/>
              <a:t>Brake</a:t>
            </a:r>
          </a:p>
          <a:p>
            <a:pPr marL="342900" indent="-342900">
              <a:buAutoNum type="arabicPeriod"/>
            </a:pPr>
            <a:endParaRPr lang="zh-CN" altLang="en-US"/>
          </a:p>
          <a:p>
            <a:pPr marL="342900" indent="-342900">
              <a:buAutoNum type="arabicPeriod"/>
            </a:pPr>
            <a:r>
              <a:rPr lang="zh-CN" altLang="en-US"/>
              <a:t>Turn left braking</a:t>
            </a:r>
          </a:p>
          <a:p>
            <a:pPr marL="342900" indent="-342900">
              <a:buAutoNum type="arabicPeriod"/>
            </a:pPr>
            <a:endParaRPr lang="zh-CN" altLang="en-US"/>
          </a:p>
          <a:p>
            <a:pPr marL="342900" indent="-342900">
              <a:buAutoNum type="arabicPeriod"/>
            </a:pPr>
            <a:r>
              <a:rPr lang="zh-CN" altLang="en-US"/>
              <a:t>Turn left</a:t>
            </a:r>
          </a:p>
        </p:txBody>
      </p:sp>
      <p:sp>
        <p:nvSpPr>
          <p:cNvPr id="6" name="标题 5"/>
          <p:cNvSpPr>
            <a:spLocks noGrp="1"/>
          </p:cNvSpPr>
          <p:nvPr>
            <p:ph type="title"/>
          </p:nvPr>
        </p:nvSpPr>
        <p:spPr/>
        <p:txBody>
          <a:bodyPr>
            <a:normAutofit/>
          </a:bodyPr>
          <a:lstStyle/>
          <a:p>
            <a:r>
              <a:rPr>
                <a:sym typeface="+mn-ea"/>
              </a:rPr>
              <a:t>Environment and Simulation</a:t>
            </a:r>
            <a:endParaRPr lang="zh-CN" altLang="en-US"/>
          </a:p>
        </p:txBody>
      </p:sp>
      <p:sp>
        <p:nvSpPr>
          <p:cNvPr id="100" name="文本框 99"/>
          <p:cNvSpPr txBox="1"/>
          <p:nvPr/>
        </p:nvSpPr>
        <p:spPr>
          <a:xfrm>
            <a:off x="5775325" y="1583690"/>
            <a:ext cx="5080000" cy="275590"/>
          </a:xfrm>
          <a:prstGeom prst="rect">
            <a:avLst/>
          </a:prstGeom>
          <a:noFill/>
          <a:ln w="9525">
            <a:noFill/>
          </a:ln>
        </p:spPr>
        <p:txBody>
          <a:bodyPr>
            <a:spAutoFit/>
          </a:bodyPr>
          <a:lstStyle/>
          <a:p>
            <a:pPr indent="0"/>
            <a:r>
              <a:rPr lang="zh-CN" altLang="en-US" sz="1600" spc="150">
                <a:solidFill>
                  <a:schemeClr val="tx1">
                    <a:lumMod val="65000"/>
                    <a:lumOff val="35000"/>
                  </a:schemeClr>
                </a:solidFill>
                <a:uFillTx/>
                <a:latin typeface="Arial" panose="020B0604020202020204" pitchFamily="34" charset="0"/>
                <a:ea typeface="微软雅黑" panose="020B0503020204020204" pitchFamily="34" charset="-122"/>
              </a:rPr>
              <a:t>Action histogram diagram</a:t>
            </a:r>
          </a:p>
        </p:txBody>
      </p:sp>
      <p:pic>
        <p:nvPicPr>
          <p:cNvPr id="7" name="Picture 2" descr="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325" y="2001520"/>
            <a:ext cx="4714240" cy="2023110"/>
          </a:xfrm>
          <a:prstGeom prst="rect">
            <a:avLst/>
          </a:prstGeom>
        </p:spPr>
      </p:pic>
      <p:pic>
        <p:nvPicPr>
          <p:cNvPr id="8" name="Picture 3" descr="Chart, bar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640" y="4305935"/>
            <a:ext cx="4753610" cy="209486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Proposed Approach</a:t>
            </a:r>
          </a:p>
        </p:txBody>
      </p:sp>
      <p:sp>
        <p:nvSpPr>
          <p:cNvPr id="3" name="内容占位符 2"/>
          <p:cNvSpPr>
            <a:spLocks noGrp="1"/>
          </p:cNvSpPr>
          <p:nvPr>
            <p:ph idx="1"/>
          </p:nvPr>
        </p:nvSpPr>
        <p:spPr/>
        <p:txBody>
          <a:bodyPr/>
          <a:lstStyle/>
          <a:p>
            <a:pPr marL="0" indent="0">
              <a:buNone/>
            </a:pPr>
            <a:r>
              <a:rPr lang="zh-CN" altLang="en-US" dirty="0"/>
              <a:t>This experiment work</a:t>
            </a:r>
            <a:r>
              <a:rPr lang="en-US" altLang="zh-CN" dirty="0"/>
              <a:t>s</a:t>
            </a:r>
            <a:r>
              <a:rPr lang="zh-CN" altLang="en-US" dirty="0"/>
              <a:t> very well to train any game to use in the same above methods. Reinforcement learning approaches have recently achieved superhuman performance such as car racing which mimic</a:t>
            </a:r>
            <a:r>
              <a:rPr lang="en-US" altLang="zh-CN" dirty="0"/>
              <a:t>s</a:t>
            </a:r>
            <a:r>
              <a:rPr lang="zh-CN" altLang="en-US" dirty="0"/>
              <a:t> the human experience.</a:t>
            </a:r>
            <a:endParaRPr lang="en-US" altLang="zh-CN" dirty="0"/>
          </a:p>
          <a:p>
            <a:pPr marL="0" indent="0">
              <a:buNone/>
            </a:pPr>
            <a:endParaRPr lang="en-US" altLang="zh-CN" dirty="0"/>
          </a:p>
          <a:p>
            <a:pPr marL="0" indent="0">
              <a:buNone/>
            </a:pPr>
            <a:r>
              <a:rPr lang="en-US" altLang="zh-CN" dirty="0"/>
              <a:t>Reward system: +1 when a car has moved in the right direction.</a:t>
            </a:r>
          </a:p>
          <a:p>
            <a:pPr marL="0" indent="0">
              <a:buNone/>
            </a:pPr>
            <a:r>
              <a:rPr lang="en-US" altLang="zh-CN" dirty="0"/>
              <a:t>Goal: earn as much reward as possible by the end of the episode.</a:t>
            </a:r>
          </a:p>
          <a:p>
            <a:pPr marL="0" indent="0">
              <a:buNone/>
            </a:pPr>
            <a:r>
              <a:rPr lang="en-US" altLang="zh-CN" dirty="0"/>
              <a:t>The episode finishes when all tiles are visited, or the car has gathered more negative rewards.</a:t>
            </a:r>
          </a:p>
          <a:p>
            <a:pPr marL="0" indent="0">
              <a:buNone/>
            </a:pPr>
            <a:r>
              <a:rPr lang="en-US" altLang="zh-CN" dirty="0"/>
              <a:t>It has a camera image processing to make 2D simulation data.</a:t>
            </a:r>
            <a:endParaRPr lang="zh-CN" alt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Related Work</a:t>
            </a:r>
          </a:p>
        </p:txBody>
      </p:sp>
      <p:sp>
        <p:nvSpPr>
          <p:cNvPr id="3" name="内容占位符 2"/>
          <p:cNvSpPr>
            <a:spLocks noGrp="1"/>
          </p:cNvSpPr>
          <p:nvPr>
            <p:ph idx="1"/>
          </p:nvPr>
        </p:nvSpPr>
        <p:spPr/>
        <p:txBody>
          <a:bodyPr/>
          <a:lstStyle/>
          <a:p>
            <a:pPr marL="0" indent="0">
              <a:buNone/>
            </a:pPr>
            <a:r>
              <a:rPr lang="zh-CN" altLang="en-US"/>
              <a:t>In robotic control applications, the ability to learn the dynamics of a system from observing only camera-based video inputs is a challenging but important problem. Early work on RL for active vision trained an FNN to take the current image frame of a video sequence to predict the next frame , and use this predictive model to train a fovea-shifting control network trying to find targets in a visual scene. To get around the difficulty of training a dynamical model to learn directly from high-dimensional pixel images, researchers explored using neural networks to first learn a compressed representation of the video frames. Recent work along these lines was able to train controllers using the bottleneck hidden layer of an autoencoder as low-dimensional feature vectors to control a pendulum from pixel inputs. Learning a model of the dynamics from a compressed latent space enable RL algorithms to be much more data-efficient.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en-US" altLang="zh-CN"/>
              <a:t>Possible Experiments</a:t>
            </a:r>
          </a:p>
        </p:txBody>
      </p:sp>
      <p:sp>
        <p:nvSpPr>
          <p:cNvPr id="2" name="内容占位符 1"/>
          <p:cNvSpPr>
            <a:spLocks noGrp="1"/>
          </p:cNvSpPr>
          <p:nvPr>
            <p:ph idx="1"/>
            <p:custDataLst>
              <p:tags r:id="rId3"/>
            </p:custDataLst>
          </p:nvPr>
        </p:nvSpPr>
        <p:spPr/>
        <p:txBody>
          <a:bodyPr/>
          <a:lstStyle/>
          <a:p>
            <a:pPr marL="0" indent="0">
              <a:buNone/>
            </a:pPr>
            <a:r>
              <a:rPr lang="en-US" altLang="zh-CN" b="1" dirty="0"/>
              <a:t>Accuracy</a:t>
            </a:r>
          </a:p>
          <a:p>
            <a:r>
              <a:rPr lang="en-US" altLang="zh-CN" dirty="0"/>
              <a:t>To get achieve high rewards, it is very important to have a good expert.</a:t>
            </a:r>
          </a:p>
          <a:p>
            <a:r>
              <a:rPr lang="en-US" altLang="zh-CN" dirty="0"/>
              <a:t>The neural network is totally unaware of rewards. In other words, in imitation learning the model is just trying to replicate the expert.</a:t>
            </a:r>
          </a:p>
          <a:p>
            <a:r>
              <a:rPr lang="en-US" altLang="zh-CN" dirty="0"/>
              <a:t>Validation accuracy is correlated with driving performance,</a:t>
            </a:r>
          </a:p>
        </p:txBody>
      </p:sp>
      <p:pic>
        <p:nvPicPr>
          <p:cNvPr id="4" name="图片 3"/>
          <p:cNvPicPr>
            <a:picLocks noChangeAspect="1"/>
          </p:cNvPicPr>
          <p:nvPr/>
        </p:nvPicPr>
        <p:blipFill>
          <a:blip r:embed="rId5"/>
          <a:stretch>
            <a:fillRect/>
          </a:stretch>
        </p:blipFill>
        <p:spPr>
          <a:xfrm>
            <a:off x="4601845" y="3890010"/>
            <a:ext cx="2981325" cy="1800225"/>
          </a:xfrm>
          <a:prstGeom prst="rect">
            <a:avLst/>
          </a:prstGeom>
        </p:spPr>
      </p:pic>
      <p:sp>
        <p:nvSpPr>
          <p:cNvPr id="5" name="文本框 4"/>
          <p:cNvSpPr txBox="1"/>
          <p:nvPr/>
        </p:nvSpPr>
        <p:spPr>
          <a:xfrm>
            <a:off x="5132705" y="5881370"/>
            <a:ext cx="1926590" cy="368300"/>
          </a:xfrm>
          <a:prstGeom prst="rect">
            <a:avLst/>
          </a:prstGeom>
          <a:noFill/>
        </p:spPr>
        <p:txBody>
          <a:bodyPr wrap="square" rtlCol="0">
            <a:spAutoFit/>
          </a:bodyPr>
          <a:lstStyle/>
          <a:p>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Training Loss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Possible Experiments</a:t>
            </a:r>
            <a:endParaRPr lang="zh-CN" altLang="en-US"/>
          </a:p>
        </p:txBody>
      </p:sp>
      <p:sp>
        <p:nvSpPr>
          <p:cNvPr id="3" name="内容占位符 2"/>
          <p:cNvSpPr>
            <a:spLocks noGrp="1"/>
          </p:cNvSpPr>
          <p:nvPr>
            <p:ph idx="1"/>
          </p:nvPr>
        </p:nvSpPr>
        <p:spPr>
          <a:xfrm>
            <a:off x="608330" y="4652645"/>
            <a:ext cx="5323840" cy="1318260"/>
          </a:xfrm>
        </p:spPr>
        <p:txBody>
          <a:bodyPr>
            <a:normAutofit/>
          </a:bodyPr>
          <a:lstStyle/>
          <a:p>
            <a:r>
              <a:rPr lang="zh-CN" altLang="en-US"/>
              <a:t>The training accuracy quickly converged to 68% and noisily oscillated around that value throughout the training.</a:t>
            </a:r>
          </a:p>
        </p:txBody>
      </p:sp>
      <p:pic>
        <p:nvPicPr>
          <p:cNvPr id="4" name="图片 3"/>
          <p:cNvPicPr>
            <a:picLocks noChangeAspect="1"/>
          </p:cNvPicPr>
          <p:nvPr/>
        </p:nvPicPr>
        <p:blipFill>
          <a:blip r:embed="rId3"/>
          <a:stretch>
            <a:fillRect/>
          </a:stretch>
        </p:blipFill>
        <p:spPr>
          <a:xfrm>
            <a:off x="1158875" y="1589405"/>
            <a:ext cx="3067050" cy="2009775"/>
          </a:xfrm>
          <a:prstGeom prst="rect">
            <a:avLst/>
          </a:prstGeom>
        </p:spPr>
      </p:pic>
      <p:sp>
        <p:nvSpPr>
          <p:cNvPr id="5" name="文本框 4"/>
          <p:cNvSpPr txBox="1"/>
          <p:nvPr/>
        </p:nvSpPr>
        <p:spPr>
          <a:xfrm>
            <a:off x="1494155" y="3815080"/>
            <a:ext cx="2731770" cy="368300"/>
          </a:xfrm>
          <a:prstGeom prst="rect">
            <a:avLst/>
          </a:prstGeom>
          <a:noFill/>
        </p:spPr>
        <p:txBody>
          <a:bodyPr wrap="square" rtlCol="0">
            <a:spAutoFit/>
          </a:bodyPr>
          <a:lstStyle/>
          <a:p>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Training Accuracy</a:t>
            </a:r>
          </a:p>
        </p:txBody>
      </p:sp>
      <p:pic>
        <p:nvPicPr>
          <p:cNvPr id="6" name="图片 5"/>
          <p:cNvPicPr>
            <a:picLocks noChangeAspect="1"/>
          </p:cNvPicPr>
          <p:nvPr/>
        </p:nvPicPr>
        <p:blipFill>
          <a:blip r:embed="rId4"/>
          <a:stretch>
            <a:fillRect/>
          </a:stretch>
        </p:blipFill>
        <p:spPr>
          <a:xfrm>
            <a:off x="8013065" y="1617980"/>
            <a:ext cx="3028950" cy="1952625"/>
          </a:xfrm>
          <a:prstGeom prst="rect">
            <a:avLst/>
          </a:prstGeom>
        </p:spPr>
      </p:pic>
      <p:sp>
        <p:nvSpPr>
          <p:cNvPr id="7" name="文本框 6"/>
          <p:cNvSpPr txBox="1"/>
          <p:nvPr/>
        </p:nvSpPr>
        <p:spPr>
          <a:xfrm>
            <a:off x="8161655" y="3815080"/>
            <a:ext cx="2731770" cy="368300"/>
          </a:xfrm>
          <a:prstGeom prst="rect">
            <a:avLst/>
          </a:prstGeom>
          <a:noFill/>
        </p:spPr>
        <p:txBody>
          <a:bodyPr wrap="square" rtlCol="0">
            <a:spAutoFit/>
          </a:bodyPr>
          <a:lstStyle/>
          <a:p>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Validation Accuracy</a:t>
            </a:r>
          </a:p>
        </p:txBody>
      </p:sp>
      <p:sp>
        <p:nvSpPr>
          <p:cNvPr id="8" name="内容占位符 2"/>
          <p:cNvSpPr>
            <a:spLocks noGrp="1"/>
          </p:cNvSpPr>
          <p:nvPr/>
        </p:nvSpPr>
        <p:spPr>
          <a:xfrm>
            <a:off x="6619875" y="4652645"/>
            <a:ext cx="6138545" cy="131826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The validation accuracy was still steadily improving, finally converging around 69%.</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Some Initial Results</a:t>
            </a:r>
          </a:p>
        </p:txBody>
      </p:sp>
      <p:pic>
        <p:nvPicPr>
          <p:cNvPr id="10" name="Picture 10" descr="A picture containing shape&#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330" y="1380490"/>
            <a:ext cx="5325110" cy="2851150"/>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5525" y="3718560"/>
            <a:ext cx="5471795" cy="2910840"/>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Some Initial Results</a:t>
            </a:r>
            <a:endParaRPr lang="zh-CN" altLang="en-US"/>
          </a:p>
        </p:txBody>
      </p:sp>
      <p:pic>
        <p:nvPicPr>
          <p:cNvPr id="4"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330" y="1313815"/>
            <a:ext cx="5443855" cy="2896235"/>
          </a:xfrm>
          <a:prstGeom prst="rect">
            <a:avLst/>
          </a:prstGeom>
        </p:spPr>
      </p:pic>
      <p:pic>
        <p:nvPicPr>
          <p:cNvPr id="11" name="Picture 11" descr="Shape, rectangle&#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2210" y="3761740"/>
            <a:ext cx="5552440" cy="293179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2"/>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5768975" y="1905000"/>
            <a:ext cx="748030" cy="583565"/>
          </a:xfrm>
          <a:prstGeom prst="rect">
            <a:avLst/>
          </a:prstGeom>
          <a:noFill/>
        </p:spPr>
        <p:txBody>
          <a:bodyPr wrap="square" rtlCol="0">
            <a:norm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3" name="文本框 2"/>
          <p:cNvSpPr txBox="1"/>
          <p:nvPr>
            <p:custDataLst>
              <p:tags r:id="rId4"/>
            </p:custDataLst>
          </p:nvPr>
        </p:nvSpPr>
        <p:spPr>
          <a:xfrm>
            <a:off x="6685915" y="1905000"/>
            <a:ext cx="4439285" cy="583565"/>
          </a:xfrm>
          <a:prstGeom prst="rect">
            <a:avLst/>
          </a:prstGeom>
          <a:noFill/>
        </p:spPr>
        <p:txBody>
          <a:bodyPr wrap="square" lIns="90170" tIns="46990" rIns="90170" bIns="46990" rtlCol="0" anchor="ctr" anchorCtr="0">
            <a:normAutofit/>
          </a:bodyPr>
          <a:lstStyle/>
          <a:p>
            <a:pPr fontAlgn="auto">
              <a:lnSpc>
                <a:spcPct val="11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Problem Definition</a:t>
            </a:r>
          </a:p>
        </p:txBody>
      </p:sp>
      <p:sp>
        <p:nvSpPr>
          <p:cNvPr id="9" name="文本框 8"/>
          <p:cNvSpPr txBox="1"/>
          <p:nvPr>
            <p:custDataLst>
              <p:tags r:id="rId5"/>
            </p:custDataLst>
          </p:nvPr>
        </p:nvSpPr>
        <p:spPr>
          <a:xfrm>
            <a:off x="5768975" y="262699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12" name="文本框 11"/>
          <p:cNvSpPr txBox="1"/>
          <p:nvPr>
            <p:custDataLst>
              <p:tags r:id="rId6"/>
            </p:custDataLst>
          </p:nvPr>
        </p:nvSpPr>
        <p:spPr>
          <a:xfrm>
            <a:off x="5768975" y="334962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sp>
        <p:nvSpPr>
          <p:cNvPr id="36" name="文本框 35"/>
          <p:cNvSpPr txBox="1"/>
          <p:nvPr>
            <p:custDataLst>
              <p:tags r:id="rId7"/>
            </p:custDataLst>
          </p:nvPr>
        </p:nvSpPr>
        <p:spPr>
          <a:xfrm>
            <a:off x="5768975" y="407225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40" name="文本框 39"/>
          <p:cNvSpPr txBox="1"/>
          <p:nvPr>
            <p:custDataLst>
              <p:tags r:id="rId8"/>
            </p:custDataLst>
          </p:nvPr>
        </p:nvSpPr>
        <p:spPr>
          <a:xfrm>
            <a:off x="5768975" y="479488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05.</a:t>
            </a:r>
          </a:p>
        </p:txBody>
      </p:sp>
      <p:sp>
        <p:nvSpPr>
          <p:cNvPr id="43" name="文本框 42"/>
          <p:cNvSpPr txBox="1"/>
          <p:nvPr>
            <p:custDataLst>
              <p:tags r:id="rId9"/>
            </p:custDataLst>
          </p:nvPr>
        </p:nvSpPr>
        <p:spPr>
          <a:xfrm>
            <a:off x="5768975" y="551751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06.</a:t>
            </a:r>
          </a:p>
        </p:txBody>
      </p:sp>
      <p:sp>
        <p:nvSpPr>
          <p:cNvPr id="20" name="矩形 19"/>
          <p:cNvSpPr/>
          <p:nvPr>
            <p:custDataLst>
              <p:tags r:id="rId10"/>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11"/>
            </p:custDataLst>
          </p:nvPr>
        </p:nvSpPr>
        <p:spPr>
          <a:xfrm>
            <a:off x="6685915" y="5517514"/>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Some Initial Results</a:t>
            </a:r>
          </a:p>
        </p:txBody>
      </p:sp>
      <p:sp>
        <p:nvSpPr>
          <p:cNvPr id="22" name="文本框 21"/>
          <p:cNvSpPr txBox="1"/>
          <p:nvPr>
            <p:custDataLst>
              <p:tags r:id="rId12"/>
            </p:custDataLst>
          </p:nvPr>
        </p:nvSpPr>
        <p:spPr>
          <a:xfrm>
            <a:off x="6685915" y="4795012"/>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Possible Experiments</a:t>
            </a:r>
          </a:p>
        </p:txBody>
      </p:sp>
      <p:sp>
        <p:nvSpPr>
          <p:cNvPr id="23" name="文本框 22"/>
          <p:cNvSpPr txBox="1"/>
          <p:nvPr>
            <p:custDataLst>
              <p:tags r:id="rId13"/>
            </p:custDataLst>
          </p:nvPr>
        </p:nvSpPr>
        <p:spPr>
          <a:xfrm>
            <a:off x="6685915" y="3349879"/>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Proposed Approach</a:t>
            </a:r>
          </a:p>
        </p:txBody>
      </p:sp>
      <p:sp>
        <p:nvSpPr>
          <p:cNvPr id="24" name="文本框 23"/>
          <p:cNvSpPr txBox="1"/>
          <p:nvPr>
            <p:custDataLst>
              <p:tags r:id="rId14"/>
            </p:custDataLst>
          </p:nvPr>
        </p:nvSpPr>
        <p:spPr>
          <a:xfrm>
            <a:off x="6685915" y="2626741"/>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Environment and Simulation</a:t>
            </a:r>
          </a:p>
        </p:txBody>
      </p:sp>
      <p:sp>
        <p:nvSpPr>
          <p:cNvPr id="25" name="文本框 24"/>
          <p:cNvSpPr txBox="1"/>
          <p:nvPr>
            <p:custDataLst>
              <p:tags r:id="rId15"/>
            </p:custDataLst>
          </p:nvPr>
        </p:nvSpPr>
        <p:spPr>
          <a:xfrm>
            <a:off x="6685915" y="4072128"/>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Related Work</a:t>
            </a:r>
          </a:p>
        </p:txBody>
      </p:sp>
      <p:sp>
        <p:nvSpPr>
          <p:cNvPr id="14" name="文本框 13"/>
          <p:cNvSpPr txBox="1"/>
          <p:nvPr>
            <p:custDataLst>
              <p:tags r:id="rId16"/>
            </p:custDataLst>
          </p:nvPr>
        </p:nvSpPr>
        <p:spPr>
          <a:xfrm>
            <a:off x="98425" y="1515110"/>
            <a:ext cx="2799080" cy="689610"/>
          </a:xfrm>
          <a:prstGeom prst="rect">
            <a:avLst/>
          </a:prstGeom>
          <a:noFill/>
        </p:spPr>
        <p:txBody>
          <a:bodyPr wrap="square" rtlCol="0">
            <a:normAutofit fontScale="70000"/>
          </a:bodyPr>
          <a:lstStyle/>
          <a:p>
            <a:pPr algn="r"/>
            <a:r>
              <a:rPr lang="en-US" altLang="zh-CN"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Problem Definition</a:t>
            </a:r>
          </a:p>
        </p:txBody>
      </p:sp>
      <p:sp>
        <p:nvSpPr>
          <p:cNvPr id="3" name="内容占位符 2"/>
          <p:cNvSpPr>
            <a:spLocks noGrp="1"/>
          </p:cNvSpPr>
          <p:nvPr>
            <p:ph idx="1"/>
          </p:nvPr>
        </p:nvSpPr>
        <p:spPr/>
        <p:txBody>
          <a:bodyPr/>
          <a:lstStyle/>
          <a:p>
            <a:r>
              <a:rPr lang="zh-CN" altLang="en-US" dirty="0"/>
              <a:t>This project aims to challenge the car racing problem in OpenAI Gym environment. The problem is very challenging because it requires computers (GPU) to finish the continuous co</a:t>
            </a:r>
            <a:r>
              <a:rPr lang="zh-CN" altLang="en-US" dirty="0">
                <a:cs typeface="Arial" panose="020B0604020202020204" pitchFamily="34" charset="0"/>
              </a:rPr>
              <a:t>ntrol task by learning pixels of images. To tackle this challenging problem, we used three techni</a:t>
            </a:r>
            <a:r>
              <a:rPr lang="zh-CN" altLang="en-US" dirty="0"/>
              <a:t>ques including </a:t>
            </a:r>
            <a:r>
              <a:rPr lang="en-US" altLang="zh-CN" dirty="0"/>
              <a:t>the </a:t>
            </a:r>
            <a:r>
              <a:rPr lang="zh-CN" altLang="en-US" dirty="0"/>
              <a:t>Convolutional neural network layer, Echo state network (reservoir), and controller (optimization layer).</a:t>
            </a:r>
          </a:p>
          <a:p>
            <a:endParaRPr lang="zh-CN" altLang="en-US" dirty="0"/>
          </a:p>
          <a:p>
            <a:r>
              <a:rPr lang="zh-CN" altLang="en-US" dirty="0"/>
              <a:t>The car racing-v0 environment is a very simple problem such as a tracking car. Our goal is how to drive the car without moving outside the track. We use </a:t>
            </a:r>
            <a:r>
              <a:rPr lang="en-US" altLang="zh-CN" dirty="0"/>
              <a:t>a </a:t>
            </a:r>
            <a:r>
              <a:rPr lang="zh-CN" altLang="en-US" dirty="0"/>
              <a:t>Deep Neural Network to train and test the models to be able to drive in the lane.</a:t>
            </a:r>
            <a:endParaRPr lang="en-US" altLang="zh-CN" dirty="0"/>
          </a:p>
          <a:p>
            <a:endParaRPr lang="en-US" altLang="zh-CN" dirty="0"/>
          </a:p>
          <a:p>
            <a:r>
              <a:rPr lang="en-US" altLang="zh-CN" dirty="0"/>
              <a:t>Sensors with high processing speed make decisions faster than humans.</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a:normAutofit lnSpcReduction="10000"/>
          </a:bodyPr>
          <a:lstStyle/>
          <a:p>
            <a:pPr marL="0" indent="0">
              <a:buNone/>
            </a:pPr>
            <a:r>
              <a:rPr lang="zh-CN" altLang="en-US" b="1" dirty="0"/>
              <a:t>Deep Neural Learning</a:t>
            </a:r>
          </a:p>
          <a:p>
            <a:endParaRPr lang="zh-CN" altLang="en-US" dirty="0"/>
          </a:p>
          <a:p>
            <a:r>
              <a:rPr lang="zh-CN" altLang="en-US" dirty="0"/>
              <a:t>Use imitation learning to train an agent to play the game Car Racing from OpenAI Gym. The model used to mimic the behavior of the expert was a convolutional neural network. </a:t>
            </a:r>
            <a:r>
              <a:rPr lang="en-US" altLang="zh-CN" dirty="0"/>
              <a:t>I</a:t>
            </a:r>
            <a:r>
              <a:rPr lang="zh-CN" altLang="en-US" dirty="0"/>
              <a:t>mitation learning is trying to replicate the expert.</a:t>
            </a:r>
          </a:p>
          <a:p>
            <a:r>
              <a:rPr lang="zh-CN" altLang="en-US" dirty="0"/>
              <a:t>In the beginning</a:t>
            </a:r>
            <a:r>
              <a:rPr lang="en-US" altLang="zh-CN" dirty="0"/>
              <a:t>,</a:t>
            </a:r>
            <a:r>
              <a:rPr lang="zh-CN" altLang="en-US" dirty="0"/>
              <a:t> the game plays manually with some statistics values to generate samples to train the neural networks and after that</a:t>
            </a:r>
            <a:r>
              <a:rPr lang="en-US" altLang="zh-CN" dirty="0"/>
              <a:t>,</a:t>
            </a:r>
            <a:r>
              <a:rPr lang="zh-CN" altLang="en-US" dirty="0"/>
              <a:t> we will try to test the car in the environment and get the average reward score. The agent was able to achieve the last reward of 595 over 15 episodes.</a:t>
            </a:r>
          </a:p>
        </p:txBody>
      </p:sp>
      <p:sp>
        <p:nvSpPr>
          <p:cNvPr id="4" name="内容占位符 3"/>
          <p:cNvSpPr>
            <a:spLocks noGrp="1"/>
          </p:cNvSpPr>
          <p:nvPr>
            <p:ph sz="half" idx="2"/>
            <p:custDataLst>
              <p:tags r:id="rId3"/>
            </p:custDataLst>
          </p:nvPr>
        </p:nvSpPr>
        <p:spPr/>
        <p:txBody>
          <a:bodyPr/>
          <a:lstStyle/>
          <a:p>
            <a:pPr marL="0" indent="0">
              <a:buNone/>
            </a:pPr>
            <a:r>
              <a:rPr lang="en-US" altLang="zh-CN" b="1" dirty="0"/>
              <a:t>Parameters</a:t>
            </a:r>
          </a:p>
          <a:p>
            <a:pPr marL="0" indent="0">
              <a:buNone/>
            </a:pPr>
            <a:endParaRPr lang="en-US" altLang="zh-CN" dirty="0"/>
          </a:p>
          <a:p>
            <a:r>
              <a:rPr lang="en-US" altLang="zh-CN" dirty="0"/>
              <a:t>Number of episodes</a:t>
            </a:r>
          </a:p>
          <a:p>
            <a:endParaRPr lang="en-US" altLang="zh-CN" dirty="0"/>
          </a:p>
          <a:p>
            <a:r>
              <a:rPr lang="en-US" altLang="zh-CN" dirty="0"/>
              <a:t>Batch size</a:t>
            </a:r>
          </a:p>
          <a:p>
            <a:endParaRPr lang="en-US" altLang="zh-CN" dirty="0"/>
          </a:p>
          <a:p>
            <a:r>
              <a:rPr lang="en-US" altLang="zh-CN" dirty="0"/>
              <a:t>Number of batches</a:t>
            </a:r>
          </a:p>
          <a:p>
            <a:endParaRPr lang="en-US" altLang="zh-CN" dirty="0"/>
          </a:p>
          <a:p>
            <a:r>
              <a:rPr lang="en-US" altLang="zh-CN" dirty="0"/>
              <a:t>Display step</a:t>
            </a:r>
          </a:p>
          <a:p>
            <a:endParaRPr lang="en-US" altLang="zh-CN" dirty="0"/>
          </a:p>
          <a:p>
            <a:r>
              <a:rPr lang="en-US" altLang="zh-CN" dirty="0"/>
              <a:t>Learning rate</a:t>
            </a:r>
          </a:p>
        </p:txBody>
      </p:sp>
      <p:sp>
        <p:nvSpPr>
          <p:cNvPr id="5" name="标题 4"/>
          <p:cNvSpPr>
            <a:spLocks noGrp="1"/>
          </p:cNvSpPr>
          <p:nvPr>
            <p:ph type="title"/>
            <p:custDataLst>
              <p:tags r:id="rId4"/>
            </p:custDataLst>
          </p:nvPr>
        </p:nvSpPr>
        <p:spPr/>
        <p:txBody>
          <a:bodyPr>
            <a:normAutofit/>
          </a:bodyPr>
          <a:lstStyle/>
          <a:p>
            <a:r>
              <a:rPr dirty="0">
                <a:sym typeface="+mn-ea"/>
              </a:rPr>
              <a:t>Environment and Simulation</a:t>
            </a:r>
            <a:endParaRPr lang="zh-CN" altLang="en-US" dirty="0"/>
          </a:p>
        </p:txBody>
      </p:sp>
      <p:cxnSp>
        <p:nvCxnSpPr>
          <p:cNvPr id="7" name="直接连接符 6"/>
          <p:cNvCxnSpPr/>
          <p:nvPr>
            <p:custDataLst>
              <p:tags r:id="rId5"/>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Environment and Simulation</a:t>
            </a:r>
            <a:endParaRPr lang="zh-CN" altLang="en-US"/>
          </a:p>
        </p:txBody>
      </p:sp>
      <p:sp>
        <p:nvSpPr>
          <p:cNvPr id="3" name="内容占位符 2"/>
          <p:cNvSpPr>
            <a:spLocks noGrp="1"/>
          </p:cNvSpPr>
          <p:nvPr>
            <p:ph sz="half" idx="1"/>
          </p:nvPr>
        </p:nvSpPr>
        <p:spPr/>
        <p:txBody>
          <a:bodyPr/>
          <a:lstStyle/>
          <a:p>
            <a:pPr marL="0" indent="0">
              <a:buNone/>
            </a:pPr>
            <a:r>
              <a:rPr lang="en-US" altLang="zh-CN" b="1" dirty="0"/>
              <a:t>Control</a:t>
            </a:r>
          </a:p>
          <a:p>
            <a:pPr marL="0" indent="0">
              <a:buNone/>
            </a:pPr>
            <a:endParaRPr lang="en-US" altLang="zh-CN" dirty="0"/>
          </a:p>
          <a:p>
            <a:pPr marL="0" indent="0">
              <a:buNone/>
            </a:pPr>
            <a:r>
              <a:rPr lang="en-US" altLang="zh-CN" dirty="0"/>
              <a:t>It can control the car by two methods:</a:t>
            </a:r>
          </a:p>
          <a:p>
            <a:pPr marL="0" indent="0">
              <a:buNone/>
            </a:pPr>
            <a:endParaRPr lang="en-US" altLang="zh-CN" dirty="0"/>
          </a:p>
          <a:p>
            <a:pPr marL="342900" indent="-342900">
              <a:buAutoNum type="arabicPeriod"/>
            </a:pPr>
            <a:r>
              <a:rPr lang="en-US" altLang="zh-CN" dirty="0"/>
              <a:t>Increased break strength. The agent can drive faster and reduce the velocity before turns.</a:t>
            </a:r>
          </a:p>
          <a:p>
            <a:pPr marL="342900" indent="-342900">
              <a:buAutoNum type="arabicPeriod"/>
            </a:pPr>
            <a:r>
              <a:rPr lang="en-US" altLang="zh-CN" dirty="0"/>
              <a:t>Implement logic that automatically cuts gas when turning.</a:t>
            </a:r>
          </a:p>
          <a:p>
            <a:pPr marL="342900" indent="-342900">
              <a:buNone/>
            </a:pPr>
            <a:endParaRPr lang="en-US" altLang="zh-CN" dirty="0"/>
          </a:p>
          <a:p>
            <a:pPr marL="0" indent="0">
              <a:buNone/>
            </a:pPr>
            <a:r>
              <a:rPr lang="en-US" altLang="zh-CN" dirty="0"/>
              <a:t>There are data preprocessing using expert data to train the network</a:t>
            </a:r>
          </a:p>
        </p:txBody>
      </p:sp>
      <p:sp>
        <p:nvSpPr>
          <p:cNvPr id="4" name="内容占位符 3"/>
          <p:cNvSpPr>
            <a:spLocks noGrp="1"/>
          </p:cNvSpPr>
          <p:nvPr>
            <p:ph sz="half" idx="2"/>
          </p:nvPr>
        </p:nvSpPr>
        <p:spPr/>
        <p:txBody>
          <a:bodyPr/>
          <a:lstStyle/>
          <a:p>
            <a:pPr marL="0" indent="0">
              <a:buNone/>
            </a:pPr>
            <a:r>
              <a:rPr lang="en-US" altLang="zh-CN" b="1" dirty="0"/>
              <a:t>Layout Descriptions</a:t>
            </a:r>
          </a:p>
          <a:p>
            <a:pPr marL="0" indent="0">
              <a:buNone/>
            </a:pPr>
            <a:endParaRPr lang="en-US" altLang="zh-CN" dirty="0"/>
          </a:p>
          <a:p>
            <a:pPr marL="342900" indent="-342900">
              <a:buAutoNum type="arabicPeriod"/>
            </a:pPr>
            <a:r>
              <a:rPr lang="en-US" altLang="zh-CN" dirty="0"/>
              <a:t>Recolored the status bar with gray. This made the velocity indicator more visible</a:t>
            </a:r>
          </a:p>
          <a:p>
            <a:pPr marL="342900" indent="-342900">
              <a:buAutoNum type="arabicPeriod"/>
            </a:pPr>
            <a:endParaRPr lang="en-US" altLang="zh-CN" dirty="0"/>
          </a:p>
          <a:p>
            <a:pPr marL="342900" indent="-342900">
              <a:buAutoNum type="arabicPeriod"/>
            </a:pPr>
            <a:r>
              <a:rPr lang="en-US" altLang="zh-CN" dirty="0"/>
              <a:t>Recolored grass with a single shade of green</a:t>
            </a:r>
          </a:p>
          <a:p>
            <a:pPr marL="342900" indent="-342900">
              <a:buAutoNum type="arabicPeriod"/>
            </a:pPr>
            <a:endParaRPr lang="en-US" altLang="zh-CN" dirty="0"/>
          </a:p>
          <a:p>
            <a:pPr marL="342900" indent="-342900">
              <a:buAutoNum type="arabicPeriod"/>
            </a:pPr>
            <a:r>
              <a:rPr lang="en-US" altLang="zh-CN" dirty="0"/>
              <a:t>Recolored road with a single shade of gray</a:t>
            </a:r>
          </a:p>
          <a:p>
            <a:pPr marL="342900" indent="-342900">
              <a:buAutoNum type="arabicPeriod"/>
            </a:pPr>
            <a:endParaRPr lang="en-US" altLang="zh-CN" dirty="0"/>
          </a:p>
          <a:p>
            <a:pPr marL="342900" indent="-342900">
              <a:buAutoNum type="arabicPeriod"/>
            </a:pPr>
            <a:r>
              <a:rPr lang="en-US" altLang="zh-CN" dirty="0"/>
              <a:t>Recolored curbs with the same gray used on the road</a:t>
            </a:r>
          </a:p>
        </p:txBody>
      </p:sp>
      <p:cxnSp>
        <p:nvCxnSpPr>
          <p:cNvPr id="7" name="直接连接符 6"/>
          <p:cNvCxnSpPr/>
          <p:nvPr>
            <p:custDataLst>
              <p:tags r:id="rId2"/>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a:sym typeface="+mn-ea"/>
              </a:rPr>
              <a:t>Environment and Simulation</a:t>
            </a:r>
            <a:endParaRPr lang="zh-CN" altLang="en-US"/>
          </a:p>
        </p:txBody>
      </p:sp>
      <p:sp>
        <p:nvSpPr>
          <p:cNvPr id="2" name="内容占位符 1"/>
          <p:cNvSpPr>
            <a:spLocks noGrp="1"/>
          </p:cNvSpPr>
          <p:nvPr>
            <p:ph idx="1"/>
            <p:custDataLst>
              <p:tags r:id="rId3"/>
            </p:custDataLst>
          </p:nvPr>
        </p:nvSpPr>
        <p:spPr/>
        <p:txBody>
          <a:bodyPr/>
          <a:lstStyle/>
          <a:p>
            <a:pPr marL="0" indent="0">
              <a:buNone/>
            </a:pPr>
            <a:r>
              <a:rPr lang="zh-CN" altLang="en-US" b="1" dirty="0"/>
              <a:t>Agent</a:t>
            </a:r>
            <a:r>
              <a:rPr lang="en-US" altLang="zh-CN" b="1" dirty="0"/>
              <a:t>’s</a:t>
            </a:r>
            <a:r>
              <a:rPr lang="zh-CN" altLang="en-US" b="1" dirty="0"/>
              <a:t> function</a:t>
            </a:r>
          </a:p>
          <a:p>
            <a:pPr marL="0" indent="0">
              <a:buNone/>
            </a:pPr>
            <a:r>
              <a:rPr lang="en-US" altLang="zh-CN" dirty="0" err="1"/>
              <a:t>OpenAI</a:t>
            </a:r>
            <a:r>
              <a:rPr lang="en-US" altLang="zh-CN" dirty="0"/>
              <a:t> Gym environment uses pixel values as inputs for neural Convolutional Neural Network.</a:t>
            </a:r>
          </a:p>
          <a:p>
            <a:pPr marL="0" indent="0">
              <a:buNone/>
            </a:pPr>
            <a:r>
              <a:rPr lang="en-US" altLang="zh-CN" dirty="0"/>
              <a:t>The input is (96X96X3) RGB image, and the image will convert into grayscale (96X96) size to simplify the state space.</a:t>
            </a:r>
          </a:p>
          <a:p>
            <a:pPr marL="0" indent="0">
              <a:buNone/>
            </a:pPr>
            <a:r>
              <a:rPr lang="en-US" altLang="zh-CN" dirty="0"/>
              <a:t>The steps of the agent’s actions:</a:t>
            </a:r>
          </a:p>
          <a:p>
            <a:pPr>
              <a:buFont typeface="Arial" panose="020B0604020202020204" pitchFamily="34" charset="0"/>
              <a:buChar char="•"/>
            </a:pPr>
            <a:r>
              <a:rPr lang="en-US" altLang="zh-CN" dirty="0"/>
              <a:t>Add the current state to state history.</a:t>
            </a:r>
          </a:p>
          <a:p>
            <a:pPr>
              <a:buFont typeface="Arial" panose="020B0604020202020204" pitchFamily="34" charset="0"/>
              <a:buChar char="•"/>
            </a:pPr>
            <a:r>
              <a:rPr lang="en-US" altLang="zh-CN" dirty="0"/>
              <a:t>The first action will be to accelerate.</a:t>
            </a:r>
          </a:p>
          <a:p>
            <a:pPr>
              <a:buFont typeface="Arial" panose="020B0604020202020204" pitchFamily="34" charset="0"/>
              <a:buChar char="•"/>
            </a:pPr>
            <a:r>
              <a:rPr lang="en-US" altLang="zh-CN" dirty="0"/>
              <a:t>If the car is stuck for too long, the neural network is overwritten.</a:t>
            </a:r>
          </a:p>
          <a:p>
            <a:pPr>
              <a:buFont typeface="Arial" panose="020B0604020202020204" pitchFamily="34" charset="0"/>
              <a:buChar char="•"/>
            </a:pPr>
            <a:r>
              <a:rPr lang="en-US" altLang="zh-CN" dirty="0"/>
              <a:t>If the car is frozen, use a neural network to choose the next action.</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a:sym typeface="+mn-ea"/>
              </a:rPr>
              <a:t>Environment and Simulation</a:t>
            </a:r>
            <a:endParaRPr lang="zh-CN" altLang="en-US"/>
          </a:p>
        </p:txBody>
      </p:sp>
      <p:sp>
        <p:nvSpPr>
          <p:cNvPr id="2" name="内容占位符 1"/>
          <p:cNvSpPr>
            <a:spLocks noGrp="1"/>
          </p:cNvSpPr>
          <p:nvPr>
            <p:ph idx="1"/>
            <p:custDataLst>
              <p:tags r:id="rId3"/>
            </p:custDataLst>
          </p:nvPr>
        </p:nvSpPr>
        <p:spPr/>
        <p:txBody>
          <a:bodyPr/>
          <a:lstStyle/>
          <a:p>
            <a:pPr marL="0" indent="0">
              <a:buNone/>
            </a:pPr>
            <a:r>
              <a:rPr lang="zh-CN" altLang="en-US" b="1" dirty="0"/>
              <a:t>Neural network</a:t>
            </a:r>
          </a:p>
          <a:p>
            <a:pPr marL="0" indent="0">
              <a:buNone/>
            </a:pPr>
            <a:endParaRPr lang="zh-CN" altLang="en-US" b="1" dirty="0"/>
          </a:p>
          <a:p>
            <a:r>
              <a:rPr lang="zh-CN" altLang="en-US" dirty="0"/>
              <a:t>It is written in Tensorflow, and it is inside my_neural_network folder</a:t>
            </a:r>
          </a:p>
          <a:p>
            <a:r>
              <a:rPr lang="zh-CN" altLang="en-US" dirty="0"/>
              <a:t>It works as a high-level API, analogous to Keras or PyTorch’s sequential.</a:t>
            </a:r>
          </a:p>
          <a:p>
            <a:r>
              <a:rPr lang="zh-CN" altLang="en-US" dirty="0"/>
              <a:t>We train the model longer because the validation accuracy was still steadily improving until the training accuracy reaches 69%</a:t>
            </a:r>
            <a:r>
              <a:rPr lang="en-US" altLang="zh-CN" dirty="0"/>
              <a:t>.</a:t>
            </a:r>
          </a:p>
          <a:p>
            <a:r>
              <a:rPr lang="en-US" altLang="zh-CN" dirty="0"/>
              <a:t>Use CNN to train the agent well and improve autonomous drivers and tries to drive safely.</a:t>
            </a:r>
          </a:p>
          <a:p>
            <a:r>
              <a:rPr lang="en-US" altLang="zh-CN" dirty="0"/>
              <a:t>The agent uses a data set that is the most useful observations by humans with neural network algorithms in addition to the overwrite logic theory.</a:t>
            </a:r>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a:sym typeface="+mn-ea"/>
              </a:rPr>
              <a:t>Environment and Simulation</a:t>
            </a:r>
            <a:endParaRPr lang="zh-CN" altLang="en-US"/>
          </a:p>
        </p:txBody>
      </p:sp>
      <p:sp>
        <p:nvSpPr>
          <p:cNvPr id="2" name="文本占位符 1"/>
          <p:cNvSpPr>
            <a:spLocks noGrp="1"/>
          </p:cNvSpPr>
          <p:nvPr>
            <p:ph type="body" sz="half" idx="2"/>
            <p:custDataLst>
              <p:tags r:id="rId3"/>
            </p:custDataLst>
          </p:nvPr>
        </p:nvSpPr>
        <p:spPr>
          <a:xfrm>
            <a:off x="530625" y="1555200"/>
            <a:ext cx="5227200" cy="4608000"/>
          </a:xfrm>
        </p:spPr>
        <p:txBody>
          <a:bodyPr>
            <a:normAutofit fontScale="57500" lnSpcReduction="20000"/>
          </a:bodyPr>
          <a:lstStyle/>
          <a:p>
            <a:pPr marL="0" indent="0">
              <a:buNone/>
            </a:pPr>
            <a:r>
              <a:rPr sz="2800" b="1" dirty="0">
                <a:sym typeface="+mn-ea"/>
              </a:rPr>
              <a:t>Layers of neural network</a:t>
            </a:r>
          </a:p>
          <a:p>
            <a:pPr marL="0" indent="0">
              <a:buNone/>
            </a:pPr>
            <a:endParaRPr b="1" dirty="0">
              <a:sym typeface="+mn-ea"/>
            </a:endParaRPr>
          </a:p>
          <a:p>
            <a:pPr marL="0" indent="0">
              <a:buNone/>
            </a:pPr>
            <a:r>
              <a:rPr sz="2000" dirty="0">
                <a:sym typeface="+mn-ea"/>
              </a:rPr>
              <a:t>The layers focus on (features extraction, echo state network, optimization) to run the model.</a:t>
            </a:r>
          </a:p>
          <a:p>
            <a:pPr marL="0" indent="0">
              <a:buNone/>
            </a:pPr>
            <a:r>
              <a:rPr sz="2000" dirty="0">
                <a:sym typeface="+mn-ea"/>
              </a:rPr>
              <a:t>1- Convolutional layer: </a:t>
            </a:r>
          </a:p>
          <a:p>
            <a:pPr marL="0" indent="0">
              <a:buNone/>
            </a:pPr>
            <a:r>
              <a:rPr sz="2000" dirty="0">
                <a:sym typeface="+mn-ea"/>
              </a:rPr>
              <a:t>increase abstraction through layers and learn filters </a:t>
            </a:r>
            <a:r>
              <a:rPr lang="en-US" sz="2000" dirty="0">
                <a:sym typeface="+mn-ea"/>
              </a:rPr>
              <a:t>that</a:t>
            </a:r>
            <a:r>
              <a:rPr sz="2000" dirty="0">
                <a:sym typeface="+mn-ea"/>
              </a:rPr>
              <a:t> code feature extractors.</a:t>
            </a:r>
          </a:p>
          <a:p>
            <a:pPr marL="0" indent="0">
              <a:buNone/>
            </a:pPr>
            <a:r>
              <a:rPr sz="2000" dirty="0">
                <a:sym typeface="+mn-ea"/>
              </a:rPr>
              <a:t>2- Echo state network: </a:t>
            </a:r>
          </a:p>
          <a:p>
            <a:pPr marL="0" indent="0">
              <a:buNone/>
            </a:pPr>
            <a:r>
              <a:rPr sz="2000" dirty="0">
                <a:sym typeface="+mn-ea"/>
              </a:rPr>
              <a:t>recurrent structure without training “reservoir computing”. Non-linear computations are performed in reservoir</a:t>
            </a:r>
            <a:r>
              <a:rPr lang="en-US" sz="2000" dirty="0">
                <a:sym typeface="+mn-ea"/>
              </a:rPr>
              <a:t>s</a:t>
            </a:r>
            <a:r>
              <a:rPr sz="2000" dirty="0">
                <a:sym typeface="+mn-ea"/>
              </a:rPr>
              <a:t>. Extract time</a:t>
            </a:r>
            <a:r>
              <a:rPr lang="en-US" sz="2000" dirty="0">
                <a:sym typeface="+mn-ea"/>
              </a:rPr>
              <a:t>-</a:t>
            </a:r>
            <a:r>
              <a:rPr sz="2000" dirty="0">
                <a:sym typeface="+mn-ea"/>
              </a:rPr>
              <a:t>series features. No need to learn </a:t>
            </a:r>
            <a:r>
              <a:rPr lang="en-US" sz="2000" dirty="0">
                <a:sym typeface="+mn-ea"/>
              </a:rPr>
              <a:t>the </a:t>
            </a:r>
            <a:r>
              <a:rPr sz="2000" dirty="0">
                <a:sym typeface="+mn-ea"/>
              </a:rPr>
              <a:t>weight of inputs. Only training weight of outputs. </a:t>
            </a:r>
            <a:r>
              <a:rPr lang="en-US" sz="2000" dirty="0">
                <a:sym typeface="+mn-ea"/>
              </a:rPr>
              <a:t>The </a:t>
            </a:r>
            <a:r>
              <a:rPr lang="en-US" sz="2000" dirty="0"/>
              <a:t>r</a:t>
            </a:r>
            <a:r>
              <a:rPr sz="2000" dirty="0">
                <a:sym typeface="+mn-ea"/>
              </a:rPr>
              <a:t>eservoir contains all information in hidden layers and pick</a:t>
            </a:r>
            <a:r>
              <a:rPr lang="en-US" sz="2000" dirty="0">
                <a:sym typeface="+mn-ea"/>
              </a:rPr>
              <a:t>s</a:t>
            </a:r>
            <a:r>
              <a:rPr sz="2000" dirty="0">
                <a:sym typeface="+mn-ea"/>
              </a:rPr>
              <a:t> what is needed for the expected output.</a:t>
            </a:r>
          </a:p>
          <a:p>
            <a:pPr marL="0" indent="0">
              <a:buNone/>
            </a:pPr>
            <a:r>
              <a:rPr sz="2000" dirty="0">
                <a:sym typeface="+mn-ea"/>
              </a:rPr>
              <a:t>3- Optimization layer (Controller): </a:t>
            </a:r>
          </a:p>
          <a:p>
            <a:pPr marL="0" indent="0">
              <a:buNone/>
            </a:pPr>
            <a:r>
              <a:rPr sz="2000" dirty="0">
                <a:sym typeface="+mn-ea"/>
              </a:rPr>
              <a:t>optimize the parameters with </a:t>
            </a:r>
            <a:r>
              <a:rPr lang="en-US" sz="2000" dirty="0">
                <a:sym typeface="+mn-ea"/>
              </a:rPr>
              <a:t>the </a:t>
            </a:r>
            <a:r>
              <a:rPr sz="2000" dirty="0">
                <a:sym typeface="+mn-ea"/>
              </a:rPr>
              <a:t>evolution path. Its learning rate 5 X 10-4 as the optimizer for minimizing a cross-entropy loss.</a:t>
            </a:r>
          </a:p>
          <a:p>
            <a:pPr marL="0" indent="0">
              <a:buNone/>
            </a:pPr>
            <a:endParaRPr b="1" dirty="0">
              <a:sym typeface="+mn-ea"/>
            </a:endParaRPr>
          </a:p>
          <a:p>
            <a:pPr marL="0" indent="0">
              <a:buNone/>
            </a:pPr>
            <a:endParaRPr b="1" dirty="0">
              <a:sym typeface="+mn-ea"/>
            </a:endParaRPr>
          </a:p>
        </p:txBody>
      </p:sp>
      <p:graphicFrame>
        <p:nvGraphicFramePr>
          <p:cNvPr id="5" name="表格 4"/>
          <p:cNvGraphicFramePr/>
          <p:nvPr>
            <p:custDataLst>
              <p:tags r:id="rId4"/>
            </p:custDataLst>
          </p:nvPr>
        </p:nvGraphicFramePr>
        <p:xfrm>
          <a:off x="6478588" y="1902460"/>
          <a:ext cx="4968875" cy="356997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20000"/>
                    </a:ext>
                  </a:extLst>
                </a:gridCol>
                <a:gridCol w="1210310">
                  <a:extLst>
                    <a:ext uri="{9D8B030D-6E8A-4147-A177-3AD203B41FA5}">
                      <a16:colId xmlns:a16="http://schemas.microsoft.com/office/drawing/2014/main" val="20001"/>
                    </a:ext>
                  </a:extLst>
                </a:gridCol>
                <a:gridCol w="1431290">
                  <a:extLst>
                    <a:ext uri="{9D8B030D-6E8A-4147-A177-3AD203B41FA5}">
                      <a16:colId xmlns:a16="http://schemas.microsoft.com/office/drawing/2014/main" val="20002"/>
                    </a:ext>
                  </a:extLst>
                </a:gridCol>
                <a:gridCol w="979170">
                  <a:extLst>
                    <a:ext uri="{9D8B030D-6E8A-4147-A177-3AD203B41FA5}">
                      <a16:colId xmlns:a16="http://schemas.microsoft.com/office/drawing/2014/main" val="20003"/>
                    </a:ext>
                  </a:extLst>
                </a:gridCol>
                <a:gridCol w="904240">
                  <a:extLst>
                    <a:ext uri="{9D8B030D-6E8A-4147-A177-3AD203B41FA5}">
                      <a16:colId xmlns:a16="http://schemas.microsoft.com/office/drawing/2014/main" val="20004"/>
                    </a:ext>
                  </a:extLst>
                </a:gridCol>
              </a:tblGrid>
              <a:tr h="497840">
                <a:tc>
                  <a:txBody>
                    <a:bodyPr/>
                    <a:lstStyle/>
                    <a:p>
                      <a:pPr indent="0" algn="ctr">
                        <a:buNone/>
                      </a:pPr>
                      <a:r>
                        <a:rPr lang="en-US" sz="1200" b="0">
                          <a:latin typeface="Calibri" panose="020F0502020204030204" charset="0"/>
                          <a:cs typeface="Calibri" panose="020F0502020204030204" charset="0"/>
                        </a:rPr>
                        <a:t>No.</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Type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Size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Stride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Activ.</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445">
                <a:tc>
                  <a:txBody>
                    <a:bodyPr/>
                    <a:lstStyle/>
                    <a:p>
                      <a:pPr indent="0" algn="ctr">
                        <a:buNone/>
                      </a:pPr>
                      <a:r>
                        <a:rPr lang="en-US" sz="1200" b="0">
                          <a:latin typeface="Calibri" panose="020F0502020204030204" charset="0"/>
                          <a:cs typeface="Calibri" panose="020F0502020204030204" charset="0"/>
                        </a:rPr>
                        <a:t>1</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Conv2D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5x5x16 filter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4x4</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ReLU</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810">
                <a:tc>
                  <a:txBody>
                    <a:bodyPr/>
                    <a:lstStyle/>
                    <a:p>
                      <a:pPr indent="0" algn="ctr">
                        <a:buNone/>
                      </a:pPr>
                      <a:r>
                        <a:rPr lang="en-US" sz="1200" b="0">
                          <a:latin typeface="Calibri" panose="020F0502020204030204" charset="0"/>
                          <a:cs typeface="Calibri" panose="020F0502020204030204" charset="0"/>
                        </a:rPr>
                        <a:t>2</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Dropout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50% drop</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810">
                <a:tc>
                  <a:txBody>
                    <a:bodyPr/>
                    <a:lstStyle/>
                    <a:p>
                      <a:pPr indent="0" algn="ctr">
                        <a:buNone/>
                      </a:pPr>
                      <a:r>
                        <a:rPr lang="en-US" sz="1200" b="0">
                          <a:latin typeface="Calibri" panose="020F0502020204030204" charset="0"/>
                          <a:cs typeface="Calibri" panose="020F0502020204030204" charset="0"/>
                        </a:rPr>
                        <a:t>3</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Conv2D</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3x3x32 filter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2x2</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ReLU</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810">
                <a:tc>
                  <a:txBody>
                    <a:bodyPr/>
                    <a:lstStyle/>
                    <a:p>
                      <a:pPr indent="0" algn="ctr">
                        <a:buNone/>
                      </a:pPr>
                      <a:r>
                        <a:rPr lang="en-US" sz="1200" b="0">
                          <a:latin typeface="Calibri" panose="020F0502020204030204" charset="0"/>
                          <a:cs typeface="Calibri" panose="020F0502020204030204" charset="0"/>
                        </a:rPr>
                        <a:t>4</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Dropout</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50% drop</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2445">
                <a:tc>
                  <a:txBody>
                    <a:bodyPr/>
                    <a:lstStyle/>
                    <a:p>
                      <a:pPr indent="0" algn="ctr">
                        <a:buNone/>
                      </a:pPr>
                      <a:r>
                        <a:rPr lang="en-US" sz="1200" b="0">
                          <a:latin typeface="Calibri" panose="020F0502020204030204" charset="0"/>
                          <a:cs typeface="Calibri" panose="020F0502020204030204" charset="0"/>
                        </a:rPr>
                        <a:t>5</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Dense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128 units</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Linear</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indent="0" algn="ctr">
                        <a:buNone/>
                      </a:pPr>
                      <a:r>
                        <a:rPr lang="en-US" sz="1200" b="0">
                          <a:latin typeface="Calibri" panose="020F0502020204030204" charset="0"/>
                          <a:cs typeface="Calibri" panose="020F0502020204030204" charset="0"/>
                        </a:rPr>
                        <a:t>6</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Dense</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10 units</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 </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Calibri" panose="020F0502020204030204" charset="0"/>
                          <a:cs typeface="Calibri" panose="020F0502020204030204" charset="0"/>
                        </a:rPr>
                        <a:t>Softmax</a:t>
                      </a:r>
                      <a:endParaRPr lang="en-US" altLang="en-US" sz="12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a:sym typeface="+mn-ea"/>
              </a:rPr>
              <a:t>Environment and Simulation</a:t>
            </a:r>
            <a:endParaRPr lang="zh-CN" altLang="en-US"/>
          </a:p>
        </p:txBody>
      </p:sp>
      <p:sp>
        <p:nvSpPr>
          <p:cNvPr id="2" name="内容占位符 1"/>
          <p:cNvSpPr>
            <a:spLocks noGrp="1"/>
          </p:cNvSpPr>
          <p:nvPr>
            <p:ph idx="1"/>
            <p:custDataLst>
              <p:tags r:id="rId3"/>
            </p:custDataLst>
          </p:nvPr>
        </p:nvSpPr>
        <p:spPr/>
        <p:txBody>
          <a:bodyPr>
            <a:normAutofit lnSpcReduction="10000"/>
          </a:bodyPr>
          <a:lstStyle/>
          <a:p>
            <a:pPr marL="0" indent="0">
              <a:buNone/>
            </a:pPr>
            <a:r>
              <a:rPr lang="en-US" altLang="zh-CN" b="1" dirty="0"/>
              <a:t>Overwrite Logic</a:t>
            </a:r>
          </a:p>
          <a:p>
            <a:pPr marL="0" indent="0">
              <a:buNone/>
            </a:pPr>
            <a:r>
              <a:rPr lang="en-US" altLang="zh-CN" dirty="0"/>
              <a:t>First case: </a:t>
            </a:r>
          </a:p>
          <a:p>
            <a:pPr marL="0" indent="0">
              <a:buNone/>
            </a:pPr>
            <a:r>
              <a:rPr lang="en-US" altLang="zh-CN" dirty="0"/>
              <a:t>At the beginning of the episode, for the first 50 states, the action is accelerating, regardless of what the neural network says. So, we discard the first 50 samples of every episode of the expert datasets.</a:t>
            </a:r>
          </a:p>
          <a:p>
            <a:pPr marL="0" indent="0">
              <a:buNone/>
            </a:pPr>
            <a:r>
              <a:rPr lang="en-US" altLang="zh-CN" dirty="0"/>
              <a:t>Second case: </a:t>
            </a:r>
          </a:p>
          <a:p>
            <a:pPr marL="0" indent="0">
              <a:buNone/>
            </a:pPr>
            <a:r>
              <a:rPr lang="en-US" altLang="zh-CN" dirty="0"/>
              <a:t>When the car is stuck on sharp turns. The agent will drastically reduce the speed and on somewhat, for some reason, it will stop and stay put at the end of the episode. The anti-freeze mechanism monitors the last 100 actions. If all actions in that history and are not accelerating, the agent will overwrite the neural network with a series of short accelerated bursts. Once this problem stopped occurring, the average episode reward increased significantly around 100 points.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ID" val="custom20205176_6"/>
  <p:tag name="KSO_WM_TEMPLATE_SUBCATEGORY" val="19"/>
  <p:tag name="KSO_WM_TEMPLATE_MASTER_TYPE" val="0"/>
  <p:tag name="KSO_WM_TEMPLATE_COLOR_TYPE" val="1"/>
  <p:tag name="KSO_WM_SLIDE_ITEM_CNT" val="6"/>
  <p:tag name="KSO_WM_SLIDE_INDEX" val="6"/>
  <p:tag name="KSO_WM_TAG_VERSION" val="1.0"/>
  <p:tag name="KSO_WM_BEAUTIFY_FLAG" val="#wm#"/>
  <p:tag name="KSO_WM_TEMPLATE_CATEGORY" val="custom"/>
  <p:tag name="KSO_WM_TEMPLATE_INDEX" val="20205176"/>
  <p:tag name="KSO_WM_SLIDE_TYPE" val="contents"/>
  <p:tag name="KSO_WM_SLIDE_SUBTYPE" val="diag"/>
  <p:tag name="KSO_WM_DIAGRAM_GROUP_CODE" val="l1-1"/>
  <p:tag name="KSO_WM_SLIDE_DIAGTYPE" val="l"/>
  <p:tag name="KSO_WM_SLIDE_LAYOUT" val="a_b_l"/>
  <p:tag name="KSO_WM_SLIDE_LAYOUT_CNT" val="1_1_1"/>
  <p:tag name="KSO_WM_UNIT_SHOW_EDIT_AREA_INDICATION"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i*2"/>
  <p:tag name="KSO_WM_TEMPLATE_CATEGORY" val="custom"/>
  <p:tag name="KSO_WM_TEMPLATE_INDEX" val="20205176"/>
  <p:tag name="KSO_WM_UNIT_LAYERLEVEL" val="1"/>
  <p:tag name="KSO_WM_TAG_VERSION" val="1.0"/>
  <p:tag name="KSO_WM_BEAUTIFY_FLAG" val="#wm#"/>
  <p:tag name="KSO_WM_DIAGRAM_GROUP_CODE" val="l1-1"/>
  <p:tag name="KSO_WM_UNIT_TYPE" val="i"/>
  <p:tag name="KSO_WM_UNIT_INDEX" val="2"/>
  <p:tag name="KSO_WM_UNIT_LINE_FORE_SCHEMECOLOR_INDEX" val="14"/>
  <p:tag name="KSO_WM_UNIT_LINE_FILL_TYPE" val="2"/>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1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13"/>
  <p:tag name="KSO_WM_UNIT_TEX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1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 val="13"/>
  <p:tag name="KSO_WM_UNIT_TEX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2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13"/>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3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13"/>
  <p:tag name="KSO_WM_UNIT_TEX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4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4_1"/>
  <p:tag name="KSO_WM_UNIT_TEXT_FILL_FORE_SCHEMECOLOR_INDEX" val="13"/>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5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5_1"/>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i*1_6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6_1"/>
  <p:tag name="KSO_WM_UNIT_TEXT_FILL_FORE_SCHEMECOLOR_INDEX" val="13"/>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6*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6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6_1"/>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5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5_1"/>
  <p:tag name="KSO_WM_UNIT_SHOW_EDIT_AREA_INDICATION" val="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4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4_1"/>
  <p:tag name="KSO_WM_UNIT_SHOW_EDIT_AREA_INDICATION" val="1"/>
  <p:tag name="KSO_WM_UNIT_TEXT_FILL_FORE_SCHEMECOLOR_INDEX" val="13"/>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3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3_1"/>
  <p:tag name="KSO_WM_UNIT_SHOW_EDIT_AREA_INDICATION" val="1"/>
  <p:tag name="KSO_WM_UNIT_TEXT_FILL_FORE_SCHEMECOLOR_INDEX" val="13"/>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6*l_h_f*1_2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 val="13"/>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146.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2"/>
  <p:tag name="KSO_WM_UNIT_ID" val="custom20205176_15*f*2"/>
  <p:tag name="KSO_WM_TEMPLATE_CATEGORY" val="custom"/>
  <p:tag name="KSO_WM_TEMPLATE_INDEX" val="20205176"/>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4.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7.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TABLE_BEAUTIFY" val="smartTable{b32abce5-90ae-405a-aeee-973373bd19f7}"/>
  <p:tag name="TABLE_ENDDRAG_ORIGIN_RECT" val="391*281"/>
  <p:tag name="TABLE_ENDDRAG_RECT" val="510*149*391*28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64.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3383</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Wingdings</vt:lpstr>
      <vt:lpstr>Office 主题​​</vt:lpstr>
      <vt:lpstr>1_Office 主题​​</vt:lpstr>
      <vt:lpstr>WOA7014 ROBOTICS AND INTELLIGENT SYSTEMS</vt:lpstr>
      <vt:lpstr>PowerPoint Presentation</vt:lpstr>
      <vt:lpstr>Problem Definition</vt:lpstr>
      <vt:lpstr>Environment and Simulation</vt:lpstr>
      <vt:lpstr>Environment and Simulation</vt:lpstr>
      <vt:lpstr>Environment and Simulation</vt:lpstr>
      <vt:lpstr>Environment and Simulation</vt:lpstr>
      <vt:lpstr>Environment and Simulation</vt:lpstr>
      <vt:lpstr>Environment and Simulation</vt:lpstr>
      <vt:lpstr>Environment and Simulation</vt:lpstr>
      <vt:lpstr>Proposed Approach</vt:lpstr>
      <vt:lpstr>Related Work</vt:lpstr>
      <vt:lpstr>Possible Experiments</vt:lpstr>
      <vt:lpstr>Possible Experiments</vt:lpstr>
      <vt:lpstr>Some Initial Results</vt:lpstr>
      <vt:lpstr>Some Initial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WOA7014 ROBOTICS AND INTELLIGENT SYSTEMS</dc:title>
  <dc:creator/>
  <cp:lastModifiedBy>MOHAMED MOUSSAD MOHAMED IBRAHIM</cp:lastModifiedBy>
  <cp:revision>218</cp:revision>
  <dcterms:created xsi:type="dcterms:W3CDTF">2019-06-19T02:08:00Z</dcterms:created>
  <dcterms:modified xsi:type="dcterms:W3CDTF">2021-01-17T13:51:43Z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