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3.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9"/>
  </p:notesMasterIdLst>
  <p:sldIdLst>
    <p:sldId id="409" r:id="rId3"/>
    <p:sldId id="413" r:id="rId4"/>
    <p:sldId id="412" r:id="rId5"/>
    <p:sldId id="414" r:id="rId6"/>
    <p:sldId id="437" r:id="rId7"/>
    <p:sldId id="419" r:id="rId8"/>
    <p:sldId id="418" r:id="rId9"/>
    <p:sldId id="423" r:id="rId10"/>
    <p:sldId id="425" r:id="rId11"/>
    <p:sldId id="447" r:id="rId12"/>
    <p:sldId id="448" r:id="rId13"/>
    <p:sldId id="430" r:id="rId14"/>
    <p:sldId id="438" r:id="rId15"/>
    <p:sldId id="416" r:id="rId16"/>
    <p:sldId id="417" r:id="rId17"/>
    <p:sldId id="43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72" d="100"/>
          <a:sy n="72" d="100"/>
        </p:scale>
        <p:origin x="708" y="66"/>
      </p:cViewPr>
      <p:guideLst>
        <p:guide orient="horz" pos="2160"/>
        <p:guide pos="381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Master" Target="../slideMasters/slideMaster2.xml"/><Relationship Id="rId5" Type="http://schemas.openxmlformats.org/officeDocument/2006/relationships/tags" Target="../tags/tag73.xml"/><Relationship Id="rId4" Type="http://schemas.openxmlformats.org/officeDocument/2006/relationships/tags" Target="../tags/tag7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Master" Target="../slideMasters/slideMaster2.xml"/><Relationship Id="rId5" Type="http://schemas.openxmlformats.org/officeDocument/2006/relationships/tags" Target="../tags/tag78.xml"/><Relationship Id="rId4" Type="http://schemas.openxmlformats.org/officeDocument/2006/relationships/tags" Target="../tags/tag77.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Master" Target="../slideMasters/slideMaster2.xml"/><Relationship Id="rId5" Type="http://schemas.openxmlformats.org/officeDocument/2006/relationships/tags" Target="../tags/tag83.xml"/><Relationship Id="rId4" Type="http://schemas.openxmlformats.org/officeDocument/2006/relationships/tags" Target="../tags/tag8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slideMaster" Target="../slideMasters/slideMaster2.xml"/><Relationship Id="rId4" Type="http://schemas.openxmlformats.org/officeDocument/2006/relationships/tags" Target="../tags/tag10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slideMaster" Target="../slideMasters/slideMaster2.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Master" Target="../slideMasters/slideMaster2.xml"/><Relationship Id="rId5" Type="http://schemas.openxmlformats.org/officeDocument/2006/relationships/tags" Target="../tags/tag115.xml"/><Relationship Id="rId4" Type="http://schemas.openxmlformats.org/officeDocument/2006/relationships/tags" Target="../tags/tag11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slideMaster" Target="../slideMasters/slideMaster2.xml"/><Relationship Id="rId4" Type="http://schemas.openxmlformats.org/officeDocument/2006/relationships/tags" Target="../tags/tag11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Master" Target="../slideMasters/slideMaster2.xml"/><Relationship Id="rId5" Type="http://schemas.openxmlformats.org/officeDocument/2006/relationships/tags" Target="../tags/tag124.xml"/><Relationship Id="rId4" Type="http://schemas.openxmlformats.org/officeDocument/2006/relationships/tags" Target="../tags/tag12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3.xml"/><Relationship Id="rId18" Type="http://schemas.openxmlformats.org/officeDocument/2006/relationships/tags" Target="../tags/tag68.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7.xml"/><Relationship Id="rId2" Type="http://schemas.openxmlformats.org/officeDocument/2006/relationships/slideLayout" Target="../slideLayouts/slideLayout13.xml"/><Relationship Id="rId16" Type="http://schemas.openxmlformats.org/officeDocument/2006/relationships/tags" Target="../tags/tag66.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5.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2021/1/18</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6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slideLayout" Target="../slideLayouts/slideLayout18.xml"/><Relationship Id="rId2" Type="http://schemas.openxmlformats.org/officeDocument/2006/relationships/tags" Target="../tags/tag129.xml"/><Relationship Id="rId16" Type="http://schemas.openxmlformats.org/officeDocument/2006/relationships/tags" Target="../tags/tag143.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8.xml"/><Relationship Id="rId1" Type="http://schemas.openxmlformats.org/officeDocument/2006/relationships/tags" Target="../tags/tag14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5.xml"/><Relationship Id="rId1" Type="http://schemas.openxmlformats.org/officeDocument/2006/relationships/tags" Target="../tags/tag1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en-US" altLang="zh-CN"/>
              <a:t>WOA7014</a:t>
            </a:r>
            <a:br>
              <a:rPr lang="en-US" altLang="zh-CN"/>
            </a:br>
            <a:r>
              <a:rPr lang="en-US" altLang="zh-CN"/>
              <a:t>ROBOTICS AND INTELLIGENT SYSTEMS</a:t>
            </a:r>
          </a:p>
        </p:txBody>
      </p:sp>
      <p:sp>
        <p:nvSpPr>
          <p:cNvPr id="3" name="副标题 2"/>
          <p:cNvSpPr>
            <a:spLocks noGrp="1"/>
          </p:cNvSpPr>
          <p:nvPr>
            <p:ph type="subTitle" idx="1"/>
            <p:custDataLst>
              <p:tags r:id="rId3"/>
            </p:custDataLst>
          </p:nvPr>
        </p:nvSpPr>
        <p:spPr/>
        <p:txBody>
          <a:bodyPr/>
          <a:lstStyle/>
          <a:p>
            <a:r>
              <a:rPr lang="en-US" altLang="zh-CN" dirty="0"/>
              <a:t>Mini Project 2: Bipedal Walker</a:t>
            </a:r>
          </a:p>
        </p:txBody>
      </p:sp>
      <p:sp>
        <p:nvSpPr>
          <p:cNvPr id="4" name="文本框 3"/>
          <p:cNvSpPr txBox="1"/>
          <p:nvPr/>
        </p:nvSpPr>
        <p:spPr>
          <a:xfrm>
            <a:off x="240665" y="5033010"/>
            <a:ext cx="6521450" cy="1198880"/>
          </a:xfrm>
          <a:prstGeom prst="rect">
            <a:avLst/>
          </a:prstGeom>
          <a:noFill/>
        </p:spPr>
        <p:txBody>
          <a:bodyPr wrap="square" rtlCol="0" anchor="t">
            <a:spAutoFit/>
          </a:bodyPr>
          <a:lstStyle/>
          <a:p>
            <a:pPr algn="l"/>
            <a:r>
              <a:rPr lang="en-US" altLang="zh-CN">
                <a:latin typeface="Arial" panose="020B0604020202020204" pitchFamily="34" charset="0"/>
                <a:cs typeface="Arial" panose="020B0604020202020204" pitchFamily="34" charset="0"/>
                <a:sym typeface="+mn-ea"/>
              </a:rPr>
              <a:t>Group </a:t>
            </a:r>
            <a:r>
              <a:rPr lang="zh-CN" altLang="en-US">
                <a:latin typeface="Arial" panose="020B0604020202020204" pitchFamily="34" charset="0"/>
                <a:cs typeface="Arial" panose="020B0604020202020204" pitchFamily="34" charset="0"/>
                <a:sym typeface="+mn-ea"/>
              </a:rPr>
              <a:t>Team members: </a:t>
            </a:r>
            <a:endParaRPr lang="zh-CN" altLang="en-US">
              <a:latin typeface="Arial" panose="020B0604020202020204" pitchFamily="34" charset="0"/>
              <a:cs typeface="Arial" panose="020B0604020202020204" pitchFamily="34" charset="0"/>
            </a:endParaRPr>
          </a:p>
          <a:p>
            <a:pPr marL="342900" indent="-342900" algn="l">
              <a:buAutoNum type="arabicPeriod"/>
            </a:pPr>
            <a:r>
              <a:rPr lang="zh-CN" altLang="en-US">
                <a:latin typeface="Arial" panose="020B0604020202020204" pitchFamily="34" charset="0"/>
                <a:cs typeface="Arial" panose="020B0604020202020204" pitchFamily="34" charset="0"/>
                <a:sym typeface="+mn-ea"/>
              </a:rPr>
              <a:t>Mohamed Moussad Mohamed Ibrahim (17220121) </a:t>
            </a:r>
            <a:endParaRPr lang="zh-CN" altLang="en-US">
              <a:latin typeface="Arial" panose="020B0604020202020204" pitchFamily="34" charset="0"/>
              <a:cs typeface="Arial" panose="020B0604020202020204" pitchFamily="34" charset="0"/>
            </a:endParaRPr>
          </a:p>
          <a:p>
            <a:pPr marL="342900" indent="-342900" algn="l">
              <a:buAutoNum type="arabicPeriod"/>
            </a:pPr>
            <a:r>
              <a:rPr lang="zh-CN" altLang="en-US">
                <a:latin typeface="Arial" panose="020B0604020202020204" pitchFamily="34" charset="0"/>
                <a:cs typeface="Arial" panose="020B0604020202020204" pitchFamily="34" charset="0"/>
                <a:sym typeface="+mn-ea"/>
              </a:rPr>
              <a:t>Shang Zhiyu (S2000785) </a:t>
            </a:r>
            <a:endParaRPr lang="zh-CN" altLang="en-US">
              <a:latin typeface="Arial" panose="020B0604020202020204" pitchFamily="34" charset="0"/>
              <a:cs typeface="Arial" panose="020B0604020202020204" pitchFamily="34" charset="0"/>
            </a:endParaRPr>
          </a:p>
          <a:p>
            <a:pPr marL="342900" indent="-342900" algn="l"/>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sym typeface="+mn-ea"/>
              </a:rPr>
              <a:t>Environment and Simulation</a:t>
            </a:r>
            <a:endParaRPr lang="zh-CN" altLang="en-US"/>
          </a:p>
        </p:txBody>
      </p:sp>
      <p:sp>
        <p:nvSpPr>
          <p:cNvPr id="3" name="内容占位符 2"/>
          <p:cNvSpPr>
            <a:spLocks noGrp="1"/>
          </p:cNvSpPr>
          <p:nvPr>
            <p:ph idx="1"/>
          </p:nvPr>
        </p:nvSpPr>
        <p:spPr>
          <a:xfrm>
            <a:off x="608330" y="1490345"/>
            <a:ext cx="10519410" cy="2152015"/>
          </a:xfrm>
        </p:spPr>
        <p:txBody>
          <a:bodyPr>
            <a:normAutofit lnSpcReduction="10000"/>
          </a:bodyPr>
          <a:lstStyle/>
          <a:p>
            <a:pPr marL="0" indent="0">
              <a:buNone/>
            </a:pPr>
            <a:r>
              <a:rPr lang="en-US" altLang="zh-CN"/>
              <a:t>Actor-Critic Network:</a:t>
            </a:r>
          </a:p>
          <a:p>
            <a:r>
              <a:rPr lang="en-US" altLang="zh-CN"/>
              <a:t>Contain 24 observations as state</a:t>
            </a:r>
          </a:p>
          <a:p>
            <a:r>
              <a:rPr lang="en-US" altLang="zh-CN"/>
              <a:t>14 observations for velocity and angles of joints</a:t>
            </a:r>
          </a:p>
          <a:p>
            <a:r>
              <a:rPr lang="en-US" altLang="zh-CN"/>
              <a:t>The action contains 4-dimension vector (2 for each leg)</a:t>
            </a:r>
          </a:p>
          <a:p>
            <a:pPr marL="0" indent="0">
              <a:buNone/>
            </a:pPr>
            <a:endParaRPr lang="en-US" altLang="zh-CN"/>
          </a:p>
          <a:p>
            <a:pPr>
              <a:buNone/>
            </a:pPr>
            <a:endParaRPr lang="en-US" altLang="zh-CN"/>
          </a:p>
        </p:txBody>
      </p:sp>
      <p:pic>
        <p:nvPicPr>
          <p:cNvPr id="4" name="图片 3"/>
          <p:cNvPicPr>
            <a:picLocks noChangeAspect="1"/>
          </p:cNvPicPr>
          <p:nvPr/>
        </p:nvPicPr>
        <p:blipFill>
          <a:blip r:embed="rId3"/>
          <a:stretch>
            <a:fillRect/>
          </a:stretch>
        </p:blipFill>
        <p:spPr>
          <a:xfrm>
            <a:off x="2986405" y="3642360"/>
            <a:ext cx="5405755" cy="282257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sym typeface="+mn-ea"/>
              </a:rPr>
              <a:t>Environment and Simulation</a:t>
            </a:r>
            <a:endParaRPr lang="zh-CN" altLang="en-US"/>
          </a:p>
        </p:txBody>
      </p:sp>
      <p:sp>
        <p:nvSpPr>
          <p:cNvPr id="3" name="内容占位符 2"/>
          <p:cNvSpPr>
            <a:spLocks noGrp="1"/>
          </p:cNvSpPr>
          <p:nvPr>
            <p:ph idx="1"/>
          </p:nvPr>
        </p:nvSpPr>
        <p:spPr/>
        <p:txBody>
          <a:bodyPr/>
          <a:lstStyle/>
          <a:p>
            <a:pPr marL="0" indent="0">
              <a:buNone/>
            </a:pPr>
            <a:r>
              <a:rPr lang="en-US" altLang="zh-CN"/>
              <a:t>Training:</a:t>
            </a:r>
          </a:p>
          <a:p>
            <a:r>
              <a:rPr lang="en-US" altLang="zh-CN"/>
              <a:t>The model had been trained at first 6 layers in the actor-network and 5 layers in the critic network.</a:t>
            </a:r>
          </a:p>
          <a:p>
            <a:r>
              <a:rPr lang="en-US" altLang="zh-CN"/>
              <a:t>However, this model did not converge at a good policy and taking reward at zero value. In addition to that, the agent cannot move from its location and fall each episode.</a:t>
            </a:r>
          </a:p>
          <a:p>
            <a:r>
              <a:rPr lang="en-US" altLang="zh-CN"/>
              <a:t>When removing 1 hidden layer from each network and used 64 nodes for the outer layer and 128 nodes for the inner layers.</a:t>
            </a:r>
          </a:p>
          <a:p>
            <a:r>
              <a:rPr lang="en-US" altLang="zh-CN"/>
              <a:t>The complexity will reduce computation and the robot can stay at more stable states and its performance will improve.</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Proposed Approach</a:t>
            </a:r>
          </a:p>
        </p:txBody>
      </p:sp>
      <p:sp>
        <p:nvSpPr>
          <p:cNvPr id="4" name="内容占位符 3"/>
          <p:cNvSpPr>
            <a:spLocks noGrp="1"/>
          </p:cNvSpPr>
          <p:nvPr>
            <p:ph idx="1"/>
          </p:nvPr>
        </p:nvSpPr>
        <p:spPr>
          <a:xfrm>
            <a:off x="608330" y="1490345"/>
            <a:ext cx="5765165" cy="561975"/>
          </a:xfrm>
        </p:spPr>
        <p:txBody>
          <a:bodyPr/>
          <a:lstStyle/>
          <a:p>
            <a:pPr marL="0" indent="0">
              <a:buNone/>
            </a:pPr>
            <a:r>
              <a:rPr lang="zh-CN" altLang="en-US"/>
              <a:t>Deep Deterministic Policy Gradient (DDPG)</a:t>
            </a:r>
          </a:p>
        </p:txBody>
      </p:sp>
      <p:pic>
        <p:nvPicPr>
          <p:cNvPr id="5" name="图片 4"/>
          <p:cNvPicPr>
            <a:picLocks noChangeAspect="1"/>
          </p:cNvPicPr>
          <p:nvPr>
            <p:custDataLst>
              <p:tags r:id="rId2"/>
            </p:custDataLst>
          </p:nvPr>
        </p:nvPicPr>
        <p:blipFill>
          <a:blip r:embed="rId5"/>
          <a:stretch>
            <a:fillRect/>
          </a:stretch>
        </p:blipFill>
        <p:spPr>
          <a:xfrm>
            <a:off x="608330" y="2228215"/>
            <a:ext cx="6431915" cy="3618230"/>
          </a:xfrm>
          <a:prstGeom prst="rect">
            <a:avLst/>
          </a:prstGeom>
        </p:spPr>
      </p:pic>
      <p:sp>
        <p:nvSpPr>
          <p:cNvPr id="8" name="内容占位符 1"/>
          <p:cNvSpPr/>
          <p:nvPr/>
        </p:nvSpPr>
        <p:spPr>
          <a:xfrm>
            <a:off x="7355840" y="1315085"/>
            <a:ext cx="4323080" cy="492379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sym typeface="+mn-ea"/>
            </a:endParaRPr>
          </a:p>
          <a:p>
            <a:endParaRPr lang="en-US" altLang="zh-CN" dirty="0">
              <a:sym typeface="+mn-ea"/>
            </a:endParaRPr>
          </a:p>
          <a:p>
            <a:pPr marL="0" indent="0">
              <a:buNone/>
            </a:pPr>
            <a:r>
              <a:rPr lang="en-US" altLang="zh-CN" dirty="0">
                <a:sym typeface="+mn-ea"/>
              </a:rPr>
              <a:t>Deep Deterministic Policy Gradient (DDPG) is an algorithm which concurrently learns a Q-function and a policy. It uses off-policy data and the Bellman equation to learn the Q-function, and uses the Q-function to learn the policy.</a:t>
            </a:r>
          </a:p>
        </p:txBody>
      </p:sp>
      <p:sp>
        <p:nvSpPr>
          <p:cNvPr id="9" name="标题 1"/>
          <p:cNvSpPr>
            <a:spLocks noGrp="1"/>
          </p:cNvSpPr>
          <p:nvPr/>
        </p:nvSpPr>
        <p:spPr>
          <a:xfrm>
            <a:off x="608400" y="60903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a:t>Proposed Approach</a:t>
            </a:r>
          </a:p>
        </p:txBody>
      </p:sp>
      <p:sp>
        <p:nvSpPr>
          <p:cNvPr id="10" name="内容占位符 3"/>
          <p:cNvSpPr/>
          <p:nvPr/>
        </p:nvSpPr>
        <p:spPr>
          <a:xfrm>
            <a:off x="608330" y="1490980"/>
            <a:ext cx="5765165" cy="56197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Deep Deterministic Policy Gradient (DDPG)</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608330" y="2604135"/>
            <a:ext cx="6214110" cy="3124200"/>
          </a:xfrm>
          <a:prstGeom prst="rect">
            <a:avLst/>
          </a:prstGeom>
        </p:spPr>
      </p:pic>
      <p:sp>
        <p:nvSpPr>
          <p:cNvPr id="5" name="标题 1"/>
          <p:cNvSpPr>
            <a:spLocks noGrp="1"/>
          </p:cNvSpPr>
          <p:nvPr/>
        </p:nvSpPr>
        <p:spPr>
          <a:xfrm>
            <a:off x="608400" y="60903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a:t>Proposed Approach</a:t>
            </a:r>
          </a:p>
        </p:txBody>
      </p:sp>
      <p:sp>
        <p:nvSpPr>
          <p:cNvPr id="6" name="内容占位符 3"/>
          <p:cNvSpPr/>
          <p:nvPr/>
        </p:nvSpPr>
        <p:spPr>
          <a:xfrm>
            <a:off x="608330" y="1490980"/>
            <a:ext cx="5765165" cy="56197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Deep Deterministic Policy Gradient (DDPG)</a:t>
            </a:r>
          </a:p>
        </p:txBody>
      </p:sp>
      <p:sp>
        <p:nvSpPr>
          <p:cNvPr id="8" name="内容占位符 1"/>
          <p:cNvSpPr/>
          <p:nvPr/>
        </p:nvSpPr>
        <p:spPr>
          <a:xfrm>
            <a:off x="7355840" y="2161540"/>
            <a:ext cx="4323080" cy="407733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sym typeface="+mn-ea"/>
            </a:endParaRPr>
          </a:p>
          <a:p>
            <a:r>
              <a:rPr lang="en-US" altLang="zh-CN">
                <a:sym typeface="+mn-ea"/>
              </a:rPr>
              <a:t>DDPG is an off-policy algorithm.</a:t>
            </a:r>
          </a:p>
          <a:p>
            <a:r>
              <a:rPr lang="en-US" altLang="zh-CN">
                <a:sym typeface="+mn-ea"/>
              </a:rPr>
              <a:t>DDPG can only be used for environments with continuous action spaces.</a:t>
            </a:r>
          </a:p>
          <a:p>
            <a:r>
              <a:rPr lang="en-US" altLang="zh-CN">
                <a:sym typeface="+mn-ea"/>
              </a:rPr>
              <a:t>DDPG can be thought of as being deep Q-learning for continuous action spaces.</a:t>
            </a:r>
          </a:p>
          <a:p>
            <a:r>
              <a:rPr lang="en-US" altLang="zh-CN">
                <a:sym typeface="+mn-ea"/>
              </a:rPr>
              <a:t>The Spinning Up implementation of DDPG does not support parallelization.</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en-US" altLang="zh-CN"/>
              <a:t>Possible Experiments</a:t>
            </a:r>
          </a:p>
        </p:txBody>
      </p:sp>
      <p:pic>
        <p:nvPicPr>
          <p:cNvPr id="7" name="图片 6"/>
          <p:cNvPicPr>
            <a:picLocks noChangeAspect="1"/>
          </p:cNvPicPr>
          <p:nvPr/>
        </p:nvPicPr>
        <p:blipFill>
          <a:blip r:embed="rId4"/>
          <a:stretch>
            <a:fillRect/>
          </a:stretch>
        </p:blipFill>
        <p:spPr>
          <a:xfrm>
            <a:off x="3060700" y="3730625"/>
            <a:ext cx="5852160" cy="2491105"/>
          </a:xfrm>
          <a:prstGeom prst="rect">
            <a:avLst/>
          </a:prstGeom>
        </p:spPr>
      </p:pic>
      <p:sp>
        <p:nvSpPr>
          <p:cNvPr id="8" name="文本框 7"/>
          <p:cNvSpPr txBox="1"/>
          <p:nvPr/>
        </p:nvSpPr>
        <p:spPr>
          <a:xfrm>
            <a:off x="1485900" y="6289040"/>
            <a:ext cx="9363710" cy="368300"/>
          </a:xfrm>
          <a:prstGeom prst="rect">
            <a:avLst/>
          </a:prstGeom>
          <a:noFill/>
        </p:spPr>
        <p:txBody>
          <a:bodyPr wrap="square" rtlCol="0">
            <a:spAutoFit/>
          </a:bodyPr>
          <a:lstStyle/>
          <a:p>
            <a:r>
              <a:rPr lang="zh-CN" altLang="en-US" spc="150" dirty="0">
                <a:solidFill>
                  <a:schemeClr val="tx1">
                    <a:lumMod val="65000"/>
                    <a:lumOff val="35000"/>
                  </a:schemeClr>
                </a:solidFill>
                <a:uFillTx/>
                <a:latin typeface="Arial" panose="020B0604020202020204" pitchFamily="34" charset="0"/>
                <a:ea typeface="微软雅黑" panose="020B0503020204020204" pitchFamily="34" charset="-122"/>
              </a:rPr>
              <a:t>Agent learning a policy to navigate forward in BipedalWalker-v</a:t>
            </a: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3</a:t>
            </a:r>
            <a:r>
              <a:rPr lang="zh-CN" altLang="en-US" spc="150" dirty="0">
                <a:solidFill>
                  <a:schemeClr val="tx1">
                    <a:lumMod val="65000"/>
                    <a:lumOff val="35000"/>
                  </a:schemeClr>
                </a:solidFill>
                <a:uFillTx/>
                <a:latin typeface="Arial" panose="020B0604020202020204" pitchFamily="34" charset="0"/>
                <a:ea typeface="微软雅黑" panose="020B0503020204020204" pitchFamily="34" charset="-122"/>
              </a:rPr>
              <a:t> environment</a:t>
            </a:r>
          </a:p>
        </p:txBody>
      </p:sp>
      <p:sp>
        <p:nvSpPr>
          <p:cNvPr id="9" name="文本框 8"/>
          <p:cNvSpPr txBox="1"/>
          <p:nvPr/>
        </p:nvSpPr>
        <p:spPr>
          <a:xfrm>
            <a:off x="608330" y="1505585"/>
            <a:ext cx="10418445" cy="1476375"/>
          </a:xfrm>
          <a:prstGeom prst="rect">
            <a:avLst/>
          </a:prstGeom>
          <a:noFill/>
        </p:spPr>
        <p:txBody>
          <a:bodyPr wrap="square" rtlCol="0" anchor="t">
            <a:spAutoFit/>
          </a:bodyPr>
          <a:lstStyle/>
          <a:p>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The Bipedal Walker series of environments is based on the Box2D physics engine. Guided by LIDAR sensors, the agent is required to navigate across an environment of randomly generated terrain within a time limit, without falling over. The agent</a:t>
            </a:r>
            <a:r>
              <a:rPr lang="en-US" altLang="zh-CN" spc="150">
                <a:solidFill>
                  <a:schemeClr val="tx1">
                    <a:lumMod val="65000"/>
                    <a:lumOff val="35000"/>
                  </a:schemeClr>
                </a:solidFill>
                <a:uFillTx/>
                <a:latin typeface="Arial" panose="020B0604020202020204" pitchFamily="34" charset="0"/>
                <a:ea typeface="微软雅黑" panose="020B0503020204020204" pitchFamily="34" charset="-122"/>
              </a:rPr>
              <a:t>'</a:t>
            </a:r>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s payload – its head, is supported by 2 legs. The top and bottom parts of each leg is controlled by two motor joints.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Some Initial Results</a:t>
            </a:r>
          </a:p>
        </p:txBody>
      </p:sp>
      <p:pic>
        <p:nvPicPr>
          <p:cNvPr id="3" name="图片 2"/>
          <p:cNvPicPr>
            <a:picLocks noChangeAspect="1"/>
          </p:cNvPicPr>
          <p:nvPr/>
        </p:nvPicPr>
        <p:blipFill>
          <a:blip r:embed="rId3"/>
          <a:stretch>
            <a:fillRect/>
          </a:stretch>
        </p:blipFill>
        <p:spPr>
          <a:xfrm>
            <a:off x="608330" y="1313815"/>
            <a:ext cx="7323455" cy="3822065"/>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Some Initial Results</a:t>
            </a:r>
            <a:endParaRPr lang="zh-CN" altLang="en-US"/>
          </a:p>
        </p:txBody>
      </p:sp>
      <p:pic>
        <p:nvPicPr>
          <p:cNvPr id="3" name="图片 2"/>
          <p:cNvPicPr>
            <a:picLocks noChangeAspect="1"/>
          </p:cNvPicPr>
          <p:nvPr/>
        </p:nvPicPr>
        <p:blipFill>
          <a:blip r:embed="rId3"/>
          <a:stretch>
            <a:fillRect/>
          </a:stretch>
        </p:blipFill>
        <p:spPr>
          <a:xfrm>
            <a:off x="608330" y="1313815"/>
            <a:ext cx="7494270" cy="3958590"/>
          </a:xfrm>
          <a:prstGeom prst="rect">
            <a:avLst/>
          </a:prstGeom>
        </p:spPr>
      </p:pic>
      <p:pic>
        <p:nvPicPr>
          <p:cNvPr id="5" name="图片 4"/>
          <p:cNvPicPr>
            <a:picLocks noChangeAspect="1"/>
          </p:cNvPicPr>
          <p:nvPr/>
        </p:nvPicPr>
        <p:blipFill>
          <a:blip r:embed="rId4"/>
          <a:stretch>
            <a:fillRect/>
          </a:stretch>
        </p:blipFill>
        <p:spPr>
          <a:xfrm>
            <a:off x="5576570" y="5506085"/>
            <a:ext cx="6000750" cy="86677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2"/>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3"/>
            </p:custDataLst>
          </p:nvPr>
        </p:nvSpPr>
        <p:spPr>
          <a:xfrm>
            <a:off x="5768975" y="1905000"/>
            <a:ext cx="748030" cy="583565"/>
          </a:xfrm>
          <a:prstGeom prst="rect">
            <a:avLst/>
          </a:prstGeom>
          <a:noFill/>
        </p:spPr>
        <p:txBody>
          <a:bodyPr wrap="square" rtlCol="0">
            <a:norm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3" name="文本框 2"/>
          <p:cNvSpPr txBox="1"/>
          <p:nvPr>
            <p:custDataLst>
              <p:tags r:id="rId4"/>
            </p:custDataLst>
          </p:nvPr>
        </p:nvSpPr>
        <p:spPr>
          <a:xfrm>
            <a:off x="6685915" y="1905000"/>
            <a:ext cx="4439285" cy="583565"/>
          </a:xfrm>
          <a:prstGeom prst="rect">
            <a:avLst/>
          </a:prstGeom>
          <a:noFill/>
        </p:spPr>
        <p:txBody>
          <a:bodyPr wrap="square" lIns="90170" tIns="46990" rIns="90170" bIns="46990" rtlCol="0" anchor="ctr" anchorCtr="0">
            <a:normAutofit/>
          </a:bodyPr>
          <a:lstStyle/>
          <a:p>
            <a:pPr fontAlgn="auto">
              <a:lnSpc>
                <a:spcPct val="11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Problem Definition</a:t>
            </a:r>
          </a:p>
        </p:txBody>
      </p:sp>
      <p:sp>
        <p:nvSpPr>
          <p:cNvPr id="9" name="文本框 8"/>
          <p:cNvSpPr txBox="1"/>
          <p:nvPr>
            <p:custDataLst>
              <p:tags r:id="rId5"/>
            </p:custDataLst>
          </p:nvPr>
        </p:nvSpPr>
        <p:spPr>
          <a:xfrm>
            <a:off x="5768975" y="262699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12" name="文本框 11"/>
          <p:cNvSpPr txBox="1"/>
          <p:nvPr>
            <p:custDataLst>
              <p:tags r:id="rId6"/>
            </p:custDataLst>
          </p:nvPr>
        </p:nvSpPr>
        <p:spPr>
          <a:xfrm>
            <a:off x="5768975" y="334962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sp>
        <p:nvSpPr>
          <p:cNvPr id="36" name="文本框 35"/>
          <p:cNvSpPr txBox="1"/>
          <p:nvPr>
            <p:custDataLst>
              <p:tags r:id="rId7"/>
            </p:custDataLst>
          </p:nvPr>
        </p:nvSpPr>
        <p:spPr>
          <a:xfrm>
            <a:off x="5768975" y="407225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p>
        </p:txBody>
      </p:sp>
      <p:sp>
        <p:nvSpPr>
          <p:cNvPr id="40" name="文本框 39"/>
          <p:cNvSpPr txBox="1"/>
          <p:nvPr>
            <p:custDataLst>
              <p:tags r:id="rId8"/>
            </p:custDataLst>
          </p:nvPr>
        </p:nvSpPr>
        <p:spPr>
          <a:xfrm>
            <a:off x="5768975" y="479488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05.</a:t>
            </a:r>
          </a:p>
        </p:txBody>
      </p:sp>
      <p:sp>
        <p:nvSpPr>
          <p:cNvPr id="43" name="文本框 42"/>
          <p:cNvSpPr txBox="1"/>
          <p:nvPr>
            <p:custDataLst>
              <p:tags r:id="rId9"/>
            </p:custDataLst>
          </p:nvPr>
        </p:nvSpPr>
        <p:spPr>
          <a:xfrm>
            <a:off x="5768975" y="551751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06.</a:t>
            </a:r>
          </a:p>
        </p:txBody>
      </p:sp>
      <p:sp>
        <p:nvSpPr>
          <p:cNvPr id="20" name="矩形 19"/>
          <p:cNvSpPr/>
          <p:nvPr>
            <p:custDataLst>
              <p:tags r:id="rId10"/>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custDataLst>
              <p:tags r:id="rId11"/>
            </p:custDataLst>
          </p:nvPr>
        </p:nvSpPr>
        <p:spPr>
          <a:xfrm>
            <a:off x="6685915" y="5517514"/>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Some Initial Results</a:t>
            </a:r>
          </a:p>
        </p:txBody>
      </p:sp>
      <p:sp>
        <p:nvSpPr>
          <p:cNvPr id="22" name="文本框 21"/>
          <p:cNvSpPr txBox="1"/>
          <p:nvPr>
            <p:custDataLst>
              <p:tags r:id="rId12"/>
            </p:custDataLst>
          </p:nvPr>
        </p:nvSpPr>
        <p:spPr>
          <a:xfrm>
            <a:off x="6685915" y="4795012"/>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Possible Experiments</a:t>
            </a:r>
          </a:p>
        </p:txBody>
      </p:sp>
      <p:sp>
        <p:nvSpPr>
          <p:cNvPr id="23" name="文本框 22"/>
          <p:cNvSpPr txBox="1"/>
          <p:nvPr>
            <p:custDataLst>
              <p:tags r:id="rId13"/>
            </p:custDataLst>
          </p:nvPr>
        </p:nvSpPr>
        <p:spPr>
          <a:xfrm>
            <a:off x="6685915" y="4105257"/>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Proposed Approach</a:t>
            </a:r>
          </a:p>
        </p:txBody>
      </p:sp>
      <p:sp>
        <p:nvSpPr>
          <p:cNvPr id="24" name="文本框 23"/>
          <p:cNvSpPr txBox="1"/>
          <p:nvPr>
            <p:custDataLst>
              <p:tags r:id="rId14"/>
            </p:custDataLst>
          </p:nvPr>
        </p:nvSpPr>
        <p:spPr>
          <a:xfrm>
            <a:off x="6685915" y="3395366"/>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Environment and Simulation</a:t>
            </a:r>
          </a:p>
        </p:txBody>
      </p:sp>
      <p:sp>
        <p:nvSpPr>
          <p:cNvPr id="25" name="文本框 24"/>
          <p:cNvSpPr txBox="1"/>
          <p:nvPr>
            <p:custDataLst>
              <p:tags r:id="rId15"/>
            </p:custDataLst>
          </p:nvPr>
        </p:nvSpPr>
        <p:spPr>
          <a:xfrm>
            <a:off x="6685915" y="2654148"/>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Related Work</a:t>
            </a:r>
          </a:p>
        </p:txBody>
      </p:sp>
      <p:sp>
        <p:nvSpPr>
          <p:cNvPr id="14" name="文本框 13"/>
          <p:cNvSpPr txBox="1"/>
          <p:nvPr>
            <p:custDataLst>
              <p:tags r:id="rId16"/>
            </p:custDataLst>
          </p:nvPr>
        </p:nvSpPr>
        <p:spPr>
          <a:xfrm>
            <a:off x="98425" y="1515110"/>
            <a:ext cx="2799080" cy="689610"/>
          </a:xfrm>
          <a:prstGeom prst="rect">
            <a:avLst/>
          </a:prstGeom>
          <a:noFill/>
        </p:spPr>
        <p:txBody>
          <a:bodyPr wrap="square" rtlCol="0">
            <a:normAutofit fontScale="70000"/>
          </a:bodyPr>
          <a:lstStyle/>
          <a:p>
            <a:pPr algn="r"/>
            <a:r>
              <a:rPr lang="en-US" altLang="zh-CN"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CONTENTS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Problem Definition</a:t>
            </a:r>
          </a:p>
        </p:txBody>
      </p:sp>
      <p:sp>
        <p:nvSpPr>
          <p:cNvPr id="4" name="内容占位符 3"/>
          <p:cNvSpPr>
            <a:spLocks noGrp="1"/>
          </p:cNvSpPr>
          <p:nvPr>
            <p:ph idx="1"/>
          </p:nvPr>
        </p:nvSpPr>
        <p:spPr/>
        <p:txBody>
          <a:bodyPr/>
          <a:lstStyle/>
          <a:p>
            <a:pPr marL="0" indent="0">
              <a:buNone/>
            </a:pPr>
            <a:r>
              <a:rPr lang="zh-CN" altLang="en-US"/>
              <a:t>The problem of a bipedal robot Bipedal (with 2 legs) robots to be able to walk efficiently is very difficult and most approaches so far have been developed for a robot. </a:t>
            </a:r>
          </a:p>
          <a:p>
            <a:pPr marL="0" indent="0">
              <a:buNone/>
            </a:pPr>
            <a:r>
              <a:rPr lang="zh-CN" altLang="en-US"/>
              <a:t>In this project, we will approach the need for a general solution to this problem with a Reinforcement Learning technique. Using only the state of the robot given from sensors (coders at joints) to learn the best policy for a robot to walk without falling. </a:t>
            </a:r>
          </a:p>
          <a:p>
            <a:pPr marL="0" indent="0">
              <a:buNone/>
            </a:pPr>
            <a:r>
              <a:rPr lang="zh-CN" altLang="en-US"/>
              <a:t>Using a simple model simulation of a bipedal robot. Agent learning a policy to navigate forward, and Agent learns a body to allow it to bounce forward efficiently. </a:t>
            </a:r>
          </a:p>
          <a:p>
            <a:pPr marL="0" indent="0">
              <a:buNone/>
            </a:pPr>
            <a:r>
              <a:rPr lang="en-US" altLang="zh-CN"/>
              <a:t>W</a:t>
            </a:r>
            <a:r>
              <a:rPr lang="zh-CN" altLang="en-US"/>
              <a:t>e reward an agent for developing legs that are smaller in the area and augment its reward signal during training by scaling the rewards by a utility factor.</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Related Work</a:t>
            </a:r>
          </a:p>
        </p:txBody>
      </p:sp>
      <p:sp>
        <p:nvSpPr>
          <p:cNvPr id="4" name="内容占位符 3"/>
          <p:cNvSpPr>
            <a:spLocks noGrp="1"/>
          </p:cNvSpPr>
          <p:nvPr>
            <p:ph idx="1"/>
          </p:nvPr>
        </p:nvSpPr>
        <p:spPr/>
        <p:txBody>
          <a:bodyPr/>
          <a:lstStyle/>
          <a:p>
            <a:r>
              <a:rPr lang="zh-CN" altLang="en-US"/>
              <a:t>There is a broad literature in evolutionary computation, artificial life, and robotics devoted to studying, and modeling embodied cognition. Subsequent works further investigated morphology evolution, modular robotics, and evolving soft robots using indirect encoding. Literature in passive dynamics studies robot designs that rely on natural swings of motion of body components instead of deploying and controlling motors at each joint. Recent work in robotics investigates simultaneously optimizing body design and control of a legged robot using constraint-based modeling, machine learning-assisted approaches have been used to procedurally generate game environments that can also facilitate policy learning of the game playing agent.</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Related Work</a:t>
            </a:r>
          </a:p>
        </p:txBody>
      </p:sp>
      <p:sp>
        <p:nvSpPr>
          <p:cNvPr id="3" name="内容占位符 2"/>
          <p:cNvSpPr>
            <a:spLocks noGrp="1"/>
          </p:cNvSpPr>
          <p:nvPr>
            <p:ph idx="1"/>
          </p:nvPr>
        </p:nvSpPr>
        <p:spPr/>
        <p:txBody>
          <a:bodyPr>
            <a:normAutofit fontScale="90000" lnSpcReduction="20000"/>
          </a:bodyPr>
          <a:lstStyle/>
          <a:p>
            <a:r>
              <a:rPr lang="zh-CN" altLang="en-US"/>
              <a:t>Using a simple population-based policy gradient method to learn not only the policy but also a small set of parameters describing the environment, such as its body, offer many benefits. By allowing the agent’s body to adapt to its task within some constraints, it can learn policies that are not only better for its task but also learn them more quickly.</a:t>
            </a:r>
          </a:p>
          <a:p>
            <a:endParaRPr lang="zh-CN" altLang="en-US"/>
          </a:p>
          <a:p>
            <a:r>
              <a:rPr lang="zh-CN" altLang="en-US"/>
              <a:t>The agent may discover design principles during this process of joint body and policy learning. The agent has learned to break symmetry and learn relatively larger rear limbs to facilitate their navigation policies. While optimizing for material usage for BipedalWalker’s limbs, the agent learns that it can still achieve the desired task even by setting the size of its legs to the minimum allowable size. Design firms can create more realistic environments – for instance, incorporate the strength of materials, safety factors, malfunctioning of components under stressed conditions, and plug existing algorithms into this framework to optimize also for design aspects such as energy usage, easy-of-manufacturing, or durability. The designer may even incorporate aesthetic constraints such as symmetry and aspect ratios that suit her design sense. The limitations of the current approach are that our RL algorithm can learn to optimize only the existing design properties of an agent’s body.</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Environment and Simulation</a:t>
            </a:r>
            <a:endParaRPr lang="zh-CN" altLang="en-US"/>
          </a:p>
        </p:txBody>
      </p:sp>
      <p:cxnSp>
        <p:nvCxnSpPr>
          <p:cNvPr id="7" name="直接连接符 6"/>
          <p:cNvCxnSpPr/>
          <p:nvPr>
            <p:custDataLst>
              <p:tags r:id="rId2"/>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内容占位符 4"/>
          <p:cNvSpPr>
            <a:spLocks noGrp="1"/>
          </p:cNvSpPr>
          <p:nvPr>
            <p:ph sz="half" idx="1"/>
          </p:nvPr>
        </p:nvSpPr>
        <p:spPr/>
        <p:txBody>
          <a:bodyPr>
            <a:normAutofit lnSpcReduction="20000"/>
          </a:bodyPr>
          <a:lstStyle/>
          <a:p>
            <a:r>
              <a:rPr lang="zh-CN" altLang="en-US"/>
              <a:t>In addition to the weight parameters of our agent's policy network,  the agent's environment will be parameterized, which includes the specification of the agent's body structure.</a:t>
            </a:r>
          </a:p>
          <a:p>
            <a:r>
              <a:rPr>
                <a:sym typeface="+mn-ea"/>
              </a:rPr>
              <a:t>Hence the weights w will be the parameters of the agent's policy network combined with the environment's parameterization vector. During a rollout, an agent initialized with w will be deployed in an environment that is also parameterized with the same parameter vector w.</a:t>
            </a:r>
          </a:p>
          <a:p>
            <a:r>
              <a:rPr lang="zh-CN" altLang="en-US" dirty="0"/>
              <a:t>The learning rate is 0.001 over 10000 episodes</a:t>
            </a:r>
            <a:r>
              <a:rPr lang="en-US" altLang="zh-CN" dirty="0"/>
              <a:t>.</a:t>
            </a:r>
            <a:endParaRPr lang="zh-CN" altLang="en-US" dirty="0"/>
          </a:p>
          <a:p>
            <a:r>
              <a:rPr lang="zh-CN" altLang="en-US" dirty="0"/>
              <a:t>Layers contain 256 nodes at the outer layer and 512 nodes at the central hidden layer</a:t>
            </a:r>
            <a:r>
              <a:rPr lang="en-US" altLang="zh-CN" dirty="0"/>
              <a:t>.</a:t>
            </a:r>
            <a:endParaRPr lang="zh-CN" altLang="en-US" dirty="0"/>
          </a:p>
          <a:p>
            <a:endParaRPr lang="zh-CN" altLang="en-US"/>
          </a:p>
        </p:txBody>
      </p:sp>
      <p:sp>
        <p:nvSpPr>
          <p:cNvPr id="6" name="内容占位符 5"/>
          <p:cNvSpPr>
            <a:spLocks noGrp="1"/>
          </p:cNvSpPr>
          <p:nvPr>
            <p:ph sz="half" idx="2"/>
          </p:nvPr>
        </p:nvSpPr>
        <p:spPr/>
        <p:txBody>
          <a:bodyPr/>
          <a:lstStyle/>
          <a:p>
            <a:pPr marL="0" indent="0">
              <a:buNone/>
            </a:pPr>
            <a:r>
              <a:rPr lang="en-US" altLang="zh-CN" dirty="0"/>
              <a:t>Parameter:</a:t>
            </a:r>
          </a:p>
          <a:p>
            <a:endParaRPr lang="en-US" altLang="zh-CN" dirty="0"/>
          </a:p>
          <a:p>
            <a:r>
              <a:rPr lang="en-US" altLang="zh-CN" dirty="0"/>
              <a:t>Weight</a:t>
            </a:r>
          </a:p>
          <a:p>
            <a:endParaRPr lang="en-US" altLang="zh-CN" dirty="0"/>
          </a:p>
          <a:p>
            <a:r>
              <a:rPr lang="en-US" altLang="zh-CN" dirty="0"/>
              <a:t>Learning Rate</a:t>
            </a:r>
          </a:p>
          <a:p>
            <a:endParaRPr lang="en-US" altLang="zh-CN" dirty="0"/>
          </a:p>
          <a:p>
            <a:r>
              <a:rPr lang="en-US" altLang="zh-CN" dirty="0"/>
              <a:t>Total Episodes</a:t>
            </a:r>
          </a:p>
          <a:p>
            <a:endParaRPr lang="en-US" altLang="zh-CN" dirty="0"/>
          </a:p>
          <a:p>
            <a:r>
              <a:rPr lang="en-US" altLang="zh-CN" dirty="0"/>
              <a:t>Activation Function</a:t>
            </a:r>
          </a:p>
          <a:p>
            <a:endParaRPr lang="en-US" altLang="zh-CN"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a:sym typeface="+mn-ea"/>
              </a:rPr>
              <a:t>Environment and Simulation</a:t>
            </a:r>
            <a:endParaRPr lang="zh-CN" altLang="en-US"/>
          </a:p>
        </p:txBody>
      </p:sp>
      <p:sp>
        <p:nvSpPr>
          <p:cNvPr id="2" name="内容占位符 1"/>
          <p:cNvSpPr>
            <a:spLocks noGrp="1"/>
          </p:cNvSpPr>
          <p:nvPr>
            <p:ph sz="half" idx="1"/>
          </p:nvPr>
        </p:nvSpPr>
        <p:spPr>
          <a:xfrm>
            <a:off x="608330" y="1501140"/>
            <a:ext cx="11160125" cy="2534920"/>
          </a:xfrm>
        </p:spPr>
        <p:txBody>
          <a:bodyPr>
            <a:normAutofit fontScale="90000"/>
          </a:bodyPr>
          <a:lstStyle/>
          <a:p>
            <a:r>
              <a:rPr dirty="0">
                <a:sym typeface="+mn-ea"/>
              </a:rPr>
              <a:t>In this environment, our agent generally learns to develop longer, thinner legs, with the exception in the rear leg where it developed a thicker lower limb to serve as useful stability function for navigation. </a:t>
            </a:r>
          </a:p>
          <a:p>
            <a:r>
              <a:rPr dirty="0">
                <a:sym typeface="+mn-ea"/>
              </a:rPr>
              <a:t>Its front legs, which are smaller and more manoeuvrable, also act as a sensor for dangerous obstacles ahead that complement its LIDAR sensors. While learning to develop this newer structure, it jointly learns a policy to solve the task in 30% of the time it took the original, static version of the environment. </a:t>
            </a:r>
          </a:p>
          <a:p>
            <a:r>
              <a:rPr dirty="0">
                <a:sym typeface="+mn-ea"/>
              </a:rPr>
              <a:t>The average scores over 100 rollouts for the learnable version is 335 ± 37 compared to the baseline score of 313 ± 53. The full results are summarized as follows.</a:t>
            </a:r>
            <a:endParaRPr lang="en-US" altLang="zh-CN" dirty="0"/>
          </a:p>
        </p:txBody>
      </p:sp>
      <p:pic>
        <p:nvPicPr>
          <p:cNvPr id="8" name="图片 7"/>
          <p:cNvPicPr>
            <a:picLocks noChangeAspect="1"/>
          </p:cNvPicPr>
          <p:nvPr/>
        </p:nvPicPr>
        <p:blipFill>
          <a:blip r:embed="rId4"/>
          <a:stretch>
            <a:fillRect/>
          </a:stretch>
        </p:blipFill>
        <p:spPr>
          <a:xfrm>
            <a:off x="1659255" y="4243705"/>
            <a:ext cx="9058275" cy="159067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a:sym typeface="+mn-ea"/>
              </a:rPr>
              <a:t>Environment and Simulation</a:t>
            </a:r>
            <a:endParaRPr lang="zh-CN" altLang="en-US"/>
          </a:p>
        </p:txBody>
      </p:sp>
      <p:graphicFrame>
        <p:nvGraphicFramePr>
          <p:cNvPr id="5" name="内容占位符 4"/>
          <p:cNvGraphicFramePr>
            <a:graphicFrameLocks noGrp="1"/>
          </p:cNvGraphicFramePr>
          <p:nvPr>
            <p:ph idx="1"/>
            <p:custDataLst>
              <p:tags r:id="rId3"/>
            </p:custDataLst>
          </p:nvPr>
        </p:nvGraphicFramePr>
        <p:xfrm>
          <a:off x="608400" y="2553390"/>
          <a:ext cx="10902950" cy="2877185"/>
        </p:xfrm>
        <a:graphic>
          <a:graphicData uri="http://schemas.openxmlformats.org/drawingml/2006/table">
            <a:tbl>
              <a:tblPr firstRow="1" bandRow="1">
                <a:tableStyleId>{5C22544A-7EE6-4342-B048-85BDC9FD1C3A}</a:tableStyleId>
              </a:tblPr>
              <a:tblGrid>
                <a:gridCol w="2726055">
                  <a:extLst>
                    <a:ext uri="{9D8B030D-6E8A-4147-A177-3AD203B41FA5}">
                      <a16:colId xmlns:a16="http://schemas.microsoft.com/office/drawing/2014/main" val="20000"/>
                    </a:ext>
                  </a:extLst>
                </a:gridCol>
                <a:gridCol w="2849880">
                  <a:extLst>
                    <a:ext uri="{9D8B030D-6E8A-4147-A177-3AD203B41FA5}">
                      <a16:colId xmlns:a16="http://schemas.microsoft.com/office/drawing/2014/main" val="20001"/>
                    </a:ext>
                  </a:extLst>
                </a:gridCol>
                <a:gridCol w="2601595">
                  <a:extLst>
                    <a:ext uri="{9D8B030D-6E8A-4147-A177-3AD203B41FA5}">
                      <a16:colId xmlns:a16="http://schemas.microsoft.com/office/drawing/2014/main" val="20002"/>
                    </a:ext>
                  </a:extLst>
                </a:gridCol>
                <a:gridCol w="2725420">
                  <a:extLst>
                    <a:ext uri="{9D8B030D-6E8A-4147-A177-3AD203B41FA5}">
                      <a16:colId xmlns:a16="http://schemas.microsoft.com/office/drawing/2014/main" val="20003"/>
                    </a:ext>
                  </a:extLst>
                </a:gridCol>
              </a:tblGrid>
              <a:tr h="556895">
                <a:tc>
                  <a:txBody>
                    <a:bodyPr/>
                    <a:lstStyle/>
                    <a:p>
                      <a:pPr>
                        <a:buNone/>
                      </a:pPr>
                      <a:r>
                        <a:rPr lang="zh-CN" altLang="en-US">
                          <a:solidFill>
                            <a:schemeClr val="tx2"/>
                          </a:solidFill>
                        </a:rPr>
                        <a:t>Num</a:t>
                      </a:r>
                    </a:p>
                  </a:txBody>
                  <a:tcPr>
                    <a:solidFill>
                      <a:schemeClr val="tx2">
                        <a:lumMod val="50000"/>
                        <a:lumOff val="50000"/>
                      </a:schemeClr>
                    </a:solidFill>
                  </a:tcPr>
                </a:tc>
                <a:tc>
                  <a:txBody>
                    <a:bodyPr/>
                    <a:lstStyle/>
                    <a:p>
                      <a:pPr>
                        <a:buNone/>
                      </a:pPr>
                      <a:r>
                        <a:rPr lang="zh-CN" altLang="en-US">
                          <a:solidFill>
                            <a:schemeClr val="tx2"/>
                          </a:solidFill>
                        </a:rPr>
                        <a:t>Name</a:t>
                      </a:r>
                    </a:p>
                  </a:txBody>
                  <a:tcPr>
                    <a:solidFill>
                      <a:schemeClr val="tx2">
                        <a:lumMod val="50000"/>
                        <a:lumOff val="50000"/>
                      </a:schemeClr>
                    </a:solidFill>
                  </a:tcPr>
                </a:tc>
                <a:tc>
                  <a:txBody>
                    <a:bodyPr/>
                    <a:lstStyle/>
                    <a:p>
                      <a:pPr>
                        <a:buNone/>
                      </a:pPr>
                      <a:r>
                        <a:rPr lang="zh-CN" altLang="en-US">
                          <a:solidFill>
                            <a:schemeClr val="tx2"/>
                          </a:solidFill>
                        </a:rPr>
                        <a:t>Min</a:t>
                      </a:r>
                    </a:p>
                  </a:txBody>
                  <a:tcPr>
                    <a:solidFill>
                      <a:schemeClr val="tx2">
                        <a:lumMod val="50000"/>
                        <a:lumOff val="50000"/>
                      </a:schemeClr>
                    </a:solidFill>
                  </a:tcPr>
                </a:tc>
                <a:tc>
                  <a:txBody>
                    <a:bodyPr/>
                    <a:lstStyle/>
                    <a:p>
                      <a:pPr>
                        <a:buNone/>
                      </a:pPr>
                      <a:r>
                        <a:rPr lang="zh-CN" altLang="en-US">
                          <a:solidFill>
                            <a:schemeClr val="tx2"/>
                          </a:solidFill>
                        </a:rPr>
                        <a:t>Max</a:t>
                      </a:r>
                    </a:p>
                  </a:txBody>
                  <a:tcPr>
                    <a:solidFill>
                      <a:schemeClr val="tx2">
                        <a:lumMod val="50000"/>
                        <a:lumOff val="50000"/>
                      </a:schemeClr>
                    </a:solidFill>
                  </a:tcPr>
                </a:tc>
                <a:extLst>
                  <a:ext uri="{0D108BD9-81ED-4DB2-BD59-A6C34878D82A}">
                    <a16:rowId xmlns:a16="http://schemas.microsoft.com/office/drawing/2014/main" val="10000"/>
                  </a:ext>
                </a:extLst>
              </a:tr>
              <a:tr h="579755">
                <a:tc>
                  <a:txBody>
                    <a:bodyPr/>
                    <a:lstStyle/>
                    <a:p>
                      <a:pPr>
                        <a:buNone/>
                      </a:pPr>
                      <a:r>
                        <a:rPr lang="zh-CN" altLang="en-US"/>
                        <a:t>0</a:t>
                      </a:r>
                    </a:p>
                  </a:txBody>
                  <a:tcPr>
                    <a:solidFill>
                      <a:schemeClr val="tx2">
                        <a:lumMod val="50000"/>
                        <a:lumOff val="50000"/>
                      </a:schemeClr>
                    </a:solidFill>
                  </a:tcPr>
                </a:tc>
                <a:tc>
                  <a:txBody>
                    <a:bodyPr/>
                    <a:lstStyle/>
                    <a:p>
                      <a:pPr>
                        <a:buNone/>
                      </a:pPr>
                      <a:r>
                        <a:rPr lang="zh-CN" altLang="en-US"/>
                        <a:t>Hip_1 (Torque / Velocity)</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extLst>
                  <a:ext uri="{0D108BD9-81ED-4DB2-BD59-A6C34878D82A}">
                    <a16:rowId xmlns:a16="http://schemas.microsoft.com/office/drawing/2014/main" val="10001"/>
                  </a:ext>
                </a:extLst>
              </a:tr>
              <a:tr h="580390">
                <a:tc>
                  <a:txBody>
                    <a:bodyPr/>
                    <a:lstStyle/>
                    <a:p>
                      <a:pPr>
                        <a:buNone/>
                      </a:pPr>
                      <a:r>
                        <a:rPr lang="zh-CN" altLang="en-US"/>
                        <a:t>1</a:t>
                      </a:r>
                    </a:p>
                  </a:txBody>
                  <a:tcPr>
                    <a:solidFill>
                      <a:schemeClr val="tx2">
                        <a:lumMod val="50000"/>
                        <a:lumOff val="50000"/>
                      </a:schemeClr>
                    </a:solidFill>
                  </a:tcPr>
                </a:tc>
                <a:tc>
                  <a:txBody>
                    <a:bodyPr/>
                    <a:lstStyle/>
                    <a:p>
                      <a:pPr>
                        <a:buNone/>
                      </a:pPr>
                      <a:r>
                        <a:rPr lang="zh-CN" altLang="en-US"/>
                        <a:t>Knee_1 (Torque / Velocity)</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extLst>
                  <a:ext uri="{0D108BD9-81ED-4DB2-BD59-A6C34878D82A}">
                    <a16:rowId xmlns:a16="http://schemas.microsoft.com/office/drawing/2014/main" val="10002"/>
                  </a:ext>
                </a:extLst>
              </a:tr>
              <a:tr h="579755">
                <a:tc>
                  <a:txBody>
                    <a:bodyPr/>
                    <a:lstStyle/>
                    <a:p>
                      <a:pPr>
                        <a:buNone/>
                      </a:pPr>
                      <a:r>
                        <a:rPr lang="zh-CN" altLang="en-US"/>
                        <a:t>2</a:t>
                      </a:r>
                    </a:p>
                  </a:txBody>
                  <a:tcPr>
                    <a:solidFill>
                      <a:schemeClr val="tx2">
                        <a:lumMod val="50000"/>
                        <a:lumOff val="50000"/>
                      </a:schemeClr>
                    </a:solidFill>
                  </a:tcPr>
                </a:tc>
                <a:tc>
                  <a:txBody>
                    <a:bodyPr/>
                    <a:lstStyle/>
                    <a:p>
                      <a:pPr>
                        <a:buNone/>
                      </a:pPr>
                      <a:r>
                        <a:rPr lang="zh-CN" altLang="en-US"/>
                        <a:t>Hip_2 (Torque / Velocity)</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extLst>
                  <a:ext uri="{0D108BD9-81ED-4DB2-BD59-A6C34878D82A}">
                    <a16:rowId xmlns:a16="http://schemas.microsoft.com/office/drawing/2014/main" val="10003"/>
                  </a:ext>
                </a:extLst>
              </a:tr>
              <a:tr h="580390">
                <a:tc>
                  <a:txBody>
                    <a:bodyPr/>
                    <a:lstStyle/>
                    <a:p>
                      <a:pPr>
                        <a:buNone/>
                      </a:pPr>
                      <a:r>
                        <a:rPr lang="zh-CN" altLang="en-US"/>
                        <a:t>3</a:t>
                      </a:r>
                    </a:p>
                  </a:txBody>
                  <a:tcPr>
                    <a:solidFill>
                      <a:schemeClr val="tx2">
                        <a:lumMod val="50000"/>
                        <a:lumOff val="50000"/>
                      </a:schemeClr>
                    </a:solidFill>
                  </a:tcPr>
                </a:tc>
                <a:tc>
                  <a:txBody>
                    <a:bodyPr/>
                    <a:lstStyle/>
                    <a:p>
                      <a:pPr>
                        <a:buNone/>
                      </a:pPr>
                      <a:r>
                        <a:rPr lang="zh-CN" altLang="en-US"/>
                        <a:t>Knee_2 (Torque / Velocity)</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tc>
                  <a:txBody>
                    <a:bodyPr/>
                    <a:lstStyle/>
                    <a:p>
                      <a:pPr>
                        <a:buNone/>
                      </a:pPr>
                      <a:r>
                        <a:rPr lang="zh-CN" altLang="en-US"/>
                        <a:t>+1</a:t>
                      </a:r>
                    </a:p>
                  </a:txBody>
                  <a:tcPr>
                    <a:solidFill>
                      <a:schemeClr val="tx2">
                        <a:lumMod val="50000"/>
                        <a:lumOff val="50000"/>
                      </a:schemeClr>
                    </a:solidFill>
                  </a:tcPr>
                </a:tc>
                <a:extLst>
                  <a:ext uri="{0D108BD9-81ED-4DB2-BD59-A6C34878D82A}">
                    <a16:rowId xmlns:a16="http://schemas.microsoft.com/office/drawing/2014/main" val="10004"/>
                  </a:ext>
                </a:extLst>
              </a:tr>
            </a:tbl>
          </a:graphicData>
        </a:graphic>
      </p:graphicFrame>
      <p:sp>
        <p:nvSpPr>
          <p:cNvPr id="6" name="文本框 5"/>
          <p:cNvSpPr txBox="1"/>
          <p:nvPr/>
        </p:nvSpPr>
        <p:spPr>
          <a:xfrm>
            <a:off x="641350" y="1597660"/>
            <a:ext cx="2703195" cy="368300"/>
          </a:xfrm>
          <a:prstGeom prst="rect">
            <a:avLst/>
          </a:prstGeom>
          <a:noFill/>
        </p:spPr>
        <p:txBody>
          <a:bodyPr wrap="square" rtlCol="0">
            <a:spAutoFit/>
          </a:bodyPr>
          <a:lstStyle/>
          <a:p>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Actions</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a:sym typeface="+mn-ea"/>
              </a:rPr>
              <a:t>Environment and Simulation</a:t>
            </a:r>
            <a:endParaRPr lang="zh-CN" altLang="en-US"/>
          </a:p>
        </p:txBody>
      </p:sp>
      <p:sp>
        <p:nvSpPr>
          <p:cNvPr id="4" name="内容占位符 3"/>
          <p:cNvSpPr>
            <a:spLocks noGrp="1"/>
          </p:cNvSpPr>
          <p:nvPr>
            <p:ph idx="1"/>
          </p:nvPr>
        </p:nvSpPr>
        <p:spPr/>
        <p:txBody>
          <a:bodyPr/>
          <a:lstStyle/>
          <a:p>
            <a:pPr marL="0" indent="0">
              <a:buNone/>
            </a:pPr>
            <a:r>
              <a:rPr lang="en-US" altLang="zh-CN" dirty="0"/>
              <a:t>Rewards</a:t>
            </a:r>
          </a:p>
          <a:p>
            <a:pPr marL="0" indent="0">
              <a:lnSpc>
                <a:spcPct val="150000"/>
              </a:lnSpc>
              <a:buNone/>
            </a:pPr>
            <a:r>
              <a:rPr lang="en-US" altLang="zh-CN" dirty="0"/>
              <a:t>Reward is given for moving forward, total 300+ points up to the far end. If the robot falls, it gets -100. </a:t>
            </a:r>
          </a:p>
          <a:p>
            <a:pPr marL="0" indent="0">
              <a:lnSpc>
                <a:spcPct val="150000"/>
              </a:lnSpc>
              <a:buNone/>
            </a:pPr>
            <a:r>
              <a:rPr lang="en-US" altLang="zh-CN" dirty="0"/>
              <a:t>Applying motor torque costs a small amount of points, more optimal agent will get better score. </a:t>
            </a:r>
          </a:p>
          <a:p>
            <a:pPr marL="0" indent="0">
              <a:lnSpc>
                <a:spcPct val="150000"/>
              </a:lnSpc>
              <a:buNone/>
            </a:pPr>
            <a:r>
              <a:rPr lang="en-US" altLang="zh-CN" dirty="0"/>
              <a:t>State consists of hull angle speed, angular velocity, horizontal speed, vertical speed, position of joints and joints angular speed, legs contact with ground, and 10 lidar rangefinder measurements. There's no coordinates in the state vector.</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ID" val="custom20205176_6"/>
  <p:tag name="KSO_WM_TEMPLATE_SUBCATEGORY" val="19"/>
  <p:tag name="KSO_WM_TEMPLATE_MASTER_TYPE" val="0"/>
  <p:tag name="KSO_WM_TEMPLATE_COLOR_TYPE" val="1"/>
  <p:tag name="KSO_WM_SLIDE_ITEM_CNT" val="6"/>
  <p:tag name="KSO_WM_SLIDE_INDEX" val="6"/>
  <p:tag name="KSO_WM_TAG_VERSION" val="1.0"/>
  <p:tag name="KSO_WM_BEAUTIFY_FLAG" val="#wm#"/>
  <p:tag name="KSO_WM_TEMPLATE_CATEGORY" val="custom"/>
  <p:tag name="KSO_WM_TEMPLATE_INDEX" val="20205176"/>
  <p:tag name="KSO_WM_SLIDE_TYPE" val="contents"/>
  <p:tag name="KSO_WM_SLIDE_SUBTYPE" val="diag"/>
  <p:tag name="KSO_WM_DIAGRAM_GROUP_CODE" val="l1-1"/>
  <p:tag name="KSO_WM_SLIDE_DIAGTYPE" val="l"/>
  <p:tag name="KSO_WM_SLIDE_LAYOUT" val="a_b_l"/>
  <p:tag name="KSO_WM_SLIDE_LAYOUT_CNT" val="1_1_1"/>
  <p:tag name="KSO_WM_UNIT_SHOW_EDIT_AREA_INDICATION"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i*2"/>
  <p:tag name="KSO_WM_TEMPLATE_CATEGORY" val="custom"/>
  <p:tag name="KSO_WM_TEMPLATE_INDEX" val="20205176"/>
  <p:tag name="KSO_WM_UNIT_LAYERLEVEL" val="1"/>
  <p:tag name="KSO_WM_TAG_VERSION" val="1.0"/>
  <p:tag name="KSO_WM_BEAUTIFY_FLAG" val="#wm#"/>
  <p:tag name="KSO_WM_DIAGRAM_GROUP_CODE" val="l1-1"/>
  <p:tag name="KSO_WM_UNIT_TYPE" val="i"/>
  <p:tag name="KSO_WM_UNIT_INDEX" val="2"/>
  <p:tag name="KSO_WM_UNIT_LINE_FORE_SCHEMECOLOR_INDEX" val="14"/>
  <p:tag name="KSO_WM_UNIT_LINE_FILL_TYPE" val="2"/>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1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1_1"/>
  <p:tag name="KSO_WM_UNIT_TEXT_FILL_FORE_SCHEMECOLOR_INDEX" val="13"/>
  <p:tag name="KSO_WM_UNIT_TEXT_FILL_TYPE" val="1"/>
  <p:tag name="KSO_WM_UNIT_USESOURCEFORMAT_APPLY"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1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1_1"/>
  <p:tag name="KSO_WM_UNIT_SHOW_EDIT_AREA_INDICATION" val="1"/>
  <p:tag name="KSO_WM_UNIT_TEXT_FILL_FORE_SCHEMECOLOR_INDEX" val="13"/>
  <p:tag name="KSO_WM_UNIT_TEXT_FILL_TYPE" val="1"/>
  <p:tag name="KSO_WM_UNIT_USESOURCEFORMAT_APPLY"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2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2_1"/>
  <p:tag name="KSO_WM_UNIT_TEXT_FILL_FORE_SCHEMECOLOR_INDEX" val="13"/>
  <p:tag name="KSO_WM_UNIT_TEXT_FILL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3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3_1"/>
  <p:tag name="KSO_WM_UNIT_TEXT_FILL_FORE_SCHEMECOLOR_INDEX" val="13"/>
  <p:tag name="KSO_WM_UNIT_TEXT_FILL_TYPE" val="1"/>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4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4_1"/>
  <p:tag name="KSO_WM_UNIT_TEXT_FILL_FORE_SCHEMECOLOR_INDEX" val="13"/>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5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5_1"/>
  <p:tag name="KSO_WM_UNIT_TEXT_FILL_FORE_SCHEMECOLOR_INDEX" val="13"/>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6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6_1"/>
  <p:tag name="KSO_WM_UNIT_TEXT_FILL_FORE_SCHEMECOLOR_INDEX" val="13"/>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6*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6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6_1"/>
  <p:tag name="KSO_WM_UNIT_SHOW_EDIT_AREA_INDICATION" val="1"/>
  <p:tag name="KSO_WM_UNIT_TEXT_FILL_FORE_SCHEMECOLOR_INDEX" val="13"/>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5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5_1"/>
  <p:tag name="KSO_WM_UNIT_SHOW_EDIT_AREA_INDICATION" val="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4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4_1"/>
  <p:tag name="KSO_WM_UNIT_SHOW_EDIT_AREA_INDICATION" val="1"/>
  <p:tag name="KSO_WM_UNIT_TEXT_FILL_FORE_SCHEMECOLOR_INDEX" val="13"/>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3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3_1"/>
  <p:tag name="KSO_WM_UNIT_SHOW_EDIT_AREA_INDICATION" val="1"/>
  <p:tag name="KSO_WM_UNIT_TEXT_FILL_FORE_SCHEMECOLOR_INDEX" val="13"/>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2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2_1"/>
  <p:tag name="KSO_WM_UNIT_SHOW_EDIT_AREA_INDICATION" val="1"/>
  <p:tag name="KSO_WM_UNIT_TEXT_FILL_FORE_SCHEMECOLOR_INDEX" val="13"/>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3.xml><?xml version="1.0" encoding="utf-8"?>
<p:tagLst xmlns:a="http://schemas.openxmlformats.org/drawingml/2006/main" xmlns:r="http://schemas.openxmlformats.org/officeDocument/2006/relationships" xmlns:p="http://schemas.openxmlformats.org/presentationml/2006/main">
  <p:tag name="KSO_WM_UNIT_TABLE_BEAUTIFY" val="smartTable{40a3b49e-2aa0-41bb-80f6-06a06e90efd5}"/>
  <p:tag name="TABLE_ENDDRAG_ORIGIN_RECT" val="858*226"/>
  <p:tag name="TABLE_ENDDRAG_RECT" val="47*219*858*226"/>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5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075,&quot;width&quot;:1080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3983</Words>
  <Application>Microsoft Office PowerPoint</Application>
  <PresentationFormat>Widescreen</PresentationFormat>
  <Paragraphs>104</Paragraphs>
  <Slides>16</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Wingdings</vt:lpstr>
      <vt:lpstr>Office 主题​​</vt:lpstr>
      <vt:lpstr>1_Office 主题​​</vt:lpstr>
      <vt:lpstr>WOA7014 ROBOTICS AND INTELLIGENT SYSTEMS</vt:lpstr>
      <vt:lpstr>PowerPoint Presentation</vt:lpstr>
      <vt:lpstr>Problem Definition</vt:lpstr>
      <vt:lpstr>Related Work</vt:lpstr>
      <vt:lpstr>Related Work</vt:lpstr>
      <vt:lpstr>Environment and Simulation</vt:lpstr>
      <vt:lpstr>Environment and Simulation</vt:lpstr>
      <vt:lpstr>Environment and Simulation</vt:lpstr>
      <vt:lpstr>Environment and Simulation</vt:lpstr>
      <vt:lpstr>Environment and Simulation</vt:lpstr>
      <vt:lpstr>Environment and Simulation</vt:lpstr>
      <vt:lpstr>Proposed Approach</vt:lpstr>
      <vt:lpstr>PowerPoint Presentation</vt:lpstr>
      <vt:lpstr>Possible Experiments</vt:lpstr>
      <vt:lpstr>Some Initial Results</vt:lpstr>
      <vt:lpstr>Some Initial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WOA7014 ROBOTICS AND INTELLIGENT SYSTEMS</dc:title>
  <dc:creator/>
  <cp:lastModifiedBy>MOHAMED MOUSSAD MOHAMED IBRAHIM</cp:lastModifiedBy>
  <cp:revision>238</cp:revision>
  <dcterms:created xsi:type="dcterms:W3CDTF">2019-06-19T02:08:00Z</dcterms:created>
  <dcterms:modified xsi:type="dcterms:W3CDTF">2021-01-18T11:00:14Z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