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7" r:id="rId4"/>
    <p:sldId id="268" r:id="rId5"/>
    <p:sldId id="269" r:id="rId6"/>
    <p:sldId id="270"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6AA7-969B-3A09-90F3-2B4BB6C188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142B90-EF6A-2E58-4731-5D0041E84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D9449E-2C44-A6E6-22F5-83CC2014EE29}"/>
              </a:ext>
            </a:extLst>
          </p:cNvPr>
          <p:cNvSpPr>
            <a:spLocks noGrp="1"/>
          </p:cNvSpPr>
          <p:nvPr>
            <p:ph type="dt" sz="half" idx="10"/>
          </p:nvPr>
        </p:nvSpPr>
        <p:spPr/>
        <p:txBody>
          <a:bodyPr/>
          <a:lstStyle/>
          <a:p>
            <a:fld id="{120CDA63-CA9C-4C61-A5F3-37164DEDE834}" type="datetimeFigureOut">
              <a:rPr lang="en-IN" smtClean="0"/>
              <a:t>27-09-2024</a:t>
            </a:fld>
            <a:endParaRPr lang="en-IN"/>
          </a:p>
        </p:txBody>
      </p:sp>
      <p:sp>
        <p:nvSpPr>
          <p:cNvPr id="5" name="Footer Placeholder 4">
            <a:extLst>
              <a:ext uri="{FF2B5EF4-FFF2-40B4-BE49-F238E27FC236}">
                <a16:creationId xmlns:a16="http://schemas.microsoft.com/office/drawing/2014/main" id="{EE0740D2-287C-9320-182F-7F2813CD1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AB80F-E5D9-BE66-57B1-151008099076}"/>
              </a:ext>
            </a:extLst>
          </p:cNvPr>
          <p:cNvSpPr>
            <a:spLocks noGrp="1"/>
          </p:cNvSpPr>
          <p:nvPr>
            <p:ph type="sldNum" sz="quarter" idx="12"/>
          </p:nvPr>
        </p:nvSpPr>
        <p:spPr/>
        <p:txBody>
          <a:bodyPr/>
          <a:lstStyle/>
          <a:p>
            <a:fld id="{6ED1A72C-BB90-47FF-A776-89FD796769AB}" type="slidenum">
              <a:rPr lang="en-IN" smtClean="0"/>
              <a:t>‹#›</a:t>
            </a:fld>
            <a:endParaRPr lang="en-IN"/>
          </a:p>
        </p:txBody>
      </p:sp>
    </p:spTree>
    <p:extLst>
      <p:ext uri="{BB962C8B-B14F-4D97-AF65-F5344CB8AC3E}">
        <p14:creationId xmlns:p14="http://schemas.microsoft.com/office/powerpoint/2010/main" val="303324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161B-3EA5-8E74-41F3-79318C5A49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86B244-9FEF-B39A-6845-788964670E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4F2A0-29C8-37EB-FD9B-82F5DF7F1449}"/>
              </a:ext>
            </a:extLst>
          </p:cNvPr>
          <p:cNvSpPr>
            <a:spLocks noGrp="1"/>
          </p:cNvSpPr>
          <p:nvPr>
            <p:ph type="dt" sz="half" idx="10"/>
          </p:nvPr>
        </p:nvSpPr>
        <p:spPr/>
        <p:txBody>
          <a:bodyPr/>
          <a:lstStyle/>
          <a:p>
            <a:fld id="{120CDA63-CA9C-4C61-A5F3-37164DEDE834}" type="datetimeFigureOut">
              <a:rPr lang="en-IN" smtClean="0"/>
              <a:t>27-09-2024</a:t>
            </a:fld>
            <a:endParaRPr lang="en-IN"/>
          </a:p>
        </p:txBody>
      </p:sp>
      <p:sp>
        <p:nvSpPr>
          <p:cNvPr id="5" name="Footer Placeholder 4">
            <a:extLst>
              <a:ext uri="{FF2B5EF4-FFF2-40B4-BE49-F238E27FC236}">
                <a16:creationId xmlns:a16="http://schemas.microsoft.com/office/drawing/2014/main" id="{7BD9572C-F28C-2356-414D-CFDFE701F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7F6382-D7F8-FA58-CC84-AE6DC21B2A9B}"/>
              </a:ext>
            </a:extLst>
          </p:cNvPr>
          <p:cNvSpPr>
            <a:spLocks noGrp="1"/>
          </p:cNvSpPr>
          <p:nvPr>
            <p:ph type="sldNum" sz="quarter" idx="12"/>
          </p:nvPr>
        </p:nvSpPr>
        <p:spPr/>
        <p:txBody>
          <a:bodyPr/>
          <a:lstStyle/>
          <a:p>
            <a:fld id="{6ED1A72C-BB90-47FF-A776-89FD796769AB}" type="slidenum">
              <a:rPr lang="en-IN" smtClean="0"/>
              <a:t>‹#›</a:t>
            </a:fld>
            <a:endParaRPr lang="en-IN"/>
          </a:p>
        </p:txBody>
      </p:sp>
    </p:spTree>
    <p:extLst>
      <p:ext uri="{BB962C8B-B14F-4D97-AF65-F5344CB8AC3E}">
        <p14:creationId xmlns:p14="http://schemas.microsoft.com/office/powerpoint/2010/main" val="4803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E50039-95B4-C145-84A5-BAD370CB02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9E69A0-16C7-E102-4341-E8FBE218B9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30D23-9136-AC98-90E3-3CAAB199C5C0}"/>
              </a:ext>
            </a:extLst>
          </p:cNvPr>
          <p:cNvSpPr>
            <a:spLocks noGrp="1"/>
          </p:cNvSpPr>
          <p:nvPr>
            <p:ph type="dt" sz="half" idx="10"/>
          </p:nvPr>
        </p:nvSpPr>
        <p:spPr/>
        <p:txBody>
          <a:bodyPr/>
          <a:lstStyle/>
          <a:p>
            <a:fld id="{120CDA63-CA9C-4C61-A5F3-37164DEDE834}" type="datetimeFigureOut">
              <a:rPr lang="en-IN" smtClean="0"/>
              <a:t>27-09-2024</a:t>
            </a:fld>
            <a:endParaRPr lang="en-IN"/>
          </a:p>
        </p:txBody>
      </p:sp>
      <p:sp>
        <p:nvSpPr>
          <p:cNvPr id="5" name="Footer Placeholder 4">
            <a:extLst>
              <a:ext uri="{FF2B5EF4-FFF2-40B4-BE49-F238E27FC236}">
                <a16:creationId xmlns:a16="http://schemas.microsoft.com/office/drawing/2014/main" id="{68BC80F2-872E-51B1-8B88-8663955914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980890-2D16-D466-F929-74FAFAE79FC4}"/>
              </a:ext>
            </a:extLst>
          </p:cNvPr>
          <p:cNvSpPr>
            <a:spLocks noGrp="1"/>
          </p:cNvSpPr>
          <p:nvPr>
            <p:ph type="sldNum" sz="quarter" idx="12"/>
          </p:nvPr>
        </p:nvSpPr>
        <p:spPr/>
        <p:txBody>
          <a:bodyPr/>
          <a:lstStyle/>
          <a:p>
            <a:fld id="{6ED1A72C-BB90-47FF-A776-89FD796769AB}" type="slidenum">
              <a:rPr lang="en-IN" smtClean="0"/>
              <a:t>‹#›</a:t>
            </a:fld>
            <a:endParaRPr lang="en-IN"/>
          </a:p>
        </p:txBody>
      </p:sp>
    </p:spTree>
    <p:extLst>
      <p:ext uri="{BB962C8B-B14F-4D97-AF65-F5344CB8AC3E}">
        <p14:creationId xmlns:p14="http://schemas.microsoft.com/office/powerpoint/2010/main" val="27792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E5D8-223C-6977-5A3A-E9C7CB2EFD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0F3530-CFF4-4ECF-E0BD-2814BD7383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C0B75-2B5F-9D74-39A9-06360B577418}"/>
              </a:ext>
            </a:extLst>
          </p:cNvPr>
          <p:cNvSpPr>
            <a:spLocks noGrp="1"/>
          </p:cNvSpPr>
          <p:nvPr>
            <p:ph type="dt" sz="half" idx="10"/>
          </p:nvPr>
        </p:nvSpPr>
        <p:spPr/>
        <p:txBody>
          <a:bodyPr/>
          <a:lstStyle/>
          <a:p>
            <a:fld id="{120CDA63-CA9C-4C61-A5F3-37164DEDE834}" type="datetimeFigureOut">
              <a:rPr lang="en-IN" smtClean="0"/>
              <a:t>27-09-2024</a:t>
            </a:fld>
            <a:endParaRPr lang="en-IN"/>
          </a:p>
        </p:txBody>
      </p:sp>
      <p:sp>
        <p:nvSpPr>
          <p:cNvPr id="5" name="Footer Placeholder 4">
            <a:extLst>
              <a:ext uri="{FF2B5EF4-FFF2-40B4-BE49-F238E27FC236}">
                <a16:creationId xmlns:a16="http://schemas.microsoft.com/office/drawing/2014/main" id="{B77F37BB-BE29-1BFD-AD3B-F508773B43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2E7E2C-89E2-5159-9ACA-C8828A51F796}"/>
              </a:ext>
            </a:extLst>
          </p:cNvPr>
          <p:cNvSpPr>
            <a:spLocks noGrp="1"/>
          </p:cNvSpPr>
          <p:nvPr>
            <p:ph type="sldNum" sz="quarter" idx="12"/>
          </p:nvPr>
        </p:nvSpPr>
        <p:spPr/>
        <p:txBody>
          <a:bodyPr/>
          <a:lstStyle/>
          <a:p>
            <a:fld id="{6ED1A72C-BB90-47FF-A776-89FD796769AB}" type="slidenum">
              <a:rPr lang="en-IN" smtClean="0"/>
              <a:t>‹#›</a:t>
            </a:fld>
            <a:endParaRPr lang="en-IN"/>
          </a:p>
        </p:txBody>
      </p:sp>
    </p:spTree>
    <p:extLst>
      <p:ext uri="{BB962C8B-B14F-4D97-AF65-F5344CB8AC3E}">
        <p14:creationId xmlns:p14="http://schemas.microsoft.com/office/powerpoint/2010/main" val="91240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B4A9-7C42-9E06-606D-8D4AB6E126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8C6991-B5FC-FCA7-0383-4B547D2A57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7AA286-842D-B95A-B51F-D876A2FD1320}"/>
              </a:ext>
            </a:extLst>
          </p:cNvPr>
          <p:cNvSpPr>
            <a:spLocks noGrp="1"/>
          </p:cNvSpPr>
          <p:nvPr>
            <p:ph type="dt" sz="half" idx="10"/>
          </p:nvPr>
        </p:nvSpPr>
        <p:spPr/>
        <p:txBody>
          <a:bodyPr/>
          <a:lstStyle/>
          <a:p>
            <a:fld id="{120CDA63-CA9C-4C61-A5F3-37164DEDE834}" type="datetimeFigureOut">
              <a:rPr lang="en-IN" smtClean="0"/>
              <a:t>27-09-2024</a:t>
            </a:fld>
            <a:endParaRPr lang="en-IN"/>
          </a:p>
        </p:txBody>
      </p:sp>
      <p:sp>
        <p:nvSpPr>
          <p:cNvPr id="5" name="Footer Placeholder 4">
            <a:extLst>
              <a:ext uri="{FF2B5EF4-FFF2-40B4-BE49-F238E27FC236}">
                <a16:creationId xmlns:a16="http://schemas.microsoft.com/office/drawing/2014/main" id="{8D513A16-5BF7-879A-0AE1-4EFDCE1D22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351E3-2374-42D2-3FB7-5D436DA51F18}"/>
              </a:ext>
            </a:extLst>
          </p:cNvPr>
          <p:cNvSpPr>
            <a:spLocks noGrp="1"/>
          </p:cNvSpPr>
          <p:nvPr>
            <p:ph type="sldNum" sz="quarter" idx="12"/>
          </p:nvPr>
        </p:nvSpPr>
        <p:spPr/>
        <p:txBody>
          <a:bodyPr/>
          <a:lstStyle/>
          <a:p>
            <a:fld id="{6ED1A72C-BB90-47FF-A776-89FD796769AB}" type="slidenum">
              <a:rPr lang="en-IN" smtClean="0"/>
              <a:t>‹#›</a:t>
            </a:fld>
            <a:endParaRPr lang="en-IN"/>
          </a:p>
        </p:txBody>
      </p:sp>
    </p:spTree>
    <p:extLst>
      <p:ext uri="{BB962C8B-B14F-4D97-AF65-F5344CB8AC3E}">
        <p14:creationId xmlns:p14="http://schemas.microsoft.com/office/powerpoint/2010/main" val="311460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E99E-5A57-8EDD-912F-6F9061F4CA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0459B9-79E9-7A92-5E4A-A3752F3655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4048A5-F4D7-0081-C724-348D44A1B3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FE5319-DABA-246B-0A3A-ACB5B0B5F010}"/>
              </a:ext>
            </a:extLst>
          </p:cNvPr>
          <p:cNvSpPr>
            <a:spLocks noGrp="1"/>
          </p:cNvSpPr>
          <p:nvPr>
            <p:ph type="dt" sz="half" idx="10"/>
          </p:nvPr>
        </p:nvSpPr>
        <p:spPr/>
        <p:txBody>
          <a:bodyPr/>
          <a:lstStyle/>
          <a:p>
            <a:fld id="{120CDA63-CA9C-4C61-A5F3-37164DEDE834}" type="datetimeFigureOut">
              <a:rPr lang="en-IN" smtClean="0"/>
              <a:t>27-09-2024</a:t>
            </a:fld>
            <a:endParaRPr lang="en-IN"/>
          </a:p>
        </p:txBody>
      </p:sp>
      <p:sp>
        <p:nvSpPr>
          <p:cNvPr id="6" name="Footer Placeholder 5">
            <a:extLst>
              <a:ext uri="{FF2B5EF4-FFF2-40B4-BE49-F238E27FC236}">
                <a16:creationId xmlns:a16="http://schemas.microsoft.com/office/drawing/2014/main" id="{8FF8BEDE-A543-35EF-CD76-13BC9D529C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48520C-5D95-4E97-109B-EEFD8E6A8E8C}"/>
              </a:ext>
            </a:extLst>
          </p:cNvPr>
          <p:cNvSpPr>
            <a:spLocks noGrp="1"/>
          </p:cNvSpPr>
          <p:nvPr>
            <p:ph type="sldNum" sz="quarter" idx="12"/>
          </p:nvPr>
        </p:nvSpPr>
        <p:spPr/>
        <p:txBody>
          <a:bodyPr/>
          <a:lstStyle/>
          <a:p>
            <a:fld id="{6ED1A72C-BB90-47FF-A776-89FD796769AB}" type="slidenum">
              <a:rPr lang="en-IN" smtClean="0"/>
              <a:t>‹#›</a:t>
            </a:fld>
            <a:endParaRPr lang="en-IN"/>
          </a:p>
        </p:txBody>
      </p:sp>
    </p:spTree>
    <p:extLst>
      <p:ext uri="{BB962C8B-B14F-4D97-AF65-F5344CB8AC3E}">
        <p14:creationId xmlns:p14="http://schemas.microsoft.com/office/powerpoint/2010/main" val="313594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8915-4671-BD7E-4A8E-8D40BA47BB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DCE921-656B-95DF-7590-15BDCD1B2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A9AB5-B685-4972-698D-9833036A7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014310-F9AE-23E7-290C-2CB7D8F27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E188B-CE34-1BFE-69DF-70248F77B2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58049F-F639-2FDA-E0F7-F8846681CDA7}"/>
              </a:ext>
            </a:extLst>
          </p:cNvPr>
          <p:cNvSpPr>
            <a:spLocks noGrp="1"/>
          </p:cNvSpPr>
          <p:nvPr>
            <p:ph type="dt" sz="half" idx="10"/>
          </p:nvPr>
        </p:nvSpPr>
        <p:spPr/>
        <p:txBody>
          <a:bodyPr/>
          <a:lstStyle/>
          <a:p>
            <a:fld id="{120CDA63-CA9C-4C61-A5F3-37164DEDE834}" type="datetimeFigureOut">
              <a:rPr lang="en-IN" smtClean="0"/>
              <a:t>27-09-2024</a:t>
            </a:fld>
            <a:endParaRPr lang="en-IN"/>
          </a:p>
        </p:txBody>
      </p:sp>
      <p:sp>
        <p:nvSpPr>
          <p:cNvPr id="8" name="Footer Placeholder 7">
            <a:extLst>
              <a:ext uri="{FF2B5EF4-FFF2-40B4-BE49-F238E27FC236}">
                <a16:creationId xmlns:a16="http://schemas.microsoft.com/office/drawing/2014/main" id="{518F06E4-7BA9-5C76-6F63-F9B5963F9B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67EC1B-42FF-26A7-3179-3AD2F68F5C97}"/>
              </a:ext>
            </a:extLst>
          </p:cNvPr>
          <p:cNvSpPr>
            <a:spLocks noGrp="1"/>
          </p:cNvSpPr>
          <p:nvPr>
            <p:ph type="sldNum" sz="quarter" idx="12"/>
          </p:nvPr>
        </p:nvSpPr>
        <p:spPr/>
        <p:txBody>
          <a:bodyPr/>
          <a:lstStyle/>
          <a:p>
            <a:fld id="{6ED1A72C-BB90-47FF-A776-89FD796769AB}" type="slidenum">
              <a:rPr lang="en-IN" smtClean="0"/>
              <a:t>‹#›</a:t>
            </a:fld>
            <a:endParaRPr lang="en-IN"/>
          </a:p>
        </p:txBody>
      </p:sp>
    </p:spTree>
    <p:extLst>
      <p:ext uri="{BB962C8B-B14F-4D97-AF65-F5344CB8AC3E}">
        <p14:creationId xmlns:p14="http://schemas.microsoft.com/office/powerpoint/2010/main" val="152474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9ADB-2F66-87D7-F094-370C42FD39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92047B-BBA5-36F5-ED2A-9D343FFC3CAE}"/>
              </a:ext>
            </a:extLst>
          </p:cNvPr>
          <p:cNvSpPr>
            <a:spLocks noGrp="1"/>
          </p:cNvSpPr>
          <p:nvPr>
            <p:ph type="dt" sz="half" idx="10"/>
          </p:nvPr>
        </p:nvSpPr>
        <p:spPr/>
        <p:txBody>
          <a:bodyPr/>
          <a:lstStyle/>
          <a:p>
            <a:fld id="{120CDA63-CA9C-4C61-A5F3-37164DEDE834}" type="datetimeFigureOut">
              <a:rPr lang="en-IN" smtClean="0"/>
              <a:t>27-09-2024</a:t>
            </a:fld>
            <a:endParaRPr lang="en-IN"/>
          </a:p>
        </p:txBody>
      </p:sp>
      <p:sp>
        <p:nvSpPr>
          <p:cNvPr id="4" name="Footer Placeholder 3">
            <a:extLst>
              <a:ext uri="{FF2B5EF4-FFF2-40B4-BE49-F238E27FC236}">
                <a16:creationId xmlns:a16="http://schemas.microsoft.com/office/drawing/2014/main" id="{D7F969EF-A05B-3BE4-EEE5-77D8B8BC4A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AE9C42-8763-A2B8-8241-71767C1AA3EE}"/>
              </a:ext>
            </a:extLst>
          </p:cNvPr>
          <p:cNvSpPr>
            <a:spLocks noGrp="1"/>
          </p:cNvSpPr>
          <p:nvPr>
            <p:ph type="sldNum" sz="quarter" idx="12"/>
          </p:nvPr>
        </p:nvSpPr>
        <p:spPr/>
        <p:txBody>
          <a:bodyPr/>
          <a:lstStyle/>
          <a:p>
            <a:fld id="{6ED1A72C-BB90-47FF-A776-89FD796769AB}" type="slidenum">
              <a:rPr lang="en-IN" smtClean="0"/>
              <a:t>‹#›</a:t>
            </a:fld>
            <a:endParaRPr lang="en-IN"/>
          </a:p>
        </p:txBody>
      </p:sp>
    </p:spTree>
    <p:extLst>
      <p:ext uri="{BB962C8B-B14F-4D97-AF65-F5344CB8AC3E}">
        <p14:creationId xmlns:p14="http://schemas.microsoft.com/office/powerpoint/2010/main" val="3365585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2CCEEA-6F94-78CF-7AA4-F1C52D6CFBAA}"/>
              </a:ext>
            </a:extLst>
          </p:cNvPr>
          <p:cNvSpPr>
            <a:spLocks noGrp="1"/>
          </p:cNvSpPr>
          <p:nvPr>
            <p:ph type="dt" sz="half" idx="10"/>
          </p:nvPr>
        </p:nvSpPr>
        <p:spPr/>
        <p:txBody>
          <a:bodyPr/>
          <a:lstStyle/>
          <a:p>
            <a:fld id="{120CDA63-CA9C-4C61-A5F3-37164DEDE834}" type="datetimeFigureOut">
              <a:rPr lang="en-IN" smtClean="0"/>
              <a:t>27-09-2024</a:t>
            </a:fld>
            <a:endParaRPr lang="en-IN"/>
          </a:p>
        </p:txBody>
      </p:sp>
      <p:sp>
        <p:nvSpPr>
          <p:cNvPr id="3" name="Footer Placeholder 2">
            <a:extLst>
              <a:ext uri="{FF2B5EF4-FFF2-40B4-BE49-F238E27FC236}">
                <a16:creationId xmlns:a16="http://schemas.microsoft.com/office/drawing/2014/main" id="{E310419A-C60F-33E6-ADD9-ABFC4FA357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87D843-9A74-2397-AD5E-57CC445F9050}"/>
              </a:ext>
            </a:extLst>
          </p:cNvPr>
          <p:cNvSpPr>
            <a:spLocks noGrp="1"/>
          </p:cNvSpPr>
          <p:nvPr>
            <p:ph type="sldNum" sz="quarter" idx="12"/>
          </p:nvPr>
        </p:nvSpPr>
        <p:spPr/>
        <p:txBody>
          <a:bodyPr/>
          <a:lstStyle/>
          <a:p>
            <a:fld id="{6ED1A72C-BB90-47FF-A776-89FD796769AB}" type="slidenum">
              <a:rPr lang="en-IN" smtClean="0"/>
              <a:t>‹#›</a:t>
            </a:fld>
            <a:endParaRPr lang="en-IN"/>
          </a:p>
        </p:txBody>
      </p:sp>
    </p:spTree>
    <p:extLst>
      <p:ext uri="{BB962C8B-B14F-4D97-AF65-F5344CB8AC3E}">
        <p14:creationId xmlns:p14="http://schemas.microsoft.com/office/powerpoint/2010/main" val="371130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32BC-09D8-579C-1FAB-18CFDB80F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3DB368-C9DC-AD3F-385C-AD209834F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3C8463-26D4-88E0-F244-ADF70F445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5FEBF-5996-7707-715F-B94AEBAAAC93}"/>
              </a:ext>
            </a:extLst>
          </p:cNvPr>
          <p:cNvSpPr>
            <a:spLocks noGrp="1"/>
          </p:cNvSpPr>
          <p:nvPr>
            <p:ph type="dt" sz="half" idx="10"/>
          </p:nvPr>
        </p:nvSpPr>
        <p:spPr/>
        <p:txBody>
          <a:bodyPr/>
          <a:lstStyle/>
          <a:p>
            <a:fld id="{120CDA63-CA9C-4C61-A5F3-37164DEDE834}" type="datetimeFigureOut">
              <a:rPr lang="en-IN" smtClean="0"/>
              <a:t>27-09-2024</a:t>
            </a:fld>
            <a:endParaRPr lang="en-IN"/>
          </a:p>
        </p:txBody>
      </p:sp>
      <p:sp>
        <p:nvSpPr>
          <p:cNvPr id="6" name="Footer Placeholder 5">
            <a:extLst>
              <a:ext uri="{FF2B5EF4-FFF2-40B4-BE49-F238E27FC236}">
                <a16:creationId xmlns:a16="http://schemas.microsoft.com/office/drawing/2014/main" id="{5A10A360-420F-D56B-1C32-7C4376D916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C94E1-66D0-B325-0D7C-6AC221AF5C4F}"/>
              </a:ext>
            </a:extLst>
          </p:cNvPr>
          <p:cNvSpPr>
            <a:spLocks noGrp="1"/>
          </p:cNvSpPr>
          <p:nvPr>
            <p:ph type="sldNum" sz="quarter" idx="12"/>
          </p:nvPr>
        </p:nvSpPr>
        <p:spPr/>
        <p:txBody>
          <a:bodyPr/>
          <a:lstStyle/>
          <a:p>
            <a:fld id="{6ED1A72C-BB90-47FF-A776-89FD796769AB}" type="slidenum">
              <a:rPr lang="en-IN" smtClean="0"/>
              <a:t>‹#›</a:t>
            </a:fld>
            <a:endParaRPr lang="en-IN"/>
          </a:p>
        </p:txBody>
      </p:sp>
    </p:spTree>
    <p:extLst>
      <p:ext uri="{BB962C8B-B14F-4D97-AF65-F5344CB8AC3E}">
        <p14:creationId xmlns:p14="http://schemas.microsoft.com/office/powerpoint/2010/main" val="258004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FCDC-7BF9-90F0-4017-AD2B9FEF0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351269-FBD3-C074-B6F1-AF9290BDB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F9EBDD-19DC-5C88-B8AC-B8443BDB1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F678FA-A7B5-6E14-DEBA-02AB8B7BA26E}"/>
              </a:ext>
            </a:extLst>
          </p:cNvPr>
          <p:cNvSpPr>
            <a:spLocks noGrp="1"/>
          </p:cNvSpPr>
          <p:nvPr>
            <p:ph type="dt" sz="half" idx="10"/>
          </p:nvPr>
        </p:nvSpPr>
        <p:spPr/>
        <p:txBody>
          <a:bodyPr/>
          <a:lstStyle/>
          <a:p>
            <a:fld id="{120CDA63-CA9C-4C61-A5F3-37164DEDE834}" type="datetimeFigureOut">
              <a:rPr lang="en-IN" smtClean="0"/>
              <a:t>27-09-2024</a:t>
            </a:fld>
            <a:endParaRPr lang="en-IN"/>
          </a:p>
        </p:txBody>
      </p:sp>
      <p:sp>
        <p:nvSpPr>
          <p:cNvPr id="6" name="Footer Placeholder 5">
            <a:extLst>
              <a:ext uri="{FF2B5EF4-FFF2-40B4-BE49-F238E27FC236}">
                <a16:creationId xmlns:a16="http://schemas.microsoft.com/office/drawing/2014/main" id="{7E02F460-49E3-A0D7-AE59-D3673FDD9C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FAAC3D-BD78-7F72-1378-BFB395541D05}"/>
              </a:ext>
            </a:extLst>
          </p:cNvPr>
          <p:cNvSpPr>
            <a:spLocks noGrp="1"/>
          </p:cNvSpPr>
          <p:nvPr>
            <p:ph type="sldNum" sz="quarter" idx="12"/>
          </p:nvPr>
        </p:nvSpPr>
        <p:spPr/>
        <p:txBody>
          <a:bodyPr/>
          <a:lstStyle/>
          <a:p>
            <a:fld id="{6ED1A72C-BB90-47FF-A776-89FD796769AB}" type="slidenum">
              <a:rPr lang="en-IN" smtClean="0"/>
              <a:t>‹#›</a:t>
            </a:fld>
            <a:endParaRPr lang="en-IN"/>
          </a:p>
        </p:txBody>
      </p:sp>
    </p:spTree>
    <p:extLst>
      <p:ext uri="{BB962C8B-B14F-4D97-AF65-F5344CB8AC3E}">
        <p14:creationId xmlns:p14="http://schemas.microsoft.com/office/powerpoint/2010/main" val="75018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A1B4D-6808-4A89-B2C1-F4A17B3F1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B6D4C6-A474-92A8-95CE-3BFE8AD83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6310B4-649A-5AE9-6C06-3775B50B68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0CDA63-CA9C-4C61-A5F3-37164DEDE834}" type="datetimeFigureOut">
              <a:rPr lang="en-IN" smtClean="0"/>
              <a:t>27-09-2024</a:t>
            </a:fld>
            <a:endParaRPr lang="en-IN"/>
          </a:p>
        </p:txBody>
      </p:sp>
      <p:sp>
        <p:nvSpPr>
          <p:cNvPr id="5" name="Footer Placeholder 4">
            <a:extLst>
              <a:ext uri="{FF2B5EF4-FFF2-40B4-BE49-F238E27FC236}">
                <a16:creationId xmlns:a16="http://schemas.microsoft.com/office/drawing/2014/main" id="{23321E76-AE2A-0683-7735-F5788316AE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0843198-5A08-77F4-61C4-9F3BAC52C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D1A72C-BB90-47FF-A776-89FD796769AB}" type="slidenum">
              <a:rPr lang="en-IN" smtClean="0"/>
              <a:t>‹#›</a:t>
            </a:fld>
            <a:endParaRPr lang="en-IN"/>
          </a:p>
        </p:txBody>
      </p:sp>
    </p:spTree>
    <p:extLst>
      <p:ext uri="{BB962C8B-B14F-4D97-AF65-F5344CB8AC3E}">
        <p14:creationId xmlns:p14="http://schemas.microsoft.com/office/powerpoint/2010/main" val="318921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E8D0-798A-C62E-FA37-4AE194989832}"/>
              </a:ext>
            </a:extLst>
          </p:cNvPr>
          <p:cNvSpPr>
            <a:spLocks noGrp="1"/>
          </p:cNvSpPr>
          <p:nvPr>
            <p:ph type="ctrTitle"/>
          </p:nvPr>
        </p:nvSpPr>
        <p:spPr/>
        <p:txBody>
          <a:bodyPr/>
          <a:lstStyle/>
          <a:p>
            <a:r>
              <a:rPr lang="en-IN" dirty="0"/>
              <a:t>Task 3 – Product Matching</a:t>
            </a:r>
          </a:p>
        </p:txBody>
      </p:sp>
      <p:sp>
        <p:nvSpPr>
          <p:cNvPr id="3" name="Subtitle 2">
            <a:extLst>
              <a:ext uri="{FF2B5EF4-FFF2-40B4-BE49-F238E27FC236}">
                <a16:creationId xmlns:a16="http://schemas.microsoft.com/office/drawing/2014/main" id="{988D9CF5-7413-9983-5992-3B2DF60270D8}"/>
              </a:ext>
            </a:extLst>
          </p:cNvPr>
          <p:cNvSpPr>
            <a:spLocks noGrp="1"/>
          </p:cNvSpPr>
          <p:nvPr>
            <p:ph type="subTitle" idx="1"/>
          </p:nvPr>
        </p:nvSpPr>
        <p:spPr/>
        <p:txBody>
          <a:bodyPr/>
          <a:lstStyle/>
          <a:p>
            <a:r>
              <a:rPr lang="en-IN" dirty="0"/>
              <a:t>Mohanraj Karuppiah </a:t>
            </a:r>
            <a:r>
              <a:rPr lang="en-IN" dirty="0" err="1"/>
              <a:t>Sonaimuthu</a:t>
            </a:r>
            <a:endParaRPr lang="en-IN" dirty="0"/>
          </a:p>
        </p:txBody>
      </p:sp>
    </p:spTree>
    <p:extLst>
      <p:ext uri="{BB962C8B-B14F-4D97-AF65-F5344CB8AC3E}">
        <p14:creationId xmlns:p14="http://schemas.microsoft.com/office/powerpoint/2010/main" val="29889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5731-A877-EB74-5B15-FB0261C1FE3A}"/>
              </a:ext>
            </a:extLst>
          </p:cNvPr>
          <p:cNvSpPr>
            <a:spLocks noGrp="1"/>
          </p:cNvSpPr>
          <p:nvPr>
            <p:ph type="title"/>
          </p:nvPr>
        </p:nvSpPr>
        <p:spPr/>
        <p:txBody>
          <a:bodyPr>
            <a:normAutofit/>
          </a:bodyPr>
          <a:lstStyle/>
          <a:p>
            <a:r>
              <a:rPr lang="en-IN" sz="2400" dirty="0"/>
              <a:t>Q1 - </a:t>
            </a:r>
            <a:r>
              <a:rPr lang="en-US" sz="2400" dirty="0"/>
              <a:t>Given the two sets above, how would you create a truth set of matching products with minimal manual effort?</a:t>
            </a:r>
            <a:r>
              <a:rPr lang="en-IN" sz="2400" dirty="0"/>
              <a:t> </a:t>
            </a:r>
          </a:p>
        </p:txBody>
      </p:sp>
      <p:sp>
        <p:nvSpPr>
          <p:cNvPr id="3" name="Content Placeholder 2">
            <a:extLst>
              <a:ext uri="{FF2B5EF4-FFF2-40B4-BE49-F238E27FC236}">
                <a16:creationId xmlns:a16="http://schemas.microsoft.com/office/drawing/2014/main" id="{E9466158-E28A-6900-C1EF-980297E4D3E4}"/>
              </a:ext>
            </a:extLst>
          </p:cNvPr>
          <p:cNvSpPr>
            <a:spLocks noGrp="1"/>
          </p:cNvSpPr>
          <p:nvPr>
            <p:ph idx="1"/>
          </p:nvPr>
        </p:nvSpPr>
        <p:spPr/>
        <p:txBody>
          <a:bodyPr>
            <a:normAutofit/>
          </a:bodyPr>
          <a:lstStyle/>
          <a:p>
            <a:r>
              <a:rPr lang="en-US" sz="2000" dirty="0"/>
              <a:t>Use product identifiers: Utilize metadata such as product name, brand, product code, origin, and categories to generate a similarity score. By manually reviewing a small set of products, we can establish a threshold. This threshold can then be used to identify positive matches.</a:t>
            </a:r>
          </a:p>
          <a:p>
            <a:r>
              <a:rPr lang="en-US" sz="2000" dirty="0"/>
              <a:t>Use nutritional and ingredient information: Despite coming from different sources, nutritional information often remains consistent. By creating embeddings and grouping products based on these features using clustering techniques, we can effectively identify positive matches.</a:t>
            </a:r>
          </a:p>
          <a:p>
            <a:r>
              <a:rPr lang="en-US" sz="2000" dirty="0"/>
              <a:t>Use image hashing (Image based matching): Even images from different sources exhibit similarity, they can be analyzed using image hashing techniques like perceptual hashing (</a:t>
            </a:r>
            <a:r>
              <a:rPr lang="en-US" sz="2000" dirty="0" err="1"/>
              <a:t>phash</a:t>
            </a:r>
            <a:r>
              <a:rPr lang="en-US" sz="2000" dirty="0"/>
              <a:t>). Any two images with a Hamming distance of 8 or less can be considered very similar to each other</a:t>
            </a:r>
            <a:endParaRPr lang="en-IN" sz="2000" dirty="0"/>
          </a:p>
        </p:txBody>
      </p:sp>
    </p:spTree>
    <p:extLst>
      <p:ext uri="{BB962C8B-B14F-4D97-AF65-F5344CB8AC3E}">
        <p14:creationId xmlns:p14="http://schemas.microsoft.com/office/powerpoint/2010/main" val="27595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5731-A877-EB74-5B15-FB0261C1FE3A}"/>
              </a:ext>
            </a:extLst>
          </p:cNvPr>
          <p:cNvSpPr>
            <a:spLocks noGrp="1"/>
          </p:cNvSpPr>
          <p:nvPr>
            <p:ph type="title"/>
          </p:nvPr>
        </p:nvSpPr>
        <p:spPr/>
        <p:txBody>
          <a:bodyPr>
            <a:normAutofit fontScale="90000"/>
          </a:bodyPr>
          <a:lstStyle/>
          <a:p>
            <a:r>
              <a:rPr lang="en-IN" sz="2400" dirty="0"/>
              <a:t>Q2 - </a:t>
            </a:r>
            <a:r>
              <a:rPr lang="en-US" sz="2400" dirty="0"/>
              <a:t>There are situations when negative cases are not available. Imagine you only have a small set of known positives matches that has been manually validated. Explain briefly how you would deal with that type of scenario to create negative examples</a:t>
            </a:r>
            <a:endParaRPr lang="en-IN" sz="2400" dirty="0"/>
          </a:p>
        </p:txBody>
      </p:sp>
      <p:sp>
        <p:nvSpPr>
          <p:cNvPr id="3" name="Content Placeholder 2">
            <a:extLst>
              <a:ext uri="{FF2B5EF4-FFF2-40B4-BE49-F238E27FC236}">
                <a16:creationId xmlns:a16="http://schemas.microsoft.com/office/drawing/2014/main" id="{E9466158-E28A-6900-C1EF-980297E4D3E4}"/>
              </a:ext>
            </a:extLst>
          </p:cNvPr>
          <p:cNvSpPr>
            <a:spLocks noGrp="1"/>
          </p:cNvSpPr>
          <p:nvPr>
            <p:ph idx="1"/>
          </p:nvPr>
        </p:nvSpPr>
        <p:spPr/>
        <p:txBody>
          <a:bodyPr>
            <a:normAutofit/>
          </a:bodyPr>
          <a:lstStyle/>
          <a:p>
            <a:r>
              <a:rPr lang="en-US" sz="2000" dirty="0"/>
              <a:t>A negative example is a pair of products with clear dissimilarities or differences. To generate negative samples, we can apply a negative sampling technique (similar to the approach used in the skip-gram algorithm). First, we create a pool of contrasting products that have distinctly different features (such as nutritional and ingredient information) by calculating the similarity score between the original product and potential contrasting products. Negative samples are then generated by pairing the original product with a randomly selected product from this pool.</a:t>
            </a:r>
          </a:p>
          <a:p>
            <a:r>
              <a:rPr lang="en-US" sz="2000" dirty="0"/>
              <a:t>Embedding is created using nutritional information and ingredients of the product. The similarity score is inversely proportional to the Euclidean distance between the embedding vectors of the two products.</a:t>
            </a:r>
            <a:endParaRPr lang="en-IN" sz="2000" dirty="0"/>
          </a:p>
        </p:txBody>
      </p:sp>
    </p:spTree>
    <p:extLst>
      <p:ext uri="{BB962C8B-B14F-4D97-AF65-F5344CB8AC3E}">
        <p14:creationId xmlns:p14="http://schemas.microsoft.com/office/powerpoint/2010/main" val="402583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5731-A877-EB74-5B15-FB0261C1FE3A}"/>
              </a:ext>
            </a:extLst>
          </p:cNvPr>
          <p:cNvSpPr>
            <a:spLocks noGrp="1"/>
          </p:cNvSpPr>
          <p:nvPr>
            <p:ph type="title"/>
          </p:nvPr>
        </p:nvSpPr>
        <p:spPr/>
        <p:txBody>
          <a:bodyPr>
            <a:normAutofit/>
          </a:bodyPr>
          <a:lstStyle/>
          <a:p>
            <a:r>
              <a:rPr lang="en-IN" sz="2400" dirty="0"/>
              <a:t>Q3 - </a:t>
            </a:r>
            <a:r>
              <a:rPr lang="en-US" sz="2400" dirty="0"/>
              <a:t>If you found a method to obtain negative cases, how do you distinguish between easy and hard samples?</a:t>
            </a:r>
            <a:endParaRPr lang="en-IN" sz="2400" dirty="0"/>
          </a:p>
        </p:txBody>
      </p:sp>
      <p:sp>
        <p:nvSpPr>
          <p:cNvPr id="3" name="Content Placeholder 2">
            <a:extLst>
              <a:ext uri="{FF2B5EF4-FFF2-40B4-BE49-F238E27FC236}">
                <a16:creationId xmlns:a16="http://schemas.microsoft.com/office/drawing/2014/main" id="{E9466158-E28A-6900-C1EF-980297E4D3E4}"/>
              </a:ext>
            </a:extLst>
          </p:cNvPr>
          <p:cNvSpPr>
            <a:spLocks noGrp="1"/>
          </p:cNvSpPr>
          <p:nvPr>
            <p:ph idx="1"/>
          </p:nvPr>
        </p:nvSpPr>
        <p:spPr/>
        <p:txBody>
          <a:bodyPr>
            <a:normAutofit/>
          </a:bodyPr>
          <a:lstStyle/>
          <a:p>
            <a:r>
              <a:rPr lang="en-US" sz="2000" dirty="0"/>
              <a:t>The difficulty in distinguishing between easy and hard samples is based on the similarity score used to identify contrasting products for each pair.</a:t>
            </a:r>
          </a:p>
          <a:p>
            <a:r>
              <a:rPr lang="en-US" sz="2000" dirty="0"/>
              <a:t>Pairs with lower similarity scores are considered easy samples, as they have clear differences and can be generated through random negative sampling, as mentioned earlier.</a:t>
            </a:r>
          </a:p>
          <a:p>
            <a:r>
              <a:rPr lang="en-US" sz="2000" dirty="0"/>
              <a:t>On the other hand, pairs with higher similarity scores are hard samples, as they share more similarities than differences. In the food industry, even slight changes in ingredients or nutritional information can result in different products, making these pairs harder to distinguish.</a:t>
            </a:r>
            <a:endParaRPr lang="en-IN" sz="2000" dirty="0"/>
          </a:p>
        </p:txBody>
      </p:sp>
    </p:spTree>
    <p:extLst>
      <p:ext uri="{BB962C8B-B14F-4D97-AF65-F5344CB8AC3E}">
        <p14:creationId xmlns:p14="http://schemas.microsoft.com/office/powerpoint/2010/main" val="322070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5731-A877-EB74-5B15-FB0261C1FE3A}"/>
              </a:ext>
            </a:extLst>
          </p:cNvPr>
          <p:cNvSpPr>
            <a:spLocks noGrp="1"/>
          </p:cNvSpPr>
          <p:nvPr>
            <p:ph type="title"/>
          </p:nvPr>
        </p:nvSpPr>
        <p:spPr/>
        <p:txBody>
          <a:bodyPr>
            <a:normAutofit/>
          </a:bodyPr>
          <a:lstStyle/>
          <a:p>
            <a:r>
              <a:rPr lang="en-IN" sz="2400" dirty="0"/>
              <a:t>Q4 - </a:t>
            </a:r>
            <a:r>
              <a:rPr lang="en-US" sz="2400" dirty="0"/>
              <a:t>Given the above, what split strategy would you follow? Once the model is deployed, can you describe how you would use new labeled data?</a:t>
            </a:r>
            <a:endParaRPr lang="en-IN" sz="2400" dirty="0"/>
          </a:p>
        </p:txBody>
      </p:sp>
      <p:sp>
        <p:nvSpPr>
          <p:cNvPr id="3" name="Content Placeholder 2">
            <a:extLst>
              <a:ext uri="{FF2B5EF4-FFF2-40B4-BE49-F238E27FC236}">
                <a16:creationId xmlns:a16="http://schemas.microsoft.com/office/drawing/2014/main" id="{E9466158-E28A-6900-C1EF-980297E4D3E4}"/>
              </a:ext>
            </a:extLst>
          </p:cNvPr>
          <p:cNvSpPr>
            <a:spLocks noGrp="1"/>
          </p:cNvSpPr>
          <p:nvPr>
            <p:ph idx="1"/>
          </p:nvPr>
        </p:nvSpPr>
        <p:spPr/>
        <p:txBody>
          <a:bodyPr>
            <a:normAutofit/>
          </a:bodyPr>
          <a:lstStyle/>
          <a:p>
            <a:pPr marL="0" indent="0">
              <a:buNone/>
            </a:pPr>
            <a:r>
              <a:rPr lang="en-US" sz="2000" dirty="0"/>
              <a:t>Split strategy: Split the data into train, validation and test dataset. Split ratio would be </a:t>
            </a:r>
          </a:p>
          <a:p>
            <a:pPr lvl="1"/>
            <a:r>
              <a:rPr lang="en-US" sz="1600" dirty="0"/>
              <a:t>60-20-20 for a reasonable smaller dataset (&lt;20k samples)</a:t>
            </a:r>
          </a:p>
          <a:p>
            <a:pPr lvl="1"/>
            <a:r>
              <a:rPr lang="en-US" sz="1600" dirty="0"/>
              <a:t>90-5-5 for dataset like open food facts (around 1 million samples)</a:t>
            </a:r>
          </a:p>
          <a:p>
            <a:pPr lvl="1"/>
            <a:r>
              <a:rPr lang="en-US" sz="1600" dirty="0"/>
              <a:t>98-1-1 for larger datasets</a:t>
            </a:r>
            <a:endParaRPr lang="en-US" sz="2000" dirty="0"/>
          </a:p>
          <a:p>
            <a:pPr marL="0" indent="0">
              <a:buNone/>
            </a:pPr>
            <a:r>
              <a:rPr lang="en-US" sz="2000" dirty="0"/>
              <a:t>Train dataset should be diverse enough to cover all possible cases and test dataset should be big enough to give high confidence in the overall performance of the system.</a:t>
            </a:r>
          </a:p>
          <a:p>
            <a:pPr marL="0" indent="0">
              <a:buNone/>
            </a:pPr>
            <a:endParaRPr lang="en-US" sz="2000" dirty="0"/>
          </a:p>
          <a:p>
            <a:pPr marL="0" indent="0">
              <a:buNone/>
            </a:pPr>
            <a:r>
              <a:rPr lang="en-US" sz="2000" dirty="0"/>
              <a:t>Adding new labeled samples into the system requires careful attention, as they might come from completely different sources. The following steps should be followed: </a:t>
            </a:r>
          </a:p>
          <a:p>
            <a:pPr marL="914400" lvl="1" indent="-457200">
              <a:buFont typeface="+mj-lt"/>
              <a:buAutoNum type="arabicPeriod"/>
            </a:pPr>
            <a:r>
              <a:rPr lang="en-US" sz="1600" dirty="0"/>
              <a:t>Conduct error analysis on the new labeled data. </a:t>
            </a:r>
          </a:p>
          <a:p>
            <a:pPr marL="914400" lvl="1" indent="-457200">
              <a:buFont typeface="+mj-lt"/>
              <a:buAutoNum type="arabicPeriod"/>
            </a:pPr>
            <a:r>
              <a:rPr lang="en-US" sz="1600" dirty="0"/>
              <a:t>Perform basic cleanups. </a:t>
            </a:r>
          </a:p>
          <a:p>
            <a:pPr marL="914400" lvl="1" indent="-457200">
              <a:buFont typeface="+mj-lt"/>
              <a:buAutoNum type="arabicPeriod"/>
            </a:pPr>
            <a:r>
              <a:rPr lang="en-US" sz="1600" dirty="0"/>
              <a:t>Shuffle all data from different distributions. </a:t>
            </a:r>
          </a:p>
          <a:p>
            <a:pPr marL="914400" lvl="1" indent="-457200">
              <a:buFont typeface="+mj-lt"/>
              <a:buAutoNum type="arabicPeriod"/>
            </a:pPr>
            <a:r>
              <a:rPr lang="en-US" sz="1600" dirty="0"/>
              <a:t>Split the entire dataset into training, validation, and test sets, ensuring that both the validation and test sets contain a significant amount of data from different distributions</a:t>
            </a:r>
            <a:endParaRPr lang="en-IN" sz="1600" dirty="0"/>
          </a:p>
        </p:txBody>
      </p:sp>
    </p:spTree>
    <p:extLst>
      <p:ext uri="{BB962C8B-B14F-4D97-AF65-F5344CB8AC3E}">
        <p14:creationId xmlns:p14="http://schemas.microsoft.com/office/powerpoint/2010/main" val="29967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5731-A877-EB74-5B15-FB0261C1FE3A}"/>
              </a:ext>
            </a:extLst>
          </p:cNvPr>
          <p:cNvSpPr>
            <a:spLocks noGrp="1"/>
          </p:cNvSpPr>
          <p:nvPr>
            <p:ph type="title"/>
          </p:nvPr>
        </p:nvSpPr>
        <p:spPr/>
        <p:txBody>
          <a:bodyPr>
            <a:normAutofit/>
          </a:bodyPr>
          <a:lstStyle/>
          <a:p>
            <a:r>
              <a:rPr lang="en-IN" sz="2400" dirty="0"/>
              <a:t>Q5 - </a:t>
            </a:r>
            <a:r>
              <a:rPr lang="en-US" sz="2400" dirty="0"/>
              <a:t>For the task of automatically matching pairs of description, explain at high-level what type of model, loss, and KPIs would you use and why. (referred online)</a:t>
            </a:r>
            <a:endParaRPr lang="en-IN" sz="2400" dirty="0"/>
          </a:p>
        </p:txBody>
      </p:sp>
      <p:sp>
        <p:nvSpPr>
          <p:cNvPr id="3" name="Content Placeholder 2">
            <a:extLst>
              <a:ext uri="{FF2B5EF4-FFF2-40B4-BE49-F238E27FC236}">
                <a16:creationId xmlns:a16="http://schemas.microsoft.com/office/drawing/2014/main" id="{E9466158-E28A-6900-C1EF-980297E4D3E4}"/>
              </a:ext>
            </a:extLst>
          </p:cNvPr>
          <p:cNvSpPr>
            <a:spLocks noGrp="1"/>
          </p:cNvSpPr>
          <p:nvPr>
            <p:ph idx="1"/>
          </p:nvPr>
        </p:nvSpPr>
        <p:spPr/>
        <p:txBody>
          <a:bodyPr>
            <a:normAutofit lnSpcReduction="10000"/>
          </a:bodyPr>
          <a:lstStyle/>
          <a:p>
            <a:pPr marL="0" indent="0">
              <a:buNone/>
            </a:pPr>
            <a:r>
              <a:rPr lang="en-US" sz="2000" dirty="0"/>
              <a:t>Model:</a:t>
            </a:r>
          </a:p>
          <a:p>
            <a:pPr lvl="1"/>
            <a:r>
              <a:rPr lang="en-US" sz="1600" dirty="0"/>
              <a:t>bi-encoders - encodes the inputs independently into fixed-length embeddings and then compares them. This approach is highly scalable, efficient, and well-suited for tasks involving large datasets where similarity needs to be computed between many items.</a:t>
            </a:r>
          </a:p>
          <a:p>
            <a:pPr lvl="1"/>
            <a:r>
              <a:rPr lang="en-US" sz="1600" dirty="0"/>
              <a:t>Pretrained models like </a:t>
            </a:r>
            <a:r>
              <a:rPr lang="en-US" sz="1600" dirty="0" err="1"/>
              <a:t>BERT_tokenizer</a:t>
            </a:r>
            <a:r>
              <a:rPr lang="en-US" sz="1600" dirty="0"/>
              <a:t> can be used to create embeddings for the product descriptions.</a:t>
            </a:r>
          </a:p>
          <a:p>
            <a:pPr marL="0" indent="0">
              <a:buNone/>
            </a:pPr>
            <a:r>
              <a:rPr lang="en-US" sz="2000" dirty="0"/>
              <a:t>Loss:</a:t>
            </a:r>
          </a:p>
          <a:p>
            <a:pPr marL="457200" lvl="1" indent="0">
              <a:buNone/>
            </a:pPr>
            <a:r>
              <a:rPr lang="en-US" sz="1600" dirty="0"/>
              <a:t>Triplet Loss: Triplet loss is the most commonly used loss function in deep learning model training involving similarity matching. The main idea is to ensure that the distance between the anchor and the positive (similar pair) is smaller than the distance between the anchor and the negative (dissimilar pair) by a margin. The model learns an embedding space where the anchor and positive samples are close together, and the anchor and negative samples are far apart.</a:t>
            </a:r>
          </a:p>
          <a:p>
            <a:pPr marL="0" indent="0">
              <a:buNone/>
            </a:pPr>
            <a:r>
              <a:rPr lang="en-US" sz="2000" dirty="0"/>
              <a:t>KPIs:</a:t>
            </a:r>
          </a:p>
          <a:p>
            <a:pPr lvl="1"/>
            <a:r>
              <a:rPr lang="en-US" sz="1600" dirty="0"/>
              <a:t>Precision, Recall, F1-Score: For evaluating how well the model is matching products.</a:t>
            </a:r>
          </a:p>
          <a:p>
            <a:pPr lvl="1"/>
            <a:r>
              <a:rPr lang="en-US" sz="1600" dirty="0"/>
              <a:t>Accuracy: How often the model correctly predicts a match or non-match.</a:t>
            </a:r>
          </a:p>
          <a:p>
            <a:pPr lvl="1"/>
            <a:r>
              <a:rPr lang="en-US" sz="1600" dirty="0"/>
              <a:t>AUC-ROC: To understand how well the model distinguishes between matches and non-matches across thresholds.</a:t>
            </a:r>
            <a:endParaRPr lang="en-IN" sz="1600" dirty="0"/>
          </a:p>
        </p:txBody>
      </p:sp>
    </p:spTree>
    <p:extLst>
      <p:ext uri="{BB962C8B-B14F-4D97-AF65-F5344CB8AC3E}">
        <p14:creationId xmlns:p14="http://schemas.microsoft.com/office/powerpoint/2010/main" val="60490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5731-A877-EB74-5B15-FB0261C1FE3A}"/>
              </a:ext>
            </a:extLst>
          </p:cNvPr>
          <p:cNvSpPr>
            <a:spLocks noGrp="1"/>
          </p:cNvSpPr>
          <p:nvPr>
            <p:ph type="title"/>
          </p:nvPr>
        </p:nvSpPr>
        <p:spPr/>
        <p:txBody>
          <a:bodyPr>
            <a:normAutofit/>
          </a:bodyPr>
          <a:lstStyle/>
          <a:p>
            <a:r>
              <a:rPr lang="en-IN" sz="2400" dirty="0"/>
              <a:t>Q6 - </a:t>
            </a:r>
            <a:r>
              <a:rPr lang="en-US" sz="2400" dirty="0"/>
              <a:t>Imagine that you develop a system to retrieve similar descriptions to a provided one. Would you use the same configuration as in the previous question?</a:t>
            </a:r>
            <a:endParaRPr lang="en-IN" sz="2400" dirty="0"/>
          </a:p>
        </p:txBody>
      </p:sp>
      <p:sp>
        <p:nvSpPr>
          <p:cNvPr id="3" name="Content Placeholder 2">
            <a:extLst>
              <a:ext uri="{FF2B5EF4-FFF2-40B4-BE49-F238E27FC236}">
                <a16:creationId xmlns:a16="http://schemas.microsoft.com/office/drawing/2014/main" id="{E9466158-E28A-6900-C1EF-980297E4D3E4}"/>
              </a:ext>
            </a:extLst>
          </p:cNvPr>
          <p:cNvSpPr>
            <a:spLocks noGrp="1"/>
          </p:cNvSpPr>
          <p:nvPr>
            <p:ph idx="1"/>
          </p:nvPr>
        </p:nvSpPr>
        <p:spPr/>
        <p:txBody>
          <a:bodyPr>
            <a:normAutofit/>
          </a:bodyPr>
          <a:lstStyle/>
          <a:p>
            <a:pPr marL="0" indent="0">
              <a:buNone/>
            </a:pPr>
            <a:endParaRPr lang="en-US" sz="2000" dirty="0"/>
          </a:p>
          <a:p>
            <a:pPr marL="0" indent="0">
              <a:buNone/>
            </a:pPr>
            <a:r>
              <a:rPr lang="en-US" sz="2000" dirty="0"/>
              <a:t>Technically, I don't have much hands-on experience in product matching, so I believe I would need more exposure to the domain or time to study it further to provide my answer. However, based on articles and research available online, a similar approach, with some modifications, can be used to develop a data retrieval system.</a:t>
            </a:r>
          </a:p>
          <a:p>
            <a:pPr marL="0" indent="0">
              <a:buNone/>
            </a:pPr>
            <a:endParaRPr lang="en-US" sz="2000" dirty="0"/>
          </a:p>
          <a:p>
            <a:pPr marL="0" indent="0">
              <a:buNone/>
            </a:pPr>
            <a:r>
              <a:rPr lang="en-US" sz="2000" dirty="0"/>
              <a:t>“Personally, I prefer to explore alternative solutions even when the current solution seems to work well for the use case. By doing so, we gain more exposure to other feasible approaches and can address potential challenges in the existing solution </a:t>
            </a:r>
            <a:r>
              <a:rPr lang="en-IN" sz="2000" dirty="0"/>
              <a:t>”</a:t>
            </a:r>
            <a:endParaRPr lang="en-US" sz="2000" dirty="0"/>
          </a:p>
        </p:txBody>
      </p:sp>
    </p:spTree>
    <p:extLst>
      <p:ext uri="{BB962C8B-B14F-4D97-AF65-F5344CB8AC3E}">
        <p14:creationId xmlns:p14="http://schemas.microsoft.com/office/powerpoint/2010/main" val="170503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D4D9-CAD3-3F5E-A6B9-BE47AF0BBDE6}"/>
              </a:ext>
            </a:extLst>
          </p:cNvPr>
          <p:cNvSpPr>
            <a:spLocks noGrp="1"/>
          </p:cNvSpPr>
          <p:nvPr>
            <p:ph type="title"/>
          </p:nvPr>
        </p:nvSpPr>
        <p:spPr>
          <a:xfrm>
            <a:off x="838200" y="2754364"/>
            <a:ext cx="10515600" cy="1325563"/>
          </a:xfrm>
        </p:spPr>
        <p:txBody>
          <a:bodyPr/>
          <a:lstStyle/>
          <a:p>
            <a:r>
              <a:rPr lang="en-IN" dirty="0"/>
              <a:t>Thank you</a:t>
            </a:r>
          </a:p>
        </p:txBody>
      </p:sp>
    </p:spTree>
    <p:extLst>
      <p:ext uri="{BB962C8B-B14F-4D97-AF65-F5344CB8AC3E}">
        <p14:creationId xmlns:p14="http://schemas.microsoft.com/office/powerpoint/2010/main" val="4012920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1006</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Task 3 – Product Matching</vt:lpstr>
      <vt:lpstr>Q1 - Given the two sets above, how would you create a truth set of matching products with minimal manual effort? </vt:lpstr>
      <vt:lpstr>Q2 - There are situations when negative cases are not available. Imagine you only have a small set of known positives matches that has been manually validated. Explain briefly how you would deal with that type of scenario to create negative examples</vt:lpstr>
      <vt:lpstr>Q3 - If you found a method to obtain negative cases, how do you distinguish between easy and hard samples?</vt:lpstr>
      <vt:lpstr>Q4 - Given the above, what split strategy would you follow? Once the model is deployed, can you describe how you would use new labeled data?</vt:lpstr>
      <vt:lpstr>Q5 - For the task of automatically matching pairs of description, explain at high-level what type of model, loss, and KPIs would you use and why. (referred online)</vt:lpstr>
      <vt:lpstr>Q6 - Imagine that you develop a system to retrieve similar descriptions to a provided one. Would you use the same configuration as in the previous question?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Mohan K S</dc:creator>
  <cp:lastModifiedBy>Mohan K S</cp:lastModifiedBy>
  <cp:revision>5</cp:revision>
  <dcterms:created xsi:type="dcterms:W3CDTF">2024-09-27T08:44:01Z</dcterms:created>
  <dcterms:modified xsi:type="dcterms:W3CDTF">2024-09-27T08:53:41Z</dcterms:modified>
</cp:coreProperties>
</file>