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1" r:id="rId3"/>
    <p:sldId id="260" r:id="rId4"/>
    <p:sldId id="259" r:id="rId5"/>
    <p:sldId id="262" r:id="rId6"/>
    <p:sldId id="257" r:id="rId7"/>
    <p:sldId id="272" r:id="rId8"/>
    <p:sldId id="271" r:id="rId9"/>
    <p:sldId id="273" r:id="rId10"/>
    <p:sldId id="274" r:id="rId11"/>
  </p:sldIdLst>
  <p:sldSz cx="18288000" cy="10287000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ruppo" panose="020B0604020202020204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82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793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000" y="0"/>
            <a:ext cx="20573998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79575" y="5436017"/>
            <a:ext cx="8199775" cy="51407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3"/>
          <p:cNvGrpSpPr/>
          <p:nvPr/>
        </p:nvGrpSpPr>
        <p:grpSpPr>
          <a:xfrm>
            <a:off x="3589728" y="853167"/>
            <a:ext cx="11530906" cy="8346576"/>
            <a:chOff x="0" y="0"/>
            <a:chExt cx="15374542" cy="11128767"/>
          </a:xfrm>
        </p:grpSpPr>
        <p:grpSp>
          <p:nvGrpSpPr>
            <p:cNvPr id="87" name="Google Shape;87;p13"/>
            <p:cNvGrpSpPr/>
            <p:nvPr/>
          </p:nvGrpSpPr>
          <p:grpSpPr>
            <a:xfrm>
              <a:off x="0" y="694537"/>
              <a:ext cx="15374542" cy="10434230"/>
              <a:chOff x="0" y="0"/>
              <a:chExt cx="17327581" cy="11759698"/>
            </a:xfrm>
          </p:grpSpPr>
          <p:sp>
            <p:nvSpPr>
              <p:cNvPr id="88" name="Google Shape;88;p13"/>
              <p:cNvSpPr/>
              <p:nvPr/>
            </p:nvSpPr>
            <p:spPr>
              <a:xfrm>
                <a:off x="31750" y="31750"/>
                <a:ext cx="17264081" cy="11696198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1696198" extrusionOk="0">
                    <a:moveTo>
                      <a:pt x="17171372" y="11696198"/>
                    </a:moveTo>
                    <a:lnTo>
                      <a:pt x="92710" y="11696198"/>
                    </a:lnTo>
                    <a:cubicBezTo>
                      <a:pt x="41910" y="11696198"/>
                      <a:pt x="0" y="11654287"/>
                      <a:pt x="0" y="1160348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1602217"/>
                    </a:lnTo>
                    <a:cubicBezTo>
                      <a:pt x="17264081" y="11654287"/>
                      <a:pt x="17222172" y="11696198"/>
                      <a:pt x="17171372" y="11696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0" y="0"/>
                <a:ext cx="17327581" cy="11759698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1759698" extrusionOk="0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1635238"/>
                    </a:lnTo>
                    <a:cubicBezTo>
                      <a:pt x="17267892" y="11670798"/>
                      <a:pt x="17238681" y="11700008"/>
                      <a:pt x="17203122" y="11700008"/>
                    </a:cubicBezTo>
                    <a:lnTo>
                      <a:pt x="124460" y="11700008"/>
                    </a:lnTo>
                    <a:cubicBezTo>
                      <a:pt x="88900" y="11700008"/>
                      <a:pt x="59690" y="11670798"/>
                      <a:pt x="59690" y="1163523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635238"/>
                    </a:lnTo>
                    <a:cubicBezTo>
                      <a:pt x="0" y="11703817"/>
                      <a:pt x="55880" y="11759698"/>
                      <a:pt x="124460" y="11759698"/>
                    </a:cubicBezTo>
                    <a:lnTo>
                      <a:pt x="17203122" y="11759698"/>
                    </a:lnTo>
                    <a:cubicBezTo>
                      <a:pt x="17271701" y="11759698"/>
                      <a:pt x="17327581" y="11703817"/>
                      <a:pt x="17327581" y="11635238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3"/>
            <p:cNvGrpSpPr/>
            <p:nvPr/>
          </p:nvGrpSpPr>
          <p:grpSpPr>
            <a:xfrm>
              <a:off x="0" y="0"/>
              <a:ext cx="15374542" cy="1389074"/>
              <a:chOff x="0" y="0"/>
              <a:chExt cx="17327581" cy="1565529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31750" y="31750"/>
                <a:ext cx="17264081" cy="1502029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502029" extrusionOk="0">
                    <a:moveTo>
                      <a:pt x="17171372" y="1502029"/>
                    </a:moveTo>
                    <a:lnTo>
                      <a:pt x="92710" y="1502029"/>
                    </a:lnTo>
                    <a:cubicBezTo>
                      <a:pt x="41910" y="1502029"/>
                      <a:pt x="0" y="1460119"/>
                      <a:pt x="0" y="140931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408049"/>
                    </a:lnTo>
                    <a:cubicBezTo>
                      <a:pt x="17264081" y="1460119"/>
                      <a:pt x="17222172" y="1502029"/>
                      <a:pt x="17171372" y="1502029"/>
                    </a:cubicBezTo>
                    <a:close/>
                  </a:path>
                </a:pathLst>
              </a:custGeom>
              <a:solidFill>
                <a:srgbClr val="7B9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0" y="0"/>
                <a:ext cx="17327581" cy="1565529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565529" extrusionOk="0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441069"/>
                    </a:lnTo>
                    <a:cubicBezTo>
                      <a:pt x="17267892" y="1476629"/>
                      <a:pt x="17238681" y="1505839"/>
                      <a:pt x="17203122" y="1505839"/>
                    </a:cubicBezTo>
                    <a:lnTo>
                      <a:pt x="124460" y="1505839"/>
                    </a:lnTo>
                    <a:cubicBezTo>
                      <a:pt x="88900" y="1505839"/>
                      <a:pt x="59690" y="1476629"/>
                      <a:pt x="59690" y="144106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41069"/>
                    </a:lnTo>
                    <a:cubicBezTo>
                      <a:pt x="0" y="1509649"/>
                      <a:pt x="55880" y="1565529"/>
                      <a:pt x="124460" y="1565529"/>
                    </a:cubicBezTo>
                    <a:lnTo>
                      <a:pt x="17203122" y="1565529"/>
                    </a:lnTo>
                    <a:cubicBezTo>
                      <a:pt x="17271701" y="1565529"/>
                      <a:pt x="17327581" y="1509649"/>
                      <a:pt x="17327581" y="1441069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93;p13"/>
            <p:cNvGrpSpPr/>
            <p:nvPr/>
          </p:nvGrpSpPr>
          <p:grpSpPr>
            <a:xfrm>
              <a:off x="11619287" y="257871"/>
              <a:ext cx="873332" cy="873332"/>
              <a:chOff x="0" y="0"/>
              <a:chExt cx="812800" cy="8128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3DE6B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13"/>
            <p:cNvGrpSpPr/>
            <p:nvPr/>
          </p:nvGrpSpPr>
          <p:grpSpPr>
            <a:xfrm>
              <a:off x="12802587" y="257871"/>
              <a:ext cx="873332" cy="873332"/>
              <a:chOff x="0" y="0"/>
              <a:chExt cx="812800" cy="812800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59DEB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3985888" y="257871"/>
              <a:ext cx="873332" cy="873332"/>
              <a:chOff x="0" y="0"/>
              <a:chExt cx="812800" cy="812800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D35C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2" name="Google Shape;102;p13"/>
          <p:cNvSpPr txBox="1"/>
          <p:nvPr/>
        </p:nvSpPr>
        <p:spPr>
          <a:xfrm>
            <a:off x="4320262" y="2152830"/>
            <a:ext cx="1008638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7B94ED"/>
                </a:solidFill>
                <a:latin typeface="Bebas Neue"/>
                <a:ea typeface="Bebas Neue"/>
                <a:cs typeface="Bebas Neue"/>
                <a:sym typeface="Bebas Neue"/>
              </a:rPr>
              <a:t>NAMA ANGGOTA KELOMPOK</a:t>
            </a:r>
            <a:endParaRPr sz="8000" b="1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3" name="Google Shape;103;p13"/>
          <p:cNvGrpSpPr/>
          <p:nvPr/>
        </p:nvGrpSpPr>
        <p:grpSpPr>
          <a:xfrm>
            <a:off x="5713691" y="2983105"/>
            <a:ext cx="7693998" cy="4647380"/>
            <a:chOff x="0" y="-38100"/>
            <a:chExt cx="2026403" cy="444500"/>
          </a:xfrm>
        </p:grpSpPr>
        <p:sp>
          <p:nvSpPr>
            <p:cNvPr id="104" name="Google Shape;104;p13"/>
            <p:cNvSpPr/>
            <p:nvPr/>
          </p:nvSpPr>
          <p:spPr>
            <a:xfrm>
              <a:off x="0" y="0"/>
              <a:ext cx="2026403" cy="342235"/>
            </a:xfrm>
            <a:custGeom>
              <a:avLst/>
              <a:gdLst/>
              <a:ahLst/>
              <a:cxnLst/>
              <a:rect l="l" t="t" r="r" b="b"/>
              <a:pathLst>
                <a:path w="2026403" h="342235" extrusionOk="0">
                  <a:moveTo>
                    <a:pt x="1823203" y="0"/>
                  </a:moveTo>
                  <a:cubicBezTo>
                    <a:pt x="1935427" y="0"/>
                    <a:pt x="2026403" y="76612"/>
                    <a:pt x="2026403" y="171117"/>
                  </a:cubicBezTo>
                  <a:cubicBezTo>
                    <a:pt x="2026403" y="265623"/>
                    <a:pt x="1935427" y="342235"/>
                    <a:pt x="1823203" y="342235"/>
                  </a:cubicBezTo>
                  <a:lnTo>
                    <a:pt x="203200" y="342235"/>
                  </a:lnTo>
                  <a:cubicBezTo>
                    <a:pt x="90976" y="342235"/>
                    <a:pt x="0" y="265623"/>
                    <a:pt x="0" y="171117"/>
                  </a:cubicBezTo>
                  <a:cubicBezTo>
                    <a:pt x="0" y="7661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3DE6B"/>
            </a:solidFill>
            <a:ln w="4762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3"/>
          <p:cNvSpPr txBox="1"/>
          <p:nvPr/>
        </p:nvSpPr>
        <p:spPr>
          <a:xfrm>
            <a:off x="5713691" y="3884040"/>
            <a:ext cx="7477977" cy="2951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1"/>
              </a:lnSpc>
            </a:pPr>
            <a:r>
              <a:rPr lang="en-US" sz="24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M.HAFIZH SYAH UTAMA 	: 2209020212 MOH.HAFIZH NAUFAL 		: 2209020194</a:t>
            </a:r>
            <a:endParaRPr lang="en-US" sz="2400" dirty="0"/>
          </a:p>
          <a:p>
            <a:pPr algn="ctr">
              <a:lnSpc>
                <a:spcPct val="140011"/>
              </a:lnSpc>
            </a:pPr>
            <a:r>
              <a:rPr lang="en-US" sz="24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MHD.ADAM NUGRAHA 		: 2209020209</a:t>
            </a:r>
            <a:endParaRPr lang="en-US" sz="2400" dirty="0"/>
          </a:p>
          <a:p>
            <a:pPr algn="ctr">
              <a:lnSpc>
                <a:spcPct val="140011"/>
              </a:lnSpc>
            </a:pPr>
            <a:r>
              <a:rPr lang="en-US" sz="24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DESI LIVITASARI RITONGA	 : 2209020217 </a:t>
            </a:r>
            <a:endParaRPr lang="en-US" sz="2400" dirty="0"/>
          </a:p>
          <a:p>
            <a:pPr algn="ctr">
              <a:lnSpc>
                <a:spcPct val="140011"/>
              </a:lnSpc>
            </a:pPr>
            <a:endParaRPr lang="en-US" sz="2400" dirty="0"/>
          </a:p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Gruppo"/>
              <a:ea typeface="Gruppo"/>
              <a:cs typeface="Gruppo"/>
              <a:sym typeface="Grupp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E6B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30512" y="-7182976"/>
            <a:ext cx="32359572" cy="26355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9"/>
          <p:cNvSpPr/>
          <p:nvPr/>
        </p:nvSpPr>
        <p:spPr>
          <a:xfrm>
            <a:off x="10405914" y="1568344"/>
            <a:ext cx="9037341" cy="7689956"/>
          </a:xfrm>
          <a:custGeom>
            <a:avLst/>
            <a:gdLst/>
            <a:ahLst/>
            <a:cxnLst/>
            <a:rect l="l" t="t" r="r" b="b"/>
            <a:pathLst>
              <a:path w="9037341" h="7689956" extrusionOk="0">
                <a:moveTo>
                  <a:pt x="0" y="0"/>
                </a:moveTo>
                <a:lnTo>
                  <a:pt x="9037341" y="0"/>
                </a:lnTo>
                <a:lnTo>
                  <a:pt x="9037341" y="7689956"/>
                </a:lnTo>
                <a:lnTo>
                  <a:pt x="0" y="768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62" name="Google Shape;562;p29"/>
          <p:cNvSpPr txBox="1"/>
          <p:nvPr/>
        </p:nvSpPr>
        <p:spPr>
          <a:xfrm>
            <a:off x="1162314" y="3514953"/>
            <a:ext cx="9243600" cy="130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39" b="1" dirty="0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rPr>
              <a:t>SESI TANYA JAWAB</a:t>
            </a:r>
            <a:endParaRPr sz="6039" b="1" dirty="0">
              <a:latin typeface="Gruppo"/>
              <a:ea typeface="Gruppo"/>
              <a:cs typeface="Gruppo"/>
              <a:sym typeface="Gruppo"/>
            </a:endParaRPr>
          </a:p>
        </p:txBody>
      </p:sp>
    </p:spTree>
    <p:extLst>
      <p:ext uri="{BB962C8B-B14F-4D97-AF65-F5344CB8AC3E}">
        <p14:creationId xmlns:p14="http://schemas.microsoft.com/office/powerpoint/2010/main" val="429021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E6B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/>
        </p:nvSpPr>
        <p:spPr>
          <a:xfrm>
            <a:off x="6700476" y="779517"/>
            <a:ext cx="10879200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dirty="0">
                <a:solidFill>
                  <a:srgbClr val="FF7C7C"/>
                </a:solidFill>
                <a:latin typeface="Bebas Neue"/>
                <a:ea typeface="Bebas Neue"/>
                <a:cs typeface="Bebas Neue"/>
                <a:sym typeface="Bebas Neue"/>
              </a:rPr>
              <a:t>PENDAHULUAN</a:t>
            </a:r>
            <a:endParaRPr sz="15000" b="1" dirty="0">
              <a:solidFill>
                <a:srgbClr val="FF7C7C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1" name="Google Shape;231;p18"/>
          <p:cNvGrpSpPr/>
          <p:nvPr/>
        </p:nvGrpSpPr>
        <p:grpSpPr>
          <a:xfrm>
            <a:off x="6700476" y="3134008"/>
            <a:ext cx="10417323" cy="5908819"/>
            <a:chOff x="0" y="-38100"/>
            <a:chExt cx="2211402" cy="1556232"/>
          </a:xfrm>
        </p:grpSpPr>
        <p:sp>
          <p:nvSpPr>
            <p:cNvPr id="232" name="Google Shape;232;p18"/>
            <p:cNvSpPr/>
            <p:nvPr/>
          </p:nvSpPr>
          <p:spPr>
            <a:xfrm>
              <a:off x="0" y="0"/>
              <a:ext cx="2211402" cy="1518132"/>
            </a:xfrm>
            <a:custGeom>
              <a:avLst/>
              <a:gdLst/>
              <a:ahLst/>
              <a:cxnLst/>
              <a:rect l="l" t="t" r="r" b="b"/>
              <a:pathLst>
                <a:path w="2211402" h="1518132" extrusionOk="0">
                  <a:moveTo>
                    <a:pt x="47025" y="0"/>
                  </a:moveTo>
                  <a:lnTo>
                    <a:pt x="2164377" y="0"/>
                  </a:lnTo>
                  <a:cubicBezTo>
                    <a:pt x="2190348" y="0"/>
                    <a:pt x="2211402" y="21054"/>
                    <a:pt x="2211402" y="47025"/>
                  </a:cubicBezTo>
                  <a:lnTo>
                    <a:pt x="2211402" y="1471107"/>
                  </a:lnTo>
                  <a:cubicBezTo>
                    <a:pt x="2211402" y="1497078"/>
                    <a:pt x="2190348" y="1518132"/>
                    <a:pt x="2164377" y="1518132"/>
                  </a:cubicBezTo>
                  <a:lnTo>
                    <a:pt x="47025" y="1518132"/>
                  </a:lnTo>
                  <a:cubicBezTo>
                    <a:pt x="21054" y="1518132"/>
                    <a:pt x="0" y="1497078"/>
                    <a:pt x="0" y="1471107"/>
                  </a:cubicBezTo>
                  <a:lnTo>
                    <a:pt x="0" y="47025"/>
                  </a:lnTo>
                  <a:cubicBezTo>
                    <a:pt x="0" y="21054"/>
                    <a:pt x="21054" y="0"/>
                    <a:pt x="47025" y="0"/>
                  </a:cubicBezTo>
                  <a:close/>
                </a:path>
              </a:pathLst>
            </a:custGeom>
            <a:solidFill>
              <a:srgbClr val="FFFAED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8"/>
          <p:cNvSpPr txBox="1"/>
          <p:nvPr/>
        </p:nvSpPr>
        <p:spPr>
          <a:xfrm>
            <a:off x="7237708" y="3676659"/>
            <a:ext cx="9075182" cy="396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merancang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E-Canteen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progresif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kantin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kendala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mengoptimalkan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berbelanja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menyenangkan</a:t>
            </a:r>
            <a:endParaRPr sz="2800" b="1" dirty="0">
              <a:latin typeface="Times New Roman" panose="02020603050405020304" pitchFamily="18" charset="0"/>
              <a:ea typeface="Gruppo"/>
              <a:cs typeface="Times New Roman" panose="02020603050405020304" pitchFamily="18" charset="0"/>
              <a:sym typeface="Grupp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95DB8-697E-C7B1-5420-8DEBBF0C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47" y="995299"/>
            <a:ext cx="4713637" cy="8296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E3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16312" y="6521275"/>
            <a:ext cx="10740317" cy="388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17"/>
          <p:cNvGrpSpPr/>
          <p:nvPr/>
        </p:nvGrpSpPr>
        <p:grpSpPr>
          <a:xfrm>
            <a:off x="4925592" y="3063665"/>
            <a:ext cx="12737601" cy="6483292"/>
            <a:chOff x="0" y="0"/>
            <a:chExt cx="16983468" cy="10016457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0" y="964201"/>
              <a:ext cx="16983468" cy="9052256"/>
              <a:chOff x="0" y="0"/>
              <a:chExt cx="19140891" cy="10202171"/>
            </a:xfrm>
          </p:grpSpPr>
          <p:sp>
            <p:nvSpPr>
              <p:cNvPr id="208" name="Google Shape;208;p17"/>
              <p:cNvSpPr/>
              <p:nvPr/>
            </p:nvSpPr>
            <p:spPr>
              <a:xfrm>
                <a:off x="31750" y="31750"/>
                <a:ext cx="19077391" cy="10138671"/>
              </a:xfrm>
              <a:custGeom>
                <a:avLst/>
                <a:gdLst/>
                <a:ahLst/>
                <a:cxnLst/>
                <a:rect l="l" t="t" r="r" b="b"/>
                <a:pathLst>
                  <a:path w="19077391" h="10138671" extrusionOk="0">
                    <a:moveTo>
                      <a:pt x="18984680" y="10138671"/>
                    </a:moveTo>
                    <a:lnTo>
                      <a:pt x="92710" y="10138671"/>
                    </a:lnTo>
                    <a:cubicBezTo>
                      <a:pt x="41910" y="10138671"/>
                      <a:pt x="0" y="10096761"/>
                      <a:pt x="0" y="1004596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983410" y="0"/>
                    </a:lnTo>
                    <a:cubicBezTo>
                      <a:pt x="19034210" y="0"/>
                      <a:pt x="19076121" y="41910"/>
                      <a:pt x="19076121" y="92710"/>
                    </a:cubicBezTo>
                    <a:lnTo>
                      <a:pt x="19076121" y="10044691"/>
                    </a:lnTo>
                    <a:cubicBezTo>
                      <a:pt x="19077391" y="10096761"/>
                      <a:pt x="19035480" y="10138671"/>
                      <a:pt x="18984680" y="101386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0" y="0"/>
                <a:ext cx="19140891" cy="10202171"/>
              </a:xfrm>
              <a:custGeom>
                <a:avLst/>
                <a:gdLst/>
                <a:ahLst/>
                <a:cxnLst/>
                <a:rect l="l" t="t" r="r" b="b"/>
                <a:pathLst>
                  <a:path w="19140891" h="10202171" extrusionOk="0">
                    <a:moveTo>
                      <a:pt x="19016430" y="59690"/>
                    </a:moveTo>
                    <a:cubicBezTo>
                      <a:pt x="19051991" y="59690"/>
                      <a:pt x="19081201" y="88900"/>
                      <a:pt x="19081201" y="124460"/>
                    </a:cubicBezTo>
                    <a:lnTo>
                      <a:pt x="19081201" y="10077711"/>
                    </a:lnTo>
                    <a:cubicBezTo>
                      <a:pt x="19081201" y="10113271"/>
                      <a:pt x="19051991" y="10142481"/>
                      <a:pt x="19016430" y="10142481"/>
                    </a:cubicBezTo>
                    <a:lnTo>
                      <a:pt x="124460" y="10142481"/>
                    </a:lnTo>
                    <a:cubicBezTo>
                      <a:pt x="88900" y="10142481"/>
                      <a:pt x="59690" y="10113271"/>
                      <a:pt x="59690" y="1007771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9016432" y="59690"/>
                    </a:lnTo>
                    <a:moveTo>
                      <a:pt x="190164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0077711"/>
                    </a:lnTo>
                    <a:cubicBezTo>
                      <a:pt x="0" y="10146291"/>
                      <a:pt x="55880" y="10202171"/>
                      <a:pt x="124460" y="10202171"/>
                    </a:cubicBezTo>
                    <a:lnTo>
                      <a:pt x="19016432" y="10202171"/>
                    </a:lnTo>
                    <a:cubicBezTo>
                      <a:pt x="19085010" y="10202171"/>
                      <a:pt x="19140891" y="10146291"/>
                      <a:pt x="19140891" y="10077711"/>
                    </a:cubicBezTo>
                    <a:lnTo>
                      <a:pt x="19140891" y="124460"/>
                    </a:lnTo>
                    <a:cubicBezTo>
                      <a:pt x="19140891" y="55880"/>
                      <a:pt x="19085010" y="0"/>
                      <a:pt x="1901643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17"/>
            <p:cNvGrpSpPr/>
            <p:nvPr/>
          </p:nvGrpSpPr>
          <p:grpSpPr>
            <a:xfrm>
              <a:off x="0" y="0"/>
              <a:ext cx="16983468" cy="1389074"/>
              <a:chOff x="0" y="0"/>
              <a:chExt cx="19140891" cy="1565529"/>
            </a:xfrm>
          </p:grpSpPr>
          <p:sp>
            <p:nvSpPr>
              <p:cNvPr id="211" name="Google Shape;211;p17"/>
              <p:cNvSpPr/>
              <p:nvPr/>
            </p:nvSpPr>
            <p:spPr>
              <a:xfrm>
                <a:off x="31750" y="31750"/>
                <a:ext cx="19077391" cy="1502029"/>
              </a:xfrm>
              <a:custGeom>
                <a:avLst/>
                <a:gdLst/>
                <a:ahLst/>
                <a:cxnLst/>
                <a:rect l="l" t="t" r="r" b="b"/>
                <a:pathLst>
                  <a:path w="19077391" h="1502029" extrusionOk="0">
                    <a:moveTo>
                      <a:pt x="18984680" y="1502029"/>
                    </a:moveTo>
                    <a:lnTo>
                      <a:pt x="92710" y="1502029"/>
                    </a:lnTo>
                    <a:cubicBezTo>
                      <a:pt x="41910" y="1502029"/>
                      <a:pt x="0" y="1460119"/>
                      <a:pt x="0" y="140931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983410" y="0"/>
                    </a:lnTo>
                    <a:cubicBezTo>
                      <a:pt x="19034210" y="0"/>
                      <a:pt x="19076121" y="41910"/>
                      <a:pt x="19076121" y="92710"/>
                    </a:cubicBezTo>
                    <a:lnTo>
                      <a:pt x="19076121" y="1408049"/>
                    </a:lnTo>
                    <a:cubicBezTo>
                      <a:pt x="19077391" y="1460119"/>
                      <a:pt x="19035480" y="1502029"/>
                      <a:pt x="18984680" y="1502029"/>
                    </a:cubicBezTo>
                    <a:close/>
                  </a:path>
                </a:pathLst>
              </a:custGeom>
              <a:solidFill>
                <a:srgbClr val="7B94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0" y="0"/>
                <a:ext cx="19140891" cy="1565529"/>
              </a:xfrm>
              <a:custGeom>
                <a:avLst/>
                <a:gdLst/>
                <a:ahLst/>
                <a:cxnLst/>
                <a:rect l="l" t="t" r="r" b="b"/>
                <a:pathLst>
                  <a:path w="19140891" h="1565529" extrusionOk="0">
                    <a:moveTo>
                      <a:pt x="19016430" y="59690"/>
                    </a:moveTo>
                    <a:cubicBezTo>
                      <a:pt x="19051991" y="59690"/>
                      <a:pt x="19081201" y="88900"/>
                      <a:pt x="19081201" y="124460"/>
                    </a:cubicBezTo>
                    <a:lnTo>
                      <a:pt x="19081201" y="1441069"/>
                    </a:lnTo>
                    <a:cubicBezTo>
                      <a:pt x="19081201" y="1476629"/>
                      <a:pt x="19051991" y="1505839"/>
                      <a:pt x="19016430" y="1505839"/>
                    </a:cubicBezTo>
                    <a:lnTo>
                      <a:pt x="124460" y="1505839"/>
                    </a:lnTo>
                    <a:cubicBezTo>
                      <a:pt x="88900" y="1505839"/>
                      <a:pt x="59690" y="1476629"/>
                      <a:pt x="59690" y="144106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9016432" y="59690"/>
                    </a:lnTo>
                    <a:moveTo>
                      <a:pt x="190164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41069"/>
                    </a:lnTo>
                    <a:cubicBezTo>
                      <a:pt x="0" y="1509649"/>
                      <a:pt x="55880" y="1565529"/>
                      <a:pt x="124460" y="1565529"/>
                    </a:cubicBezTo>
                    <a:lnTo>
                      <a:pt x="19016432" y="1565529"/>
                    </a:lnTo>
                    <a:cubicBezTo>
                      <a:pt x="19085010" y="1565529"/>
                      <a:pt x="19140891" y="1509649"/>
                      <a:pt x="19140891" y="1441069"/>
                    </a:cubicBezTo>
                    <a:lnTo>
                      <a:pt x="19140891" y="124460"/>
                    </a:lnTo>
                    <a:cubicBezTo>
                      <a:pt x="19140891" y="55880"/>
                      <a:pt x="19085010" y="0"/>
                      <a:pt x="1901643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>
              <a:off x="13228213" y="257871"/>
              <a:ext cx="873332" cy="873332"/>
              <a:chOff x="0" y="0"/>
              <a:chExt cx="812800" cy="8128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3DE6B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17"/>
            <p:cNvGrpSpPr/>
            <p:nvPr/>
          </p:nvGrpSpPr>
          <p:grpSpPr>
            <a:xfrm>
              <a:off x="14411513" y="257871"/>
              <a:ext cx="873332" cy="873332"/>
              <a:chOff x="0" y="0"/>
              <a:chExt cx="812800" cy="812800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59DEB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17"/>
            <p:cNvGrpSpPr/>
            <p:nvPr/>
          </p:nvGrpSpPr>
          <p:grpSpPr>
            <a:xfrm>
              <a:off x="15594814" y="257871"/>
              <a:ext cx="873332" cy="873332"/>
              <a:chOff x="0" y="0"/>
              <a:chExt cx="812800" cy="812800"/>
            </a:xfrm>
          </p:grpSpPr>
          <p:sp>
            <p:nvSpPr>
              <p:cNvPr id="220" name="Google Shape;220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D35C"/>
              </a:solidFill>
              <a:ln w="4762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2" name="Google Shape;222;p17"/>
          <p:cNvSpPr txBox="1"/>
          <p:nvPr/>
        </p:nvSpPr>
        <p:spPr>
          <a:xfrm>
            <a:off x="3934582" y="1579163"/>
            <a:ext cx="12127144" cy="113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FF7C7C"/>
                </a:solidFill>
                <a:latin typeface="Bebas Neue"/>
                <a:ea typeface="Bebas Neue"/>
                <a:cs typeface="Bebas Neue"/>
                <a:sym typeface="Bebas Neue"/>
              </a:rPr>
              <a:t>PERANCANGAN APPLIKASI E-CANTEEN</a:t>
            </a:r>
            <a:endParaRPr sz="7200" b="1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5749743" y="4789411"/>
            <a:ext cx="11089500" cy="198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E-Canteen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difokuskan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mengindikasikan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mempertimbangkan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kenyamanan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kepuasan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prioritas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endParaRPr sz="1900" b="1" dirty="0">
              <a:latin typeface="Times New Roman" panose="02020603050405020304" pitchFamily="18" charset="0"/>
              <a:ea typeface="Gruppo"/>
              <a:cs typeface="Times New Roman" panose="02020603050405020304" pitchFamily="18" charset="0"/>
              <a:sym typeface="Gruppo"/>
            </a:endParaRPr>
          </a:p>
        </p:txBody>
      </p:sp>
      <p:pic>
        <p:nvPicPr>
          <p:cNvPr id="224" name="Google Shape;2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07687" y="458084"/>
            <a:ext cx="5012801" cy="50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E6B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/>
        </p:nvSpPr>
        <p:spPr>
          <a:xfrm>
            <a:off x="818908" y="936616"/>
            <a:ext cx="8433579" cy="113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FF7C7C"/>
                </a:solidFill>
                <a:latin typeface="Bebas Neue"/>
                <a:ea typeface="Bebas Neue"/>
                <a:cs typeface="Bebas Neue"/>
                <a:sym typeface="Bebas Neue"/>
              </a:rPr>
              <a:t>METODE PENGUMPULAN DATA</a:t>
            </a:r>
            <a:endParaRPr sz="7200" b="1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1547325" y="3669285"/>
            <a:ext cx="6317100" cy="29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Konsioner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Form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user/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Kami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mendapatkan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hasil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 yang sangat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memuaskan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lebih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 50 orang sangat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antusias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tentang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hal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Gruppo"/>
              </a:rPr>
              <a:t>ini</a:t>
            </a:r>
            <a:endParaRPr sz="1800" dirty="0">
              <a:latin typeface="Times New Roman" panose="02020603050405020304" pitchFamily="18" charset="0"/>
              <a:ea typeface="Gruppo"/>
              <a:cs typeface="Times New Roman" panose="02020603050405020304" pitchFamily="18" charset="0"/>
              <a:sym typeface="Grupp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793C7-B667-4CFE-9C52-DC2A1DB14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538" y="3126844"/>
            <a:ext cx="9817948" cy="46933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E6B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52400" y="7847951"/>
            <a:ext cx="10736924" cy="38962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19"/>
          <p:cNvGrpSpPr/>
          <p:nvPr/>
        </p:nvGrpSpPr>
        <p:grpSpPr>
          <a:xfrm>
            <a:off x="5055222" y="1842350"/>
            <a:ext cx="8396417" cy="3896235"/>
            <a:chOff x="0" y="-38100"/>
            <a:chExt cx="2211402" cy="1556232"/>
          </a:xfrm>
        </p:grpSpPr>
        <p:sp>
          <p:nvSpPr>
            <p:cNvPr id="247" name="Google Shape;247;p19"/>
            <p:cNvSpPr/>
            <p:nvPr/>
          </p:nvSpPr>
          <p:spPr>
            <a:xfrm>
              <a:off x="0" y="0"/>
              <a:ext cx="2211402" cy="1518132"/>
            </a:xfrm>
            <a:custGeom>
              <a:avLst/>
              <a:gdLst/>
              <a:ahLst/>
              <a:cxnLst/>
              <a:rect l="l" t="t" r="r" b="b"/>
              <a:pathLst>
                <a:path w="2211402" h="1518132" extrusionOk="0">
                  <a:moveTo>
                    <a:pt x="47025" y="0"/>
                  </a:moveTo>
                  <a:lnTo>
                    <a:pt x="2164377" y="0"/>
                  </a:lnTo>
                  <a:cubicBezTo>
                    <a:pt x="2190348" y="0"/>
                    <a:pt x="2211402" y="21054"/>
                    <a:pt x="2211402" y="47025"/>
                  </a:cubicBezTo>
                  <a:lnTo>
                    <a:pt x="2211402" y="1471107"/>
                  </a:lnTo>
                  <a:cubicBezTo>
                    <a:pt x="2211402" y="1497078"/>
                    <a:pt x="2190348" y="1518132"/>
                    <a:pt x="2164377" y="1518132"/>
                  </a:cubicBezTo>
                  <a:lnTo>
                    <a:pt x="47025" y="1518132"/>
                  </a:lnTo>
                  <a:cubicBezTo>
                    <a:pt x="21054" y="1518132"/>
                    <a:pt x="0" y="1497078"/>
                    <a:pt x="0" y="1471107"/>
                  </a:cubicBezTo>
                  <a:lnTo>
                    <a:pt x="0" y="47025"/>
                  </a:lnTo>
                  <a:cubicBezTo>
                    <a:pt x="0" y="21054"/>
                    <a:pt x="21054" y="0"/>
                    <a:pt x="47025" y="0"/>
                  </a:cubicBezTo>
                  <a:close/>
                </a:path>
              </a:pathLst>
            </a:custGeom>
            <a:solidFill>
              <a:srgbClr val="FFFAED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9"/>
          <p:cNvSpPr txBox="1"/>
          <p:nvPr/>
        </p:nvSpPr>
        <p:spPr>
          <a:xfrm>
            <a:off x="559011" y="290935"/>
            <a:ext cx="6018685" cy="12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latin typeface="Bebas Neue"/>
                <a:ea typeface="Bebas Neue"/>
                <a:cs typeface="Bebas Neue"/>
                <a:sym typeface="Bebas Neue"/>
              </a:rPr>
              <a:t>FITUR PAYMENT</a:t>
            </a:r>
            <a:endParaRPr sz="8000" b="1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5469271" y="2367549"/>
            <a:ext cx="6786600" cy="247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Berdasarkan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data yang kami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peroleh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, kami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mendapatkan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masih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tingginya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metode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atau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cara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pembayaran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secara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tunai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atau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cash,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berdasarkan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data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tersebut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kami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menambahkan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fitur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pembayaran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cash </a:t>
            </a:r>
            <a:r>
              <a:rPr lang="en-US" sz="2800" dirty="0" err="1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tersebut</a:t>
            </a:r>
            <a:r>
              <a:rPr lang="en-US" sz="2800" dirty="0">
                <a:latin typeface="Times New Roman" panose="02020603050405020304" pitchFamily="18" charset="0"/>
                <a:ea typeface="Gruppo"/>
                <a:cs typeface="Times New Roman" panose="02020603050405020304" pitchFamily="18" charset="0"/>
                <a:sym typeface="Gruppo"/>
              </a:rPr>
              <a:t> .</a:t>
            </a:r>
            <a:endParaRPr sz="2800" dirty="0">
              <a:latin typeface="Times New Roman" panose="02020603050405020304" pitchFamily="18" charset="0"/>
              <a:ea typeface="Gruppo"/>
              <a:cs typeface="Times New Roman" panose="02020603050405020304" pitchFamily="18" charset="0"/>
              <a:sym typeface="Grupp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212E2-2720-94C9-8821-EC8CB9013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11" y="1842350"/>
            <a:ext cx="3774962" cy="6602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C494C6-B04F-0E3E-997E-B2B477763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697" y="6168396"/>
            <a:ext cx="9030292" cy="37496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/>
        </p:nvSpPr>
        <p:spPr>
          <a:xfrm>
            <a:off x="826753" y="406391"/>
            <a:ext cx="7728311" cy="113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F7C7C"/>
                </a:solidFill>
                <a:latin typeface="Bebas Neue"/>
                <a:ea typeface="Bebas Neue"/>
                <a:cs typeface="Bebas Neue"/>
                <a:sym typeface="Bebas Neue"/>
              </a:rPr>
              <a:t>MANFAAT app e-canteen</a:t>
            </a:r>
            <a:endParaRPr sz="7200" b="1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164494" y="2139977"/>
            <a:ext cx="8544100" cy="594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lnSpc>
                <a:spcPct val="140011"/>
              </a:lnSpc>
              <a:buAutoNum type="arabicPeriod"/>
            </a:pP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Membangun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informasi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dapat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melakukan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pemesanan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daring.</a:t>
            </a:r>
          </a:p>
          <a:p>
            <a:pPr marL="457200" indent="-457200">
              <a:lnSpc>
                <a:spcPct val="140011"/>
              </a:lnSpc>
              <a:buFont typeface="Arial"/>
              <a:buAutoNum type="arabicPeriod"/>
            </a:pP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Membangun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informasi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dapat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mencatat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menyimpan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data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transaksi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baik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11"/>
              </a:lnSpc>
              <a:buFont typeface="Arial"/>
              <a:buAutoNum type="arabicPeriod"/>
            </a:pP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Meningkatkan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kemudahan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akses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11"/>
              </a:lnSpc>
              <a:buFont typeface="Arial"/>
              <a:buAutoNum type="arabicPeriod"/>
            </a:pP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Mendorong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partisipasi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pelanggan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11"/>
              </a:lnSpc>
              <a:buFont typeface="Arial"/>
              <a:buAutoNum type="arabicPeriod"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Integrasi system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pembayaran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elektronik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11"/>
              </a:lnSpc>
              <a:buFont typeface="Arial"/>
              <a:buAutoNum type="arabicPeriod"/>
            </a:pP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Peningkatan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kepuasan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pelanggan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11"/>
              </a:lnSpc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imes New Roman" panose="02020603050405020304" pitchFamily="18" charset="0"/>
              <a:ea typeface="Gruppo"/>
              <a:cs typeface="Times New Roman" panose="02020603050405020304" pitchFamily="18" charset="0"/>
              <a:sym typeface="Gruppo"/>
            </a:endParaRPr>
          </a:p>
        </p:txBody>
      </p:sp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9900" y="1993881"/>
            <a:ext cx="8938100" cy="743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E6B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246;p19">
            <a:extLst>
              <a:ext uri="{FF2B5EF4-FFF2-40B4-BE49-F238E27FC236}">
                <a16:creationId xmlns:a16="http://schemas.microsoft.com/office/drawing/2014/main" id="{25C90953-FA42-725A-22B7-738B3A366E73}"/>
              </a:ext>
            </a:extLst>
          </p:cNvPr>
          <p:cNvGrpSpPr/>
          <p:nvPr/>
        </p:nvGrpSpPr>
        <p:grpSpPr>
          <a:xfrm>
            <a:off x="1642761" y="2304173"/>
            <a:ext cx="10399422" cy="4216539"/>
            <a:chOff x="0" y="-38100"/>
            <a:chExt cx="2211402" cy="1556232"/>
          </a:xfrm>
        </p:grpSpPr>
        <p:sp>
          <p:nvSpPr>
            <p:cNvPr id="9" name="Google Shape;247;p19">
              <a:extLst>
                <a:ext uri="{FF2B5EF4-FFF2-40B4-BE49-F238E27FC236}">
                  <a16:creationId xmlns:a16="http://schemas.microsoft.com/office/drawing/2014/main" id="{42612BE3-C3B4-AFA4-9ECE-BEE435619BDB}"/>
                </a:ext>
              </a:extLst>
            </p:cNvPr>
            <p:cNvSpPr/>
            <p:nvPr/>
          </p:nvSpPr>
          <p:spPr>
            <a:xfrm>
              <a:off x="0" y="0"/>
              <a:ext cx="2211402" cy="1518132"/>
            </a:xfrm>
            <a:custGeom>
              <a:avLst/>
              <a:gdLst/>
              <a:ahLst/>
              <a:cxnLst/>
              <a:rect l="l" t="t" r="r" b="b"/>
              <a:pathLst>
                <a:path w="2211402" h="1518132" extrusionOk="0">
                  <a:moveTo>
                    <a:pt x="47025" y="0"/>
                  </a:moveTo>
                  <a:lnTo>
                    <a:pt x="2164377" y="0"/>
                  </a:lnTo>
                  <a:cubicBezTo>
                    <a:pt x="2190348" y="0"/>
                    <a:pt x="2211402" y="21054"/>
                    <a:pt x="2211402" y="47025"/>
                  </a:cubicBezTo>
                  <a:lnTo>
                    <a:pt x="2211402" y="1471107"/>
                  </a:lnTo>
                  <a:cubicBezTo>
                    <a:pt x="2211402" y="1497078"/>
                    <a:pt x="2190348" y="1518132"/>
                    <a:pt x="2164377" y="1518132"/>
                  </a:cubicBezTo>
                  <a:lnTo>
                    <a:pt x="47025" y="1518132"/>
                  </a:lnTo>
                  <a:cubicBezTo>
                    <a:pt x="21054" y="1518132"/>
                    <a:pt x="0" y="1497078"/>
                    <a:pt x="0" y="1471107"/>
                  </a:cubicBezTo>
                  <a:lnTo>
                    <a:pt x="0" y="47025"/>
                  </a:lnTo>
                  <a:cubicBezTo>
                    <a:pt x="0" y="21054"/>
                    <a:pt x="21054" y="0"/>
                    <a:pt x="47025" y="0"/>
                  </a:cubicBezTo>
                  <a:close/>
                </a:path>
              </a:pathLst>
            </a:custGeom>
            <a:solidFill>
              <a:srgbClr val="FFFAED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;p19">
              <a:extLst>
                <a:ext uri="{FF2B5EF4-FFF2-40B4-BE49-F238E27FC236}">
                  <a16:creationId xmlns:a16="http://schemas.microsoft.com/office/drawing/2014/main" id="{EB28A9FD-5486-3C1C-E378-EBF9F5E6182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2" name="Google Shape;562;p29"/>
          <p:cNvSpPr txBox="1"/>
          <p:nvPr/>
        </p:nvSpPr>
        <p:spPr>
          <a:xfrm>
            <a:off x="1642761" y="570275"/>
            <a:ext cx="9243600" cy="130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39" b="1" dirty="0">
                <a:solidFill>
                  <a:schemeClr val="dk1"/>
                </a:solidFill>
                <a:latin typeface="Gruppo"/>
                <a:ea typeface="Gruppo"/>
                <a:cs typeface="Gruppo"/>
                <a:sym typeface="Gruppo"/>
              </a:rPr>
              <a:t>KESIMPULAN</a:t>
            </a:r>
            <a:endParaRPr sz="6039" b="1" dirty="0"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2ADD8-AA00-F0B8-E6C7-2DF503CD517E}"/>
              </a:ext>
            </a:extLst>
          </p:cNvPr>
          <p:cNvSpPr txBox="1"/>
          <p:nvPr/>
        </p:nvSpPr>
        <p:spPr>
          <a:xfrm>
            <a:off x="1742360" y="2728797"/>
            <a:ext cx="1029982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1.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Fokus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pada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Peningkatan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Pengalaman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Pelanggan</a:t>
            </a:r>
            <a:endParaRPr lang="en-US" sz="2800" dirty="0">
              <a:solidFill>
                <a:srgbClr val="272525"/>
              </a:solidFill>
              <a:latin typeface="Times New Roman" panose="02020603050405020304" pitchFamily="18" charset="0"/>
              <a:ea typeface="Lato" pitchFamily="34" charset="-122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2.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Implementasi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Teknologi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Katering</a:t>
            </a:r>
            <a:endParaRPr lang="en-US" sz="2800" dirty="0">
              <a:solidFill>
                <a:srgbClr val="272525"/>
              </a:solidFill>
              <a:latin typeface="Times New Roman" panose="02020603050405020304" pitchFamily="18" charset="0"/>
              <a:ea typeface="Lato" pitchFamily="34" charset="-122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3.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Pentingnya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Elektronik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Kantin</a:t>
            </a:r>
            <a:endParaRPr lang="en-US" sz="2800" dirty="0">
              <a:solidFill>
                <a:srgbClr val="272525"/>
              </a:solidFill>
              <a:latin typeface="Times New Roman" panose="02020603050405020304" pitchFamily="18" charset="0"/>
              <a:ea typeface="Lato" pitchFamily="34" charset="-122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4.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Inovasi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Pengalaman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Makan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Kerja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Sekolah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5.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Potensi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Dampak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Positif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pada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Efisiensi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Kepuasan</a:t>
            </a: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Pelanggan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149;p14">
            <a:extLst>
              <a:ext uri="{FF2B5EF4-FFF2-40B4-BE49-F238E27FC236}">
                <a16:creationId xmlns:a16="http://schemas.microsoft.com/office/drawing/2014/main" id="{2FEF827B-B884-F986-5F63-9C3B6C6E5F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6570" y="1247759"/>
            <a:ext cx="8938100" cy="743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"/>
          <p:cNvSpPr txBox="1"/>
          <p:nvPr/>
        </p:nvSpPr>
        <p:spPr>
          <a:xfrm>
            <a:off x="3278236" y="394326"/>
            <a:ext cx="11731500" cy="12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FF7C7C"/>
                </a:solidFill>
                <a:latin typeface="Bebas Neue"/>
                <a:ea typeface="Bebas Neue"/>
                <a:cs typeface="Bebas Neue"/>
                <a:sym typeface="Bebas Neue"/>
              </a:rPr>
              <a:t>TESTIMONIALS</a:t>
            </a:r>
            <a:endParaRPr sz="8000" b="1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48" name="Google Shape;5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8906" y="-2591824"/>
            <a:ext cx="5389499" cy="544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8272" y="-1915690"/>
            <a:ext cx="8719585" cy="54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565AD8-4584-9E77-9915-D207178AB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090" y="2603018"/>
            <a:ext cx="6911298" cy="3090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95C67-DBD0-5A55-46B6-2AD43A47A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2717" y="2632637"/>
            <a:ext cx="7088789" cy="3031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782FD-16C6-283F-37E1-53ABE1D22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8799" y="6138725"/>
            <a:ext cx="7160161" cy="3252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2D2F83-A4ED-4E99-AFEA-C9AFD0659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7661" y="5957659"/>
            <a:ext cx="7305463" cy="32524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E6B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/>
          <p:nvPr/>
        </p:nvSpPr>
        <p:spPr>
          <a:xfrm>
            <a:off x="11139709" y="3085200"/>
            <a:ext cx="5737500" cy="50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0" b="1" i="0" u="none" strike="noStrike" cap="none" dirty="0">
                <a:solidFill>
                  <a:srgbClr val="FF7C7C"/>
                </a:solidFill>
                <a:latin typeface="Bebas Neue"/>
                <a:ea typeface="Bebas Neue"/>
                <a:cs typeface="Bebas Neue"/>
                <a:sym typeface="Bebas Neue"/>
              </a:rPr>
              <a:t>THANK</a:t>
            </a:r>
            <a:endParaRPr sz="21000" b="1" dirty="0"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ct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0" b="1" i="0" u="none" strike="noStrike" cap="none" dirty="0">
                <a:solidFill>
                  <a:srgbClr val="FF7C7C"/>
                </a:solidFill>
                <a:latin typeface="Bebas Neue"/>
                <a:ea typeface="Bebas Neue"/>
                <a:cs typeface="Bebas Neue"/>
                <a:sym typeface="Bebas Neue"/>
              </a:rPr>
              <a:t>YOU!</a:t>
            </a:r>
            <a:endParaRPr sz="21000" b="1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68" name="Google Shape;5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30321" y="912351"/>
            <a:ext cx="12602500" cy="868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291</Words>
  <Application>Microsoft Office PowerPoint</Application>
  <PresentationFormat>Custom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Lato</vt:lpstr>
      <vt:lpstr>Times New Roman</vt:lpstr>
      <vt:lpstr>Bebas Neue</vt:lpstr>
      <vt:lpstr>Gruppo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MOH HAFIZ</cp:lastModifiedBy>
  <cp:revision>2</cp:revision>
  <dcterms:modified xsi:type="dcterms:W3CDTF">2023-12-27T06:22:57Z</dcterms:modified>
</cp:coreProperties>
</file>