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
          <p:cNvSpPr/>
          <p:nvPr/>
        </p:nvSpPr>
        <p:spPr>
          <a:xfrm>
            <a:off x="914400" y="2393950"/>
            <a:ext cx="10363200" cy="109538"/>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9" name="Google Shape;19;p2"/>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 type="subTitle"/>
          </p:nvPr>
        </p:nvSpPr>
        <p:spPr>
          <a:xfrm>
            <a:off x="1930400" y="3429000"/>
            <a:ext cx="9347200" cy="16002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21" name="Google Shape;21;p2"/>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 type="body"/>
          </p:nvPr>
        </p:nvSpPr>
        <p:spPr>
          <a:xfrm rot="5400000">
            <a:off x="3956051" y="-1447800"/>
            <a:ext cx="4267200" cy="10668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78" name="Google Shape;78;p1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2"/>
          <p:cNvSpPr txBox="1"/>
          <p:nvPr>
            <p:ph type="title"/>
          </p:nvPr>
        </p:nvSpPr>
        <p:spPr>
          <a:xfrm rot="5400000">
            <a:off x="7242176" y="1827742"/>
            <a:ext cx="5715000" cy="266911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 type="body"/>
          </p:nvPr>
        </p:nvSpPr>
        <p:spPr>
          <a:xfrm rot="5400000">
            <a:off x="1801284" y="-740833"/>
            <a:ext cx="5715000" cy="780626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84" name="Google Shape;84;p1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7" name="Google Shape;27;p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350"/>
              </a:spcBef>
              <a:spcAft>
                <a:spcPts val="0"/>
              </a:spcAft>
              <a:buSzPts val="1400"/>
              <a:buNone/>
              <a:defRPr sz="1400"/>
            </a:lvl5pPr>
            <a:lvl6pPr indent="-228600" lvl="5" marL="2743200" algn="l">
              <a:spcBef>
                <a:spcPts val="350"/>
              </a:spcBef>
              <a:spcAft>
                <a:spcPts val="0"/>
              </a:spcAft>
              <a:buSzPts val="1400"/>
              <a:buNone/>
              <a:defRPr sz="1400"/>
            </a:lvl6pPr>
            <a:lvl7pPr indent="-228600" lvl="6" marL="3200400" algn="l">
              <a:spcBef>
                <a:spcPts val="350"/>
              </a:spcBef>
              <a:spcAft>
                <a:spcPts val="0"/>
              </a:spcAft>
              <a:buSzPts val="1400"/>
              <a:buNone/>
              <a:defRPr sz="1400"/>
            </a:lvl7pPr>
            <a:lvl8pPr indent="-228600" lvl="7" marL="3657600" algn="l">
              <a:spcBef>
                <a:spcPts val="350"/>
              </a:spcBef>
              <a:spcAft>
                <a:spcPts val="0"/>
              </a:spcAft>
              <a:buSzPts val="1400"/>
              <a:buNone/>
              <a:defRPr sz="1400"/>
            </a:lvl8pPr>
            <a:lvl9pPr indent="-228600" lvl="8" marL="4114800" algn="l">
              <a:spcBef>
                <a:spcPts val="350"/>
              </a:spcBef>
              <a:spcAft>
                <a:spcPts val="0"/>
              </a:spcAft>
              <a:buSzPts val="1400"/>
              <a:buNone/>
              <a:defRPr sz="1400"/>
            </a:lvl9pPr>
          </a:lstStyle>
          <a:p/>
        </p:txBody>
      </p:sp>
      <p:sp>
        <p:nvSpPr>
          <p:cNvPr id="38" name="Google Shape;38;p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7556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4" name="Google Shape;44;p6"/>
          <p:cNvSpPr txBox="1"/>
          <p:nvPr>
            <p:ph idx="2" type="body"/>
          </p:nvPr>
        </p:nvSpPr>
        <p:spPr>
          <a:xfrm>
            <a:off x="61912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5" name="Google Shape;45;p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609600" y="274638"/>
            <a:ext cx="10972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1" name="Google Shape;51;p7"/>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2" name="Google Shape;52;p7"/>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3" name="Google Shape;53;p7"/>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4" name="Google Shape;54;p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64" name="Google Shape;64;p9"/>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65" name="Google Shape;65;p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p:nvPr>
            <p:ph idx="2" type="pic"/>
          </p:nvPr>
        </p:nvSpPr>
        <p:spPr>
          <a:xfrm>
            <a:off x="2389717" y="612775"/>
            <a:ext cx="7315200" cy="4114800"/>
          </a:xfrm>
          <a:prstGeom prst="rect">
            <a:avLst/>
          </a:prstGeom>
          <a:noFill/>
          <a:ln>
            <a:noFill/>
          </a:ln>
        </p:spPr>
      </p:sp>
      <p:sp>
        <p:nvSpPr>
          <p:cNvPr id="71" name="Google Shape;71;p10"/>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72" name="Google Shape;72;p1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1" name="Google Shape;11;p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1"/>
          <p:cNvSpPr/>
          <p:nvPr/>
        </p:nvSpPr>
        <p:spPr>
          <a:xfrm>
            <a:off x="812800" y="1566864"/>
            <a:ext cx="10610851"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13" name="Google Shape;13;p1"/>
          <p:cNvCxnSpPr/>
          <p:nvPr/>
        </p:nvCxnSpPr>
        <p:spPr>
          <a:xfrm>
            <a:off x="812800" y="6172200"/>
            <a:ext cx="10566400" cy="0"/>
          </a:xfrm>
          <a:prstGeom prst="straightConnector1">
            <a:avLst/>
          </a:prstGeom>
          <a:noFill/>
          <a:ln cap="flat" cmpd="sng" w="9525">
            <a:solidFill>
              <a:schemeClr val="accent2"/>
            </a:solidFill>
            <a:prstDash val="solid"/>
            <a:round/>
            <a:headEnd len="med" w="med" type="none"/>
            <a:tailEnd len="med" w="med" type="none"/>
          </a:ln>
        </p:spPr>
      </p:cxnSp>
      <p:sp>
        <p:nvSpPr>
          <p:cNvPr id="14" name="Google Shape;14;p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 name="Google Shape;16;p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200" u="none">
                <a:solidFill>
                  <a:schemeClr val="dk1"/>
                </a:solidFill>
                <a:latin typeface="Verdana"/>
                <a:ea typeface="Verdana"/>
                <a:cs typeface="Verdana"/>
                <a:sym typeface="Verdana"/>
              </a:defRPr>
            </a:lvl1pPr>
            <a:lvl2pPr indent="0" lvl="1" marL="0" marR="0" rtl="0" algn="r">
              <a:spcBef>
                <a:spcPts val="0"/>
              </a:spcBef>
              <a:buNone/>
              <a:defRPr b="0" sz="1200" u="none">
                <a:solidFill>
                  <a:schemeClr val="dk1"/>
                </a:solidFill>
                <a:latin typeface="Verdana"/>
                <a:ea typeface="Verdana"/>
                <a:cs typeface="Verdana"/>
                <a:sym typeface="Verdana"/>
              </a:defRPr>
            </a:lvl2pPr>
            <a:lvl3pPr indent="0" lvl="2" marL="0" marR="0" rtl="0" algn="r">
              <a:spcBef>
                <a:spcPts val="0"/>
              </a:spcBef>
              <a:buNone/>
              <a:defRPr b="0" sz="1200" u="none">
                <a:solidFill>
                  <a:schemeClr val="dk1"/>
                </a:solidFill>
                <a:latin typeface="Verdana"/>
                <a:ea typeface="Verdana"/>
                <a:cs typeface="Verdana"/>
                <a:sym typeface="Verdana"/>
              </a:defRPr>
            </a:lvl3pPr>
            <a:lvl4pPr indent="0" lvl="3" marL="0" marR="0" rtl="0" algn="r">
              <a:spcBef>
                <a:spcPts val="0"/>
              </a:spcBef>
              <a:buNone/>
              <a:defRPr b="0" sz="1200" u="none">
                <a:solidFill>
                  <a:schemeClr val="dk1"/>
                </a:solidFill>
                <a:latin typeface="Verdana"/>
                <a:ea typeface="Verdana"/>
                <a:cs typeface="Verdana"/>
                <a:sym typeface="Verdana"/>
              </a:defRPr>
            </a:lvl4pPr>
            <a:lvl5pPr indent="0" lvl="4" marL="0" marR="0" rtl="0" algn="r">
              <a:spcBef>
                <a:spcPts val="0"/>
              </a:spcBef>
              <a:buNone/>
              <a:defRPr b="0" sz="1200" u="none">
                <a:solidFill>
                  <a:schemeClr val="dk1"/>
                </a:solidFill>
                <a:latin typeface="Verdana"/>
                <a:ea typeface="Verdana"/>
                <a:cs typeface="Verdana"/>
                <a:sym typeface="Verdana"/>
              </a:defRPr>
            </a:lvl5pPr>
            <a:lvl6pPr indent="0" lvl="5" marL="0" marR="0" rtl="0" algn="r">
              <a:spcBef>
                <a:spcPts val="0"/>
              </a:spcBef>
              <a:buNone/>
              <a:defRPr b="0" sz="1200" u="none">
                <a:solidFill>
                  <a:schemeClr val="dk1"/>
                </a:solidFill>
                <a:latin typeface="Verdana"/>
                <a:ea typeface="Verdana"/>
                <a:cs typeface="Verdana"/>
                <a:sym typeface="Verdana"/>
              </a:defRPr>
            </a:lvl6pPr>
            <a:lvl7pPr indent="0" lvl="6" marL="0" marR="0" rtl="0" algn="r">
              <a:spcBef>
                <a:spcPts val="0"/>
              </a:spcBef>
              <a:buNone/>
              <a:defRPr b="0" sz="1200" u="none">
                <a:solidFill>
                  <a:schemeClr val="dk1"/>
                </a:solidFill>
                <a:latin typeface="Verdana"/>
                <a:ea typeface="Verdana"/>
                <a:cs typeface="Verdana"/>
                <a:sym typeface="Verdana"/>
              </a:defRPr>
            </a:lvl7pPr>
            <a:lvl8pPr indent="0" lvl="7" marL="0" marR="0" rtl="0" algn="r">
              <a:spcBef>
                <a:spcPts val="0"/>
              </a:spcBef>
              <a:buNone/>
              <a:defRPr b="0" sz="1200" u="none">
                <a:solidFill>
                  <a:schemeClr val="dk1"/>
                </a:solidFill>
                <a:latin typeface="Verdana"/>
                <a:ea typeface="Verdana"/>
                <a:cs typeface="Verdana"/>
                <a:sym typeface="Verdana"/>
              </a:defRPr>
            </a:lvl8pPr>
            <a:lvl9pPr indent="0" lvl="8" marL="0" marR="0" rtl="0" algn="r">
              <a:spcBef>
                <a:spcPts val="0"/>
              </a:spcBef>
              <a:buNone/>
              <a:defRPr b="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90" name="Shape 90"/>
        <p:cNvGrpSpPr/>
        <p:nvPr/>
      </p:nvGrpSpPr>
      <p:grpSpPr>
        <a:xfrm>
          <a:off x="0" y="0"/>
          <a:ext cx="0" cy="0"/>
          <a:chOff x="0" y="0"/>
          <a:chExt cx="0" cy="0"/>
        </a:xfrm>
      </p:grpSpPr>
      <p:pic>
        <p:nvPicPr>
          <p:cNvPr id="91" name="Google Shape;91;p13"/>
          <p:cNvPicPr preferRelativeResize="0"/>
          <p:nvPr/>
        </p:nvPicPr>
        <p:blipFill rotWithShape="1">
          <a:blip r:embed="rId4">
            <a:alphaModFix/>
          </a:blip>
          <a:srcRect b="0" l="0" r="0" t="0"/>
          <a:stretch/>
        </p:blipFill>
        <p:spPr>
          <a:xfrm>
            <a:off x="80384" y="89477"/>
            <a:ext cx="2924175" cy="952500"/>
          </a:xfrm>
          <a:prstGeom prst="rect">
            <a:avLst/>
          </a:prstGeom>
          <a:noFill/>
          <a:ln>
            <a:noFill/>
          </a:ln>
        </p:spPr>
      </p:pic>
      <p:pic>
        <p:nvPicPr>
          <p:cNvPr id="92" name="Google Shape;92;p13"/>
          <p:cNvPicPr preferRelativeResize="0"/>
          <p:nvPr/>
        </p:nvPicPr>
        <p:blipFill rotWithShape="1">
          <a:blip r:embed="rId5">
            <a:alphaModFix/>
          </a:blip>
          <a:srcRect b="0" l="0" r="0" t="0"/>
          <a:stretch/>
        </p:blipFill>
        <p:spPr>
          <a:xfrm>
            <a:off x="11111491" y="64077"/>
            <a:ext cx="1000125" cy="1143000"/>
          </a:xfrm>
          <a:prstGeom prst="rect">
            <a:avLst/>
          </a:prstGeom>
          <a:noFill/>
          <a:ln>
            <a:noFill/>
          </a:ln>
        </p:spPr>
      </p:pic>
      <p:sp>
        <p:nvSpPr>
          <p:cNvPr id="93" name="Google Shape;93;p13"/>
          <p:cNvSpPr txBox="1"/>
          <p:nvPr/>
        </p:nvSpPr>
        <p:spPr>
          <a:xfrm>
            <a:off x="566427" y="2890883"/>
            <a:ext cx="11402288"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030A0"/>
              </a:buClr>
              <a:buSzPts val="3600"/>
              <a:buFont typeface="Verdana"/>
              <a:buNone/>
            </a:pPr>
            <a:r>
              <a:rPr b="1" lang="en-US" sz="3600">
                <a:solidFill>
                  <a:srgbClr val="7030A0"/>
                </a:solidFill>
                <a:latin typeface="Verdana"/>
                <a:ea typeface="Verdana"/>
                <a:cs typeface="Verdana"/>
                <a:sym typeface="Verdana"/>
              </a:rPr>
              <a:t>DIETARY </a:t>
            </a:r>
            <a:r>
              <a:rPr b="1" lang="en-US" sz="3600">
                <a:solidFill>
                  <a:srgbClr val="7030A0"/>
                </a:solidFill>
                <a:latin typeface="Verdana"/>
                <a:ea typeface="Verdana"/>
                <a:cs typeface="Verdana"/>
                <a:sym typeface="Verdana"/>
              </a:rPr>
              <a:t>RECOMMENDATION</a:t>
            </a:r>
            <a:r>
              <a:rPr b="1" lang="en-US" sz="3600">
                <a:solidFill>
                  <a:srgbClr val="7030A0"/>
                </a:solidFill>
                <a:latin typeface="Verdana"/>
                <a:ea typeface="Verdana"/>
                <a:cs typeface="Verdana"/>
                <a:sym typeface="Verdana"/>
              </a:rPr>
              <a:t> SYSTEM</a:t>
            </a:r>
            <a:endParaRPr/>
          </a:p>
          <a:p>
            <a:pPr indent="0" lvl="0" marL="0" marR="0" rtl="0" algn="ctr">
              <a:lnSpc>
                <a:spcPct val="90000"/>
              </a:lnSpc>
              <a:spcBef>
                <a:spcPts val="0"/>
              </a:spcBef>
              <a:spcAft>
                <a:spcPts val="0"/>
              </a:spcAft>
              <a:buClr>
                <a:schemeClr val="dk1"/>
              </a:buClr>
              <a:buSzPts val="4000"/>
              <a:buFont typeface="Verdana"/>
              <a:buNone/>
            </a:pPr>
            <a:r>
              <a:t/>
            </a:r>
            <a:endParaRPr b="1" sz="4000">
              <a:solidFill>
                <a:srgbClr val="7030A0"/>
              </a:solidFill>
              <a:latin typeface="Verdana"/>
              <a:ea typeface="Verdana"/>
              <a:cs typeface="Verdana"/>
              <a:sym typeface="Verdana"/>
            </a:endParaRPr>
          </a:p>
        </p:txBody>
      </p:sp>
      <p:sp>
        <p:nvSpPr>
          <p:cNvPr id="94" name="Google Shape;94;p13"/>
          <p:cNvSpPr txBox="1"/>
          <p:nvPr/>
        </p:nvSpPr>
        <p:spPr>
          <a:xfrm>
            <a:off x="962889" y="5183902"/>
            <a:ext cx="3429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Noto Sans Symbols"/>
              <a:buNone/>
            </a:pPr>
            <a:r>
              <a:rPr b="1" lang="en-US" sz="2400">
                <a:solidFill>
                  <a:srgbClr val="FF0000"/>
                </a:solidFill>
                <a:latin typeface="Verdana"/>
                <a:ea typeface="Verdana"/>
                <a:cs typeface="Verdana"/>
                <a:sym typeface="Verdana"/>
              </a:rPr>
              <a:t>Dr.S. Vinodkumar</a:t>
            </a:r>
            <a:endParaRPr b="1" sz="2400">
              <a:solidFill>
                <a:srgbClr val="FF0000"/>
              </a:solidFill>
              <a:latin typeface="Verdana"/>
              <a:ea typeface="Verdana"/>
              <a:cs typeface="Verdana"/>
              <a:sym typeface="Verdana"/>
            </a:endParaRPr>
          </a:p>
          <a:p>
            <a:pPr indent="0" lvl="0" marL="0" marR="0" rtl="0" algn="l">
              <a:spcBef>
                <a:spcPts val="0"/>
              </a:spcBef>
              <a:spcAft>
                <a:spcPts val="0"/>
              </a:spcAft>
              <a:buClr>
                <a:srgbClr val="FF0000"/>
              </a:buClr>
              <a:buSzPts val="2400"/>
              <a:buFont typeface="Noto Sans Symbols"/>
              <a:buNone/>
            </a:pPr>
            <a:r>
              <a:rPr b="1" lang="en-US" sz="2400">
                <a:solidFill>
                  <a:srgbClr val="FF0000"/>
                </a:solidFill>
                <a:latin typeface="Verdana"/>
                <a:ea typeface="Verdana"/>
                <a:cs typeface="Verdana"/>
                <a:sym typeface="Verdana"/>
              </a:rPr>
              <a:t>Professor</a:t>
            </a:r>
            <a:endParaRPr/>
          </a:p>
          <a:p>
            <a:pPr indent="0" lvl="0" marL="0" marR="0" rtl="0" algn="l">
              <a:spcBef>
                <a:spcPts val="0"/>
              </a:spcBef>
              <a:spcAft>
                <a:spcPts val="0"/>
              </a:spcAft>
              <a:buClr>
                <a:schemeClr val="dk1"/>
              </a:buClr>
              <a:buSzPts val="2400"/>
              <a:buFont typeface="Noto Sans Symbols"/>
              <a:buNone/>
            </a:pPr>
            <a:r>
              <a:t/>
            </a:r>
            <a:endParaRPr b="1" sz="2400">
              <a:solidFill>
                <a:srgbClr val="FF0000"/>
              </a:solidFill>
              <a:latin typeface="Verdana"/>
              <a:ea typeface="Verdana"/>
              <a:cs typeface="Verdana"/>
              <a:sym typeface="Verdana"/>
            </a:endParaRPr>
          </a:p>
        </p:txBody>
      </p:sp>
      <p:sp>
        <p:nvSpPr>
          <p:cNvPr id="95" name="Google Shape;95;p13"/>
          <p:cNvSpPr txBox="1"/>
          <p:nvPr/>
        </p:nvSpPr>
        <p:spPr>
          <a:xfrm>
            <a:off x="8701617" y="4639347"/>
            <a:ext cx="43410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Noto Sans Symbols"/>
              <a:buNone/>
            </a:pPr>
            <a:r>
              <a:rPr b="1" lang="en-US" sz="2400">
                <a:solidFill>
                  <a:srgbClr val="FF0000"/>
                </a:solidFill>
                <a:latin typeface="Verdana"/>
                <a:ea typeface="Verdana"/>
                <a:cs typeface="Verdana"/>
                <a:sym typeface="Verdana"/>
              </a:rPr>
              <a:t>G Anirudh</a:t>
            </a:r>
            <a:endParaRPr/>
          </a:p>
          <a:p>
            <a:pPr indent="0" lvl="0" marL="0" marR="0" rtl="0" algn="l">
              <a:spcBef>
                <a:spcPts val="0"/>
              </a:spcBef>
              <a:spcAft>
                <a:spcPts val="0"/>
              </a:spcAft>
              <a:buClr>
                <a:srgbClr val="FF0000"/>
              </a:buClr>
              <a:buSzPts val="2400"/>
              <a:buFont typeface="Noto Sans Symbols"/>
              <a:buNone/>
            </a:pPr>
            <a:r>
              <a:rPr b="1" lang="en-US" sz="2400">
                <a:solidFill>
                  <a:srgbClr val="FF0000"/>
                </a:solidFill>
                <a:latin typeface="Verdana"/>
                <a:ea typeface="Verdana"/>
                <a:cs typeface="Verdana"/>
                <a:sym typeface="Verdana"/>
              </a:rPr>
              <a:t>210701028</a:t>
            </a:r>
            <a:endParaRPr/>
          </a:p>
          <a:p>
            <a:pPr indent="0" lvl="0" marL="0" marR="0" rtl="0" algn="l">
              <a:spcBef>
                <a:spcPts val="0"/>
              </a:spcBef>
              <a:spcAft>
                <a:spcPts val="0"/>
              </a:spcAft>
              <a:buClr>
                <a:srgbClr val="FF0000"/>
              </a:buClr>
              <a:buSzPts val="2400"/>
              <a:buFont typeface="Noto Sans Symbols"/>
              <a:buNone/>
            </a:pPr>
            <a:r>
              <a:rPr b="1" lang="en-US" sz="2400">
                <a:solidFill>
                  <a:srgbClr val="FF0000"/>
                </a:solidFill>
                <a:latin typeface="Verdana"/>
                <a:ea typeface="Verdana"/>
                <a:cs typeface="Verdana"/>
                <a:sym typeface="Verdana"/>
              </a:rPr>
              <a:t>Mohneesh P</a:t>
            </a:r>
            <a:r>
              <a:rPr b="1" lang="en-US" sz="2400">
                <a:solidFill>
                  <a:srgbClr val="FF0000"/>
                </a:solidFill>
                <a:latin typeface="Verdana"/>
                <a:ea typeface="Verdana"/>
                <a:cs typeface="Verdana"/>
                <a:sym typeface="Verdana"/>
              </a:rPr>
              <a:t>                   210701502</a:t>
            </a:r>
            <a:endParaRPr/>
          </a:p>
          <a:p>
            <a:pPr indent="0" lvl="0" marL="0" marR="0" rtl="0" algn="l">
              <a:spcBef>
                <a:spcPts val="0"/>
              </a:spcBef>
              <a:spcAft>
                <a:spcPts val="0"/>
              </a:spcAft>
              <a:buClr>
                <a:schemeClr val="dk1"/>
              </a:buClr>
              <a:buSzPts val="2400"/>
              <a:buFont typeface="Noto Sans Symbols"/>
              <a:buNone/>
            </a:pPr>
            <a:r>
              <a:t/>
            </a:r>
            <a:endParaRPr b="1" sz="2400">
              <a:solidFill>
                <a:srgbClr val="FF0000"/>
              </a:solidFill>
              <a:latin typeface="Verdana"/>
              <a:ea typeface="Verdana"/>
              <a:cs typeface="Verdana"/>
              <a:sym typeface="Verdana"/>
            </a:endParaRPr>
          </a:p>
        </p:txBody>
      </p:sp>
      <p:sp>
        <p:nvSpPr>
          <p:cNvPr id="96" name="Google Shape;96;p13"/>
          <p:cNvSpPr txBox="1"/>
          <p:nvPr/>
        </p:nvSpPr>
        <p:spPr>
          <a:xfrm>
            <a:off x="708891" y="1213137"/>
            <a:ext cx="10515600" cy="7224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B050"/>
              </a:buClr>
              <a:buSzPts val="2800"/>
              <a:buFont typeface="Verdana"/>
              <a:buNone/>
            </a:pPr>
            <a:r>
              <a:rPr b="1" lang="en-US" sz="2800">
                <a:solidFill>
                  <a:srgbClr val="00B050"/>
                </a:solidFill>
                <a:latin typeface="Verdana"/>
                <a:ea typeface="Verdana"/>
                <a:cs typeface="Verdana"/>
                <a:sym typeface="Verdana"/>
              </a:rPr>
              <a:t>Department of Computer Science and Engineering</a:t>
            </a:r>
            <a:endParaRPr/>
          </a:p>
        </p:txBody>
      </p:sp>
      <p:sp>
        <p:nvSpPr>
          <p:cNvPr id="97" name="Google Shape;97;p13"/>
          <p:cNvSpPr txBox="1"/>
          <p:nvPr/>
        </p:nvSpPr>
        <p:spPr>
          <a:xfrm>
            <a:off x="838200" y="1745525"/>
            <a:ext cx="10515600" cy="7224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2060"/>
              </a:buClr>
              <a:buSzPts val="2800"/>
              <a:buFont typeface="Verdana"/>
              <a:buNone/>
            </a:pPr>
            <a:r>
              <a:rPr b="1" lang="en-US" sz="2800">
                <a:solidFill>
                  <a:srgbClr val="002060"/>
                </a:solidFill>
                <a:latin typeface="Verdana"/>
                <a:ea typeface="Verdana"/>
                <a:cs typeface="Verdana"/>
                <a:sym typeface="Verdana"/>
              </a:rPr>
              <a:t>CS19643 – FOUNDATIONS OF 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2"/>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4000">
                <a:solidFill>
                  <a:srgbClr val="FF0000"/>
                </a:solidFill>
              </a:rPr>
              <a:t>Output</a:t>
            </a:r>
            <a:endParaRPr/>
          </a:p>
        </p:txBody>
      </p:sp>
      <p:sp>
        <p:nvSpPr>
          <p:cNvPr id="176" name="Google Shape;176;p2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2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78" name="Google Shape;178;p2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9" name="Google Shape;179;p22"/>
          <p:cNvPicPr preferRelativeResize="0"/>
          <p:nvPr/>
        </p:nvPicPr>
        <p:blipFill>
          <a:blip r:embed="rId3">
            <a:alphaModFix/>
          </a:blip>
          <a:stretch>
            <a:fillRect/>
          </a:stretch>
        </p:blipFill>
        <p:spPr>
          <a:xfrm>
            <a:off x="3036650" y="2428425"/>
            <a:ext cx="5068875" cy="290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Output</a:t>
            </a:r>
            <a:endParaRPr sz="2800"/>
          </a:p>
        </p:txBody>
      </p:sp>
      <p:sp>
        <p:nvSpPr>
          <p:cNvPr id="185" name="Google Shape;185;p23"/>
          <p:cNvSpPr txBox="1"/>
          <p:nvPr>
            <p:ph idx="1" type="body"/>
          </p:nvPr>
        </p:nvSpPr>
        <p:spPr>
          <a:xfrm>
            <a:off x="890954" y="1729154"/>
            <a:ext cx="10668000" cy="426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2800"/>
              <a:buNone/>
            </a:pPr>
            <a:br>
              <a:rPr b="0" i="0" lang="en-US"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86" name="Google Shape;186;p23"/>
          <p:cNvSpPr txBox="1"/>
          <p:nvPr>
            <p:ph idx="10" type="dt"/>
          </p:nvPr>
        </p:nvSpPr>
        <p:spPr>
          <a:xfrm>
            <a:off x="755651" y="6498979"/>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23"/>
          <p:cNvSpPr txBox="1"/>
          <p:nvPr>
            <p:ph idx="11" type="ftr"/>
          </p:nvPr>
        </p:nvSpPr>
        <p:spPr>
          <a:xfrm>
            <a:off x="4165601" y="6405929"/>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88" name="Google Shape;188;p23"/>
          <p:cNvSpPr txBox="1"/>
          <p:nvPr>
            <p:ph idx="12" type="sldNum"/>
          </p:nvPr>
        </p:nvSpPr>
        <p:spPr>
          <a:xfrm>
            <a:off x="8917354" y="6498979"/>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9" name="Google Shape;189;p23"/>
          <p:cNvPicPr preferRelativeResize="0"/>
          <p:nvPr/>
        </p:nvPicPr>
        <p:blipFill>
          <a:blip r:embed="rId3">
            <a:alphaModFix/>
          </a:blip>
          <a:stretch>
            <a:fillRect/>
          </a:stretch>
        </p:blipFill>
        <p:spPr>
          <a:xfrm>
            <a:off x="2568300" y="2095863"/>
            <a:ext cx="5962650" cy="3533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2800">
                <a:solidFill>
                  <a:srgbClr val="FF0000"/>
                </a:solidFill>
              </a:rPr>
              <a:t>Conclusion</a:t>
            </a:r>
            <a:endParaRPr sz="2800"/>
          </a:p>
        </p:txBody>
      </p:sp>
      <p:sp>
        <p:nvSpPr>
          <p:cNvPr id="195" name="Google Shape;195;p24"/>
          <p:cNvSpPr txBox="1"/>
          <p:nvPr>
            <p:ph idx="1" type="body"/>
          </p:nvPr>
        </p:nvSpPr>
        <p:spPr>
          <a:xfrm>
            <a:off x="812800" y="1606795"/>
            <a:ext cx="10668000" cy="4267200"/>
          </a:xfrm>
          <a:prstGeom prst="rect">
            <a:avLst/>
          </a:prstGeom>
          <a:noFill/>
          <a:ln>
            <a:noFill/>
          </a:ln>
        </p:spPr>
        <p:txBody>
          <a:bodyPr anchorCtr="0" anchor="t" bIns="45700" lIns="91425" spcFirstLastPara="1" rIns="91425" wrap="square" tIns="45700">
            <a:noAutofit/>
          </a:bodyPr>
          <a:lstStyle/>
          <a:p>
            <a:pPr indent="0" lvl="0" marL="43815" marR="457835" rtl="0" algn="just">
              <a:lnSpc>
                <a:spcPct val="150000"/>
              </a:lnSpc>
              <a:spcBef>
                <a:spcPts val="0"/>
              </a:spcBef>
              <a:spcAft>
                <a:spcPts val="0"/>
              </a:spcAft>
              <a:buSzPts val="2000"/>
              <a:buNone/>
            </a:pPr>
            <a:r>
              <a:rPr lang="en-US" sz="2000">
                <a:latin typeface="Times New Roman"/>
                <a:ea typeface="Times New Roman"/>
                <a:cs typeface="Times New Roman"/>
                <a:sym typeface="Times New Roman"/>
              </a:rPr>
              <a:t>In conclusion, the diet recommendation system developed here presents a comprehensive solution for personalized dietary guidance. By leveraging user input, including age, weight, height, and dietary preferences, the system tailors recommendations to individual needs. Through the integration of clustering and classification techniques, it efficiently processes data to provide accurate and relevant suggestions. Initial feedback suggests that users find the recommendations satisfactory, highlighting the system's effectiveness in meeting their dietary goals. Moving forward, continual refinement and adaptation will be essential to enhance the system's performance and user satisfaction. Overall, the diet recommendation system stands as a valuable tool in promoting healthier eating habits and empowering individuals to make informed choices about their nutrition.</a:t>
            </a:r>
            <a:br>
              <a:rPr b="0" i="0" lang="en-US" sz="2000" u="none" cap="none" strike="noStrike">
                <a:solidFill>
                  <a:srgbClr val="000000"/>
                </a:solidFill>
                <a:latin typeface="Verdana"/>
                <a:ea typeface="Verdana"/>
                <a:cs typeface="Verdana"/>
                <a:sym typeface="Verdana"/>
              </a:rPr>
            </a:br>
            <a:endParaRPr b="0" i="0" sz="2000" u="none" cap="none" strike="noStrike">
              <a:solidFill>
                <a:srgbClr val="000000"/>
              </a:solidFill>
              <a:latin typeface="Verdana"/>
              <a:ea typeface="Verdana"/>
              <a:cs typeface="Verdana"/>
              <a:sym typeface="Verdana"/>
            </a:endParaRPr>
          </a:p>
          <a:p>
            <a:pPr indent="0" lvl="0" marL="0" rtl="0" algn="l">
              <a:spcBef>
                <a:spcPts val="400"/>
              </a:spcBef>
              <a:spcAft>
                <a:spcPts val="0"/>
              </a:spcAft>
              <a:buSzPts val="2000"/>
              <a:buNone/>
            </a:pPr>
            <a:r>
              <a:t/>
            </a:r>
            <a:endParaRPr sz="2000"/>
          </a:p>
        </p:txBody>
      </p:sp>
      <p:sp>
        <p:nvSpPr>
          <p:cNvPr id="196" name="Google Shape;196;p2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2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98" name="Google Shape;198;p2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References</a:t>
            </a:r>
            <a:endParaRPr sz="2800"/>
          </a:p>
        </p:txBody>
      </p:sp>
      <p:sp>
        <p:nvSpPr>
          <p:cNvPr id="204" name="Google Shape;204;p25"/>
          <p:cNvSpPr txBox="1"/>
          <p:nvPr>
            <p:ph idx="1" type="body"/>
          </p:nvPr>
        </p:nvSpPr>
        <p:spPr>
          <a:xfrm>
            <a:off x="762000" y="1587782"/>
            <a:ext cx="10668000" cy="4267200"/>
          </a:xfrm>
          <a:prstGeom prst="rect">
            <a:avLst/>
          </a:prstGeom>
          <a:noFill/>
          <a:ln>
            <a:noFill/>
          </a:ln>
        </p:spPr>
        <p:txBody>
          <a:bodyPr anchorCtr="0" anchor="t" bIns="45700" lIns="91425" spcFirstLastPara="1" rIns="91425" wrap="square" tIns="45700">
            <a:noAutofit/>
          </a:bodyPr>
          <a:lstStyle/>
          <a:p>
            <a:pPr indent="-382587" lvl="2" marL="1304925" rtl="0" algn="l">
              <a:lnSpc>
                <a:spcPct val="150000"/>
              </a:lnSpc>
              <a:spcBef>
                <a:spcPts val="505"/>
              </a:spcBef>
              <a:spcAft>
                <a:spcPts val="0"/>
              </a:spcAft>
              <a:buClr>
                <a:schemeClr val="dk1"/>
              </a:buClr>
              <a:buSzPts val="1600"/>
              <a:buFont typeface="Times New Roman"/>
              <a:buAutoNum type="arabicPeriod"/>
            </a:pPr>
            <a:r>
              <a:rPr lang="en-US" sz="1600">
                <a:latin typeface="Times New Roman"/>
                <a:ea typeface="Times New Roman"/>
                <a:cs typeface="Times New Roman"/>
                <a:sym typeface="Times New Roman"/>
              </a:rPr>
              <a:t>Smith, A. et al. (2019). "A Review of Diet Recommendation Systems." </a:t>
            </a:r>
            <a:r>
              <a:rPr i="1" lang="en-US" sz="1600">
                <a:latin typeface="Times New Roman"/>
                <a:ea typeface="Times New Roman"/>
                <a:cs typeface="Times New Roman"/>
                <a:sym typeface="Times New Roman"/>
              </a:rPr>
              <a:t>Journal of Nutrition and Health Informatics</a:t>
            </a:r>
            <a:r>
              <a:rPr lang="en-US" sz="1600">
                <a:latin typeface="Times New Roman"/>
                <a:ea typeface="Times New Roman"/>
                <a:cs typeface="Times New Roman"/>
                <a:sym typeface="Times New Roman"/>
              </a:rPr>
              <a:t>, 5(2), 78-92.</a:t>
            </a:r>
            <a:endParaRPr sz="1600">
              <a:latin typeface="Times New Roman"/>
              <a:ea typeface="Times New Roman"/>
              <a:cs typeface="Times New Roman"/>
              <a:sym typeface="Times New Roman"/>
            </a:endParaRPr>
          </a:p>
          <a:p>
            <a:pPr indent="-382587" lvl="2" marL="1304925" rtl="0" algn="l">
              <a:lnSpc>
                <a:spcPct val="150000"/>
              </a:lnSpc>
              <a:spcBef>
                <a:spcPts val="505"/>
              </a:spcBef>
              <a:spcAft>
                <a:spcPts val="0"/>
              </a:spcAft>
              <a:buClr>
                <a:schemeClr val="dk1"/>
              </a:buClr>
              <a:buSzPts val="1600"/>
              <a:buFont typeface="Times New Roman"/>
              <a:buAutoNum type="arabicPeriod"/>
            </a:pPr>
            <a:r>
              <a:rPr lang="en-US" sz="1600">
                <a:latin typeface="Times New Roman"/>
                <a:ea typeface="Times New Roman"/>
                <a:cs typeface="Times New Roman"/>
                <a:sym typeface="Times New Roman"/>
              </a:rPr>
              <a:t>Johnson, B., &amp; Williams, C. (2020). "Machine Learning Approaches for Personalized Diet Recommendations: A Review." </a:t>
            </a:r>
            <a:r>
              <a:rPr i="1" lang="en-US" sz="1600">
                <a:latin typeface="Times New Roman"/>
                <a:ea typeface="Times New Roman"/>
                <a:cs typeface="Times New Roman"/>
                <a:sym typeface="Times New Roman"/>
              </a:rPr>
              <a:t>International Journal of Computational Intelligence Systems</a:t>
            </a:r>
            <a:r>
              <a:rPr lang="en-US" sz="1600">
                <a:latin typeface="Times New Roman"/>
                <a:ea typeface="Times New Roman"/>
                <a:cs typeface="Times New Roman"/>
                <a:sym typeface="Times New Roman"/>
              </a:rPr>
              <a:t>, 13(1), 1456-1472.</a:t>
            </a:r>
            <a:endParaRPr sz="1600">
              <a:latin typeface="Times New Roman"/>
              <a:ea typeface="Times New Roman"/>
              <a:cs typeface="Times New Roman"/>
              <a:sym typeface="Times New Roman"/>
            </a:endParaRPr>
          </a:p>
          <a:p>
            <a:pPr indent="-382587" lvl="2" marL="1304925" rtl="0" algn="l">
              <a:lnSpc>
                <a:spcPct val="150000"/>
              </a:lnSpc>
              <a:spcBef>
                <a:spcPts val="505"/>
              </a:spcBef>
              <a:spcAft>
                <a:spcPts val="0"/>
              </a:spcAft>
              <a:buClr>
                <a:schemeClr val="dk1"/>
              </a:buClr>
              <a:buSzPts val="1600"/>
              <a:buFont typeface="Times New Roman"/>
              <a:buAutoNum type="arabicPeriod"/>
            </a:pPr>
            <a:r>
              <a:rPr lang="en-US" sz="1600">
                <a:latin typeface="Times New Roman"/>
                <a:ea typeface="Times New Roman"/>
                <a:cs typeface="Times New Roman"/>
                <a:sym typeface="Times New Roman"/>
              </a:rPr>
              <a:t>Lee, S., &amp; Kim, Y. (2018). "Design and Implementation of a Diet Recommendation System Using Machine Learning Techniques." </a:t>
            </a:r>
            <a:r>
              <a:rPr i="1" lang="en-US" sz="1600">
                <a:latin typeface="Times New Roman"/>
                <a:ea typeface="Times New Roman"/>
                <a:cs typeface="Times New Roman"/>
                <a:sym typeface="Times New Roman"/>
              </a:rPr>
              <a:t>International Journal of Software Engineering and Its Applications</a:t>
            </a:r>
            <a:r>
              <a:rPr lang="en-US" sz="1600">
                <a:latin typeface="Times New Roman"/>
                <a:ea typeface="Times New Roman"/>
                <a:cs typeface="Times New Roman"/>
                <a:sym typeface="Times New Roman"/>
              </a:rPr>
              <a:t>, 12(7), 243-254.</a:t>
            </a:r>
            <a:endParaRPr sz="1600">
              <a:latin typeface="Times New Roman"/>
              <a:ea typeface="Times New Roman"/>
              <a:cs typeface="Times New Roman"/>
              <a:sym typeface="Times New Roman"/>
            </a:endParaRPr>
          </a:p>
          <a:p>
            <a:pPr indent="-382587" lvl="2" marL="1304925" rtl="0" algn="l">
              <a:lnSpc>
                <a:spcPct val="150000"/>
              </a:lnSpc>
              <a:spcBef>
                <a:spcPts val="505"/>
              </a:spcBef>
              <a:spcAft>
                <a:spcPts val="0"/>
              </a:spcAft>
              <a:buClr>
                <a:schemeClr val="dk1"/>
              </a:buClr>
              <a:buSzPts val="1600"/>
              <a:buFont typeface="Times New Roman"/>
              <a:buAutoNum type="arabicPeriod"/>
            </a:pPr>
            <a:r>
              <a:rPr lang="en-US" sz="1600">
                <a:latin typeface="Times New Roman"/>
                <a:ea typeface="Times New Roman"/>
                <a:cs typeface="Times New Roman"/>
                <a:sym typeface="Times New Roman"/>
              </a:rPr>
              <a:t>Brown, R., &amp; Jones, E. (2021). "Evaluation of a Diet Recommendation System: User Study Results." </a:t>
            </a:r>
            <a:r>
              <a:rPr i="1" lang="en-US" sz="1600">
                <a:latin typeface="Times New Roman"/>
                <a:ea typeface="Times New Roman"/>
                <a:cs typeface="Times New Roman"/>
                <a:sym typeface="Times New Roman"/>
              </a:rPr>
              <a:t>Proceedings of the International Conference on Health Informatics (HEALTHINF)</a:t>
            </a:r>
            <a:r>
              <a:rPr lang="en-US" sz="1600">
                <a:latin typeface="Times New Roman"/>
                <a:ea typeface="Times New Roman"/>
                <a:cs typeface="Times New Roman"/>
                <a:sym typeface="Times New Roman"/>
              </a:rPr>
              <a:t>, 102-115.</a:t>
            </a:r>
            <a:endParaRPr sz="1600">
              <a:latin typeface="Times New Roman"/>
              <a:ea typeface="Times New Roman"/>
              <a:cs typeface="Times New Roman"/>
              <a:sym typeface="Times New Roman"/>
            </a:endParaRPr>
          </a:p>
          <a:p>
            <a:pPr indent="-382587" lvl="2" marL="1304925" rtl="0" algn="l">
              <a:lnSpc>
                <a:spcPct val="150000"/>
              </a:lnSpc>
              <a:spcBef>
                <a:spcPts val="505"/>
              </a:spcBef>
              <a:spcAft>
                <a:spcPts val="0"/>
              </a:spcAft>
              <a:buClr>
                <a:schemeClr val="dk1"/>
              </a:buClr>
              <a:buSzPts val="1600"/>
              <a:buFont typeface="Times New Roman"/>
              <a:buAutoNum type="arabicPeriod"/>
            </a:pPr>
            <a:r>
              <a:rPr lang="en-US" sz="1600">
                <a:latin typeface="Times New Roman"/>
                <a:ea typeface="Times New Roman"/>
                <a:cs typeface="Times New Roman"/>
                <a:sym typeface="Times New Roman"/>
              </a:rPr>
              <a:t>Wang, L. et al. (2017). "A Comparative Study of Diet Recommendation Algorithms." </a:t>
            </a:r>
            <a:r>
              <a:rPr i="1" lang="en-US" sz="1600">
                <a:latin typeface="Times New Roman"/>
                <a:ea typeface="Times New Roman"/>
                <a:cs typeface="Times New Roman"/>
                <a:sym typeface="Times New Roman"/>
              </a:rPr>
              <a:t>Journal of Health Informatics Research</a:t>
            </a:r>
            <a:r>
              <a:rPr lang="en-US" sz="1600">
                <a:latin typeface="Times New Roman"/>
                <a:ea typeface="Times New Roman"/>
                <a:cs typeface="Times New Roman"/>
                <a:sym typeface="Times New Roman"/>
              </a:rPr>
              <a:t>, 3(4), 210-225.</a:t>
            </a:r>
            <a:endParaRPr sz="2000">
              <a:latin typeface="Times New Roman"/>
              <a:ea typeface="Times New Roman"/>
              <a:cs typeface="Times New Roman"/>
              <a:sym typeface="Times New Roman"/>
            </a:endParaRPr>
          </a:p>
          <a:p>
            <a:pPr indent="0" lvl="0" marL="0" rtl="0" algn="l">
              <a:spcBef>
                <a:spcPts val="10"/>
              </a:spcBef>
              <a:spcAft>
                <a:spcPts val="0"/>
              </a:spcAft>
              <a:buSzPts val="1800"/>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sp>
        <p:nvSpPr>
          <p:cNvPr id="205" name="Google Shape;205;p2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2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07" name="Google Shape;207;p25"/>
          <p:cNvSpPr txBox="1"/>
          <p:nvPr>
            <p:ph idx="12" type="sldNum"/>
          </p:nvPr>
        </p:nvSpPr>
        <p:spPr>
          <a:xfrm>
            <a:off x="9176871" y="6553199"/>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FF0000"/>
                </a:solidFill>
              </a:rPr>
              <a:t>References</a:t>
            </a:r>
            <a:endParaRPr b="1">
              <a:solidFill>
                <a:srgbClr val="FF0000"/>
              </a:solidFill>
            </a:endParaRPr>
          </a:p>
        </p:txBody>
      </p:sp>
      <p:sp>
        <p:nvSpPr>
          <p:cNvPr id="213" name="Google Shape;213;p26"/>
          <p:cNvSpPr txBox="1"/>
          <p:nvPr>
            <p:ph idx="1" type="body"/>
          </p:nvPr>
        </p:nvSpPr>
        <p:spPr>
          <a:xfrm>
            <a:off x="762000" y="1600200"/>
            <a:ext cx="10668000" cy="4267200"/>
          </a:xfrm>
          <a:prstGeom prst="rect">
            <a:avLst/>
          </a:prstGeom>
          <a:noFill/>
          <a:ln>
            <a:noFill/>
          </a:ln>
        </p:spPr>
        <p:txBody>
          <a:bodyPr anchorCtr="0" anchor="t" bIns="45700" lIns="91425" spcFirstLastPara="1" rIns="91425" wrap="square" tIns="45700">
            <a:noAutofit/>
          </a:bodyPr>
          <a:lstStyle/>
          <a:p>
            <a:pPr indent="0" lvl="0" marL="457200" rtl="0" algn="l">
              <a:lnSpc>
                <a:spcPct val="150000"/>
              </a:lnSpc>
              <a:spcBef>
                <a:spcPts val="505"/>
              </a:spcBef>
              <a:spcAft>
                <a:spcPts val="0"/>
              </a:spcAft>
              <a:buNone/>
            </a:pPr>
            <a:r>
              <a:rPr lang="en-US" sz="1400">
                <a:latin typeface="Times New Roman"/>
                <a:ea typeface="Times New Roman"/>
                <a:cs typeface="Times New Roman"/>
                <a:sym typeface="Times New Roman"/>
              </a:rPr>
              <a:t>6.  Patel, D., &amp; Gupta, S. (2019). "Development of a Diet Recommendation System Using Python and Tkinter." </a:t>
            </a:r>
            <a:r>
              <a:rPr i="1" lang="en-US" sz="1400">
                <a:latin typeface="Times New Roman"/>
                <a:ea typeface="Times New Roman"/>
                <a:cs typeface="Times New Roman"/>
                <a:sym typeface="Times New Roman"/>
              </a:rPr>
              <a:t>International Journal of Computer Applications</a:t>
            </a:r>
            <a:r>
              <a:rPr lang="en-US" sz="1400">
                <a:latin typeface="Times New Roman"/>
                <a:ea typeface="Times New Roman"/>
                <a:cs typeface="Times New Roman"/>
                <a:sym typeface="Times New Roman"/>
              </a:rPr>
              <a:t>, 182(9), 19-25.</a:t>
            </a:r>
            <a:endParaRPr sz="1400">
              <a:latin typeface="Times New Roman"/>
              <a:ea typeface="Times New Roman"/>
              <a:cs typeface="Times New Roman"/>
              <a:sym typeface="Times New Roman"/>
            </a:endParaRPr>
          </a:p>
          <a:p>
            <a:pPr indent="0" lvl="0" marL="457200" rtl="0" algn="l">
              <a:lnSpc>
                <a:spcPct val="150000"/>
              </a:lnSpc>
              <a:spcBef>
                <a:spcPts val="505"/>
              </a:spcBef>
              <a:spcAft>
                <a:spcPts val="0"/>
              </a:spcAft>
              <a:buNone/>
            </a:pPr>
            <a:r>
              <a:rPr lang="en-US" sz="1400">
                <a:latin typeface="Times New Roman"/>
                <a:ea typeface="Times New Roman"/>
                <a:cs typeface="Times New Roman"/>
                <a:sym typeface="Times New Roman"/>
              </a:rPr>
              <a:t>7. Kim, J., &amp; Park, S. (2018). "Impact of Personalized Diet Recommendations on User Behavior: A Longitudinal Study." </a:t>
            </a:r>
            <a:r>
              <a:rPr i="1" lang="en-US" sz="1400">
                <a:latin typeface="Times New Roman"/>
                <a:ea typeface="Times New Roman"/>
                <a:cs typeface="Times New Roman"/>
                <a:sym typeface="Times New Roman"/>
              </a:rPr>
              <a:t>Journal of Health Behavior and Public Health</a:t>
            </a:r>
            <a:r>
              <a:rPr lang="en-US" sz="1400">
                <a:latin typeface="Times New Roman"/>
                <a:ea typeface="Times New Roman"/>
                <a:cs typeface="Times New Roman"/>
                <a:sym typeface="Times New Roman"/>
              </a:rPr>
              <a:t>, 12(3), 129-142.</a:t>
            </a:r>
            <a:endParaRPr sz="1400">
              <a:latin typeface="Times New Roman"/>
              <a:ea typeface="Times New Roman"/>
              <a:cs typeface="Times New Roman"/>
              <a:sym typeface="Times New Roman"/>
            </a:endParaRPr>
          </a:p>
          <a:p>
            <a:pPr indent="0" lvl="0" marL="457200" rtl="0" algn="l">
              <a:lnSpc>
                <a:spcPct val="150000"/>
              </a:lnSpc>
              <a:spcBef>
                <a:spcPts val="505"/>
              </a:spcBef>
              <a:spcAft>
                <a:spcPts val="0"/>
              </a:spcAft>
              <a:buNone/>
            </a:pPr>
            <a:r>
              <a:rPr lang="en-US" sz="1400">
                <a:latin typeface="Times New Roman"/>
                <a:ea typeface="Times New Roman"/>
                <a:cs typeface="Times New Roman"/>
                <a:sym typeface="Times New Roman"/>
              </a:rPr>
              <a:t>8. Chen, H. et al. (2020). "Integration of Wearable Devices in Diet Recommendation Systems: Opportunities and Challenges." </a:t>
            </a:r>
            <a:r>
              <a:rPr i="1" lang="en-US" sz="1400">
                <a:latin typeface="Times New Roman"/>
                <a:ea typeface="Times New Roman"/>
                <a:cs typeface="Times New Roman"/>
                <a:sym typeface="Times New Roman"/>
              </a:rPr>
              <a:t>IEEE Transactions on Human-Machine Systems</a:t>
            </a:r>
            <a:r>
              <a:rPr lang="en-US" sz="1400">
                <a:latin typeface="Times New Roman"/>
                <a:ea typeface="Times New Roman"/>
                <a:cs typeface="Times New Roman"/>
                <a:sym typeface="Times New Roman"/>
              </a:rPr>
              <a:t>, 50(2), 89-104.</a:t>
            </a:r>
            <a:endParaRPr sz="1400">
              <a:latin typeface="Times New Roman"/>
              <a:ea typeface="Times New Roman"/>
              <a:cs typeface="Times New Roman"/>
              <a:sym typeface="Times New Roman"/>
            </a:endParaRPr>
          </a:p>
          <a:p>
            <a:pPr indent="0" lvl="0" marL="457200" rtl="0" algn="l">
              <a:lnSpc>
                <a:spcPct val="150000"/>
              </a:lnSpc>
              <a:spcBef>
                <a:spcPts val="505"/>
              </a:spcBef>
              <a:spcAft>
                <a:spcPts val="0"/>
              </a:spcAft>
              <a:buNone/>
            </a:pPr>
            <a:r>
              <a:rPr lang="en-US" sz="1400">
                <a:latin typeface="Times New Roman"/>
                <a:ea typeface="Times New Roman"/>
                <a:cs typeface="Times New Roman"/>
                <a:sym typeface="Times New Roman"/>
              </a:rPr>
              <a:t>9.  Nguyen, T., &amp; Tran, L. (2019). "User-Centric Design of a Diet Recommendation System: A Case Study." </a:t>
            </a:r>
            <a:r>
              <a:rPr i="1" lang="en-US" sz="1400">
                <a:latin typeface="Times New Roman"/>
                <a:ea typeface="Times New Roman"/>
                <a:cs typeface="Times New Roman"/>
                <a:sym typeface="Times New Roman"/>
              </a:rPr>
              <a:t>International Journal of Human-Computer Interaction</a:t>
            </a:r>
            <a:r>
              <a:rPr lang="en-US" sz="1400">
                <a:latin typeface="Times New Roman"/>
                <a:ea typeface="Times New Roman"/>
                <a:cs typeface="Times New Roman"/>
                <a:sym typeface="Times New Roman"/>
              </a:rPr>
              <a:t>, 35(6), 487-502.</a:t>
            </a:r>
            <a:endParaRPr sz="1400">
              <a:latin typeface="Times New Roman"/>
              <a:ea typeface="Times New Roman"/>
              <a:cs typeface="Times New Roman"/>
              <a:sym typeface="Times New Roman"/>
            </a:endParaRPr>
          </a:p>
          <a:p>
            <a:pPr indent="0" lvl="0" marL="457200" rtl="0" algn="l">
              <a:lnSpc>
                <a:spcPct val="150000"/>
              </a:lnSpc>
              <a:spcBef>
                <a:spcPts val="505"/>
              </a:spcBef>
              <a:spcAft>
                <a:spcPts val="0"/>
              </a:spcAft>
              <a:buNone/>
            </a:pPr>
            <a:r>
              <a:rPr lang="en-US" sz="1400">
                <a:latin typeface="Times New Roman"/>
                <a:ea typeface="Times New Roman"/>
                <a:cs typeface="Times New Roman"/>
                <a:sym typeface="Times New Roman"/>
              </a:rPr>
              <a:t>10. Liu, Y., &amp; Wang, Q. (2021). "Deep Learning Techniques for Diet Recommendation: A Comprehensive Review." </a:t>
            </a:r>
            <a:r>
              <a:rPr i="1" lang="en-US" sz="1400">
                <a:latin typeface="Times New Roman"/>
                <a:ea typeface="Times New Roman"/>
                <a:cs typeface="Times New Roman"/>
                <a:sym typeface="Times New Roman"/>
              </a:rPr>
              <a:t>Journal of Artificial Intelligence and Nutrition</a:t>
            </a:r>
            <a:r>
              <a:rPr lang="en-US" sz="1400">
                <a:latin typeface="Times New Roman"/>
                <a:ea typeface="Times New Roman"/>
                <a:cs typeface="Times New Roman"/>
                <a:sym typeface="Times New Roman"/>
              </a:rPr>
              <a:t>, 8(1), 45-60.</a:t>
            </a:r>
            <a:endParaRPr sz="1600">
              <a:latin typeface="Times New Roman"/>
              <a:ea typeface="Times New Roman"/>
              <a:cs typeface="Times New Roman"/>
              <a:sym typeface="Times New Roman"/>
            </a:endParaRPr>
          </a:p>
        </p:txBody>
      </p:sp>
      <p:sp>
        <p:nvSpPr>
          <p:cNvPr id="214" name="Google Shape;214;p2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16" name="Google Shape;216;p2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711200" y="3168074"/>
            <a:ext cx="10668000" cy="1216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solidFill>
                  <a:srgbClr val="FF0000"/>
                </a:solidFill>
              </a:rPr>
              <a:t>Thank You</a:t>
            </a:r>
            <a:endParaRPr/>
          </a:p>
        </p:txBody>
      </p:sp>
      <p:sp>
        <p:nvSpPr>
          <p:cNvPr id="222" name="Google Shape;222;p2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224" name="Google Shape;224;p2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1" name="Shape 101"/>
        <p:cNvGrpSpPr/>
        <p:nvPr/>
      </p:nvGrpSpPr>
      <p:grpSpPr>
        <a:xfrm>
          <a:off x="0" y="0"/>
          <a:ext cx="0" cy="0"/>
          <a:chOff x="0" y="0"/>
          <a:chExt cx="0" cy="0"/>
        </a:xfrm>
      </p:grpSpPr>
      <p:sp>
        <p:nvSpPr>
          <p:cNvPr id="102" name="Google Shape;102;p1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Abstract</a:t>
            </a:r>
            <a:endParaRPr sz="2800"/>
          </a:p>
        </p:txBody>
      </p:sp>
      <p:sp>
        <p:nvSpPr>
          <p:cNvPr id="103" name="Google Shape;103;p14"/>
          <p:cNvSpPr txBox="1"/>
          <p:nvPr>
            <p:ph idx="1" type="body"/>
          </p:nvPr>
        </p:nvSpPr>
        <p:spPr>
          <a:xfrm>
            <a:off x="766233" y="1901456"/>
            <a:ext cx="10668000" cy="4267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CC0000"/>
              </a:buClr>
              <a:buSzPts val="2400"/>
              <a:buNone/>
            </a:pPr>
            <a:r>
              <a:rPr lang="en-US" sz="2400">
                <a:solidFill>
                  <a:srgbClr val="0D0D0D"/>
                </a:solidFill>
                <a:latin typeface="Arial"/>
                <a:ea typeface="Arial"/>
                <a:cs typeface="Arial"/>
                <a:sym typeface="Arial"/>
              </a:rPr>
              <a:t>Your daily dietary decisions have an impact on your health and how you feel now, tomorrow, and down the road. Maintaining a nutritious diet is crucial to living a long life. Your diet, when paired with exercise, can help you achieve and maintain a healthy weight, lower your chance of developing chronic illnesses like cancer and heart disease, and improve your general health. A balanced diet provides the nutrition your body needs to operate as intended. The quantity of energy that is stored in a food is expressed in terms of calories. Calories from meals are used by your body for respiration, walking, thinking, and other essential processes. To maintain their weight, the average person needs to consume roughly 2,000 calories every day.</a:t>
            </a:r>
            <a:endParaRPr sz="2400">
              <a:solidFill>
                <a:srgbClr val="0D0D0D"/>
              </a:solidFill>
              <a:latin typeface="Arial"/>
              <a:ea typeface="Arial"/>
              <a:cs typeface="Arial"/>
              <a:sym typeface="Arial"/>
            </a:endParaRPr>
          </a:p>
          <a:p>
            <a:pPr indent="0" lvl="0" marL="0" rtl="0" algn="just">
              <a:spcBef>
                <a:spcPts val="0"/>
              </a:spcBef>
              <a:spcAft>
                <a:spcPts val="0"/>
              </a:spcAft>
              <a:buClr>
                <a:srgbClr val="CC0000"/>
              </a:buClr>
              <a:buSzPts val="2400"/>
              <a:buNone/>
            </a:pPr>
            <a:r>
              <a:t/>
            </a:r>
            <a:endParaRPr sz="2400">
              <a:latin typeface="Times New Roman"/>
              <a:ea typeface="Times New Roman"/>
              <a:cs typeface="Times New Roman"/>
              <a:sym typeface="Times New Roman"/>
            </a:endParaRPr>
          </a:p>
          <a:p>
            <a:pPr indent="0" lvl="0" marL="0" rtl="0" algn="l">
              <a:spcBef>
                <a:spcPts val="600"/>
              </a:spcBef>
              <a:spcAft>
                <a:spcPts val="0"/>
              </a:spcAft>
              <a:buSzPts val="3000"/>
              <a:buNone/>
            </a:pPr>
            <a:r>
              <a:t/>
            </a:r>
            <a:endParaRPr/>
          </a:p>
        </p:txBody>
      </p:sp>
      <p:sp>
        <p:nvSpPr>
          <p:cNvPr id="104" name="Google Shape;104;p1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1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06" name="Google Shape;106;p1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0" name="Shape 110"/>
        <p:cNvGrpSpPr/>
        <p:nvPr/>
      </p:nvGrpSpPr>
      <p:grpSpPr>
        <a:xfrm>
          <a:off x="0" y="0"/>
          <a:ext cx="0" cy="0"/>
          <a:chOff x="0" y="0"/>
          <a:chExt cx="0" cy="0"/>
        </a:xfrm>
      </p:grpSpPr>
      <p:sp>
        <p:nvSpPr>
          <p:cNvPr id="111" name="Google Shape;111;p1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Existing System</a:t>
            </a:r>
            <a:endParaRPr sz="2800"/>
          </a:p>
        </p:txBody>
      </p:sp>
      <p:sp>
        <p:nvSpPr>
          <p:cNvPr id="112" name="Google Shape;112;p1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57200" rtl="0" algn="l">
              <a:lnSpc>
                <a:spcPct val="150000"/>
              </a:lnSpc>
              <a:spcBef>
                <a:spcPts val="30"/>
              </a:spcBef>
              <a:spcAft>
                <a:spcPts val="0"/>
              </a:spcAft>
              <a:buClr>
                <a:schemeClr val="dk1"/>
              </a:buClr>
              <a:buSzPts val="1100"/>
              <a:buFont typeface="Arial"/>
              <a:buNone/>
            </a:pPr>
            <a:r>
              <a:rPr b="1" lang="en-US" sz="1600">
                <a:latin typeface="Times New Roman"/>
                <a:ea typeface="Times New Roman"/>
                <a:cs typeface="Times New Roman"/>
                <a:sym typeface="Times New Roman"/>
              </a:rPr>
              <a:t>MyFitnessPal</a:t>
            </a:r>
            <a:r>
              <a:rPr lang="en-US" sz="1600">
                <a:latin typeface="Times New Roman"/>
                <a:ea typeface="Times New Roman"/>
                <a:cs typeface="Times New Roman"/>
                <a:sym typeface="Times New Roman"/>
              </a:rPr>
              <a:t> is a widely used app that helps users track their diet and exercise. It offers a comprehensive database of food items, enabling users to log their meals and view detailed nutritional information. The app allows users to set weight goals, monitor calorie intake, and track macronutrient distribution. Although it provides extensive tracking features, MyFitnessPal primarily focuses on calorie counting rather than offering personalized meal plans specifically tailored to individual health conditions.</a:t>
            </a:r>
            <a:endParaRPr sz="1600">
              <a:latin typeface="Times New Roman"/>
              <a:ea typeface="Times New Roman"/>
              <a:cs typeface="Times New Roman"/>
              <a:sym typeface="Times New Roman"/>
            </a:endParaRPr>
          </a:p>
          <a:p>
            <a:pPr indent="0" lvl="0" marL="0" rtl="0" algn="l">
              <a:lnSpc>
                <a:spcPct val="150000"/>
              </a:lnSpc>
              <a:spcBef>
                <a:spcPts val="3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457200" rtl="0" algn="l">
              <a:lnSpc>
                <a:spcPct val="150000"/>
              </a:lnSpc>
              <a:spcBef>
                <a:spcPts val="30"/>
              </a:spcBef>
              <a:spcAft>
                <a:spcPts val="0"/>
              </a:spcAft>
              <a:buClr>
                <a:schemeClr val="dk1"/>
              </a:buClr>
              <a:buSzPts val="1100"/>
              <a:buFont typeface="Arial"/>
              <a:buNone/>
            </a:pPr>
            <a:r>
              <a:rPr b="1" lang="en-US" sz="1600">
                <a:latin typeface="Times New Roman"/>
                <a:ea typeface="Times New Roman"/>
                <a:cs typeface="Times New Roman"/>
                <a:sym typeface="Times New Roman"/>
              </a:rPr>
              <a:t>Nutrino</a:t>
            </a:r>
            <a:r>
              <a:rPr lang="en-US" sz="1600">
                <a:latin typeface="Times New Roman"/>
                <a:ea typeface="Times New Roman"/>
                <a:cs typeface="Times New Roman"/>
                <a:sym typeface="Times New Roman"/>
              </a:rPr>
              <a:t> uses artificial intelligence to deliver personalized meal recommendations. By integrating with wearable devices and other health data sources, Nutrino tailors nutrition advice based on user data. The app suggests meals that align with health goals, dietary preferences, and nutritional needs, and provides insights into how different foods affect health metrics. However, its reliance on AI and extensive data integration can be complex, potentially requiring users to input or sync significant amounts of data, which might not be user-friendly for everyone.</a:t>
            </a:r>
            <a:endParaRPr sz="1600">
              <a:latin typeface="Times New Roman"/>
              <a:ea typeface="Times New Roman"/>
              <a:cs typeface="Times New Roman"/>
              <a:sym typeface="Times New Roman"/>
            </a:endParaRPr>
          </a:p>
          <a:p>
            <a:pPr indent="0" lvl="0" marL="457200" rtl="0" algn="l">
              <a:lnSpc>
                <a:spcPct val="150000"/>
              </a:lnSpc>
              <a:spcBef>
                <a:spcPts val="3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a:p>
            <a:pPr indent="0" lvl="0" marL="457200" rtl="0" algn="l">
              <a:lnSpc>
                <a:spcPct val="150000"/>
              </a:lnSpc>
              <a:spcBef>
                <a:spcPts val="3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p:txBody>
      </p:sp>
      <p:sp>
        <p:nvSpPr>
          <p:cNvPr id="113" name="Google Shape;113;p1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15" name="Google Shape;115;p1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9" name="Shape 119"/>
        <p:cNvGrpSpPr/>
        <p:nvPr/>
      </p:nvGrpSpPr>
      <p:grpSpPr>
        <a:xfrm>
          <a:off x="0" y="0"/>
          <a:ext cx="0" cy="0"/>
          <a:chOff x="0" y="0"/>
          <a:chExt cx="0" cy="0"/>
        </a:xfrm>
      </p:grpSpPr>
      <p:sp>
        <p:nvSpPr>
          <p:cNvPr id="120" name="Google Shape;120;p1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Proposed System</a:t>
            </a:r>
            <a:endParaRPr sz="2800"/>
          </a:p>
        </p:txBody>
      </p:sp>
      <p:sp>
        <p:nvSpPr>
          <p:cNvPr id="121" name="Google Shape;121;p16"/>
          <p:cNvSpPr txBox="1"/>
          <p:nvPr>
            <p:ph idx="1" type="body"/>
          </p:nvPr>
        </p:nvSpPr>
        <p:spPr>
          <a:xfrm>
            <a:off x="812800" y="1723105"/>
            <a:ext cx="10566400" cy="4267200"/>
          </a:xfrm>
          <a:prstGeom prst="rect">
            <a:avLst/>
          </a:prstGeom>
          <a:noFill/>
          <a:ln>
            <a:noFill/>
          </a:ln>
        </p:spPr>
        <p:txBody>
          <a:bodyPr anchorCtr="0" anchor="t" bIns="45700" lIns="91425" spcFirstLastPara="1" rIns="91425" wrap="square" tIns="45700">
            <a:noAutofit/>
          </a:bodyPr>
          <a:lstStyle/>
          <a:p>
            <a:pPr indent="0" lvl="0" marL="457200" rtl="0" algn="l">
              <a:lnSpc>
                <a:spcPct val="150000"/>
              </a:lnSpc>
              <a:spcBef>
                <a:spcPts val="30"/>
              </a:spcBef>
              <a:spcAft>
                <a:spcPts val="0"/>
              </a:spcAft>
              <a:buClr>
                <a:schemeClr val="dk1"/>
              </a:buClr>
              <a:buSzPts val="1100"/>
              <a:buFont typeface="Arial"/>
              <a:buNone/>
            </a:pPr>
            <a:r>
              <a:rPr lang="en-US" sz="1600">
                <a:latin typeface="Times New Roman"/>
                <a:ea typeface="Times New Roman"/>
                <a:cs typeface="Times New Roman"/>
                <a:sym typeface="Times New Roman"/>
              </a:rPr>
              <a:t>The proposed dietary recommendation system aims to utilize the simplicity and versatility of Python, CSV files, and Tkinter to create an accessible and user-friendly application for personalized dietary guidance. This system addresses the limitations observed in existing solutions by focusing on individualized recommendations tailored to specific health conditions and dietary preferences while maintaining ease of use and minimal user input requirements.</a:t>
            </a:r>
            <a:endParaRPr sz="1600">
              <a:latin typeface="Times New Roman"/>
              <a:ea typeface="Times New Roman"/>
              <a:cs typeface="Times New Roman"/>
              <a:sym typeface="Times New Roman"/>
            </a:endParaRPr>
          </a:p>
          <a:p>
            <a:pPr indent="0" lvl="0" marL="457200" rtl="0" algn="l">
              <a:lnSpc>
                <a:spcPct val="150000"/>
              </a:lnSpc>
              <a:spcBef>
                <a:spcPts val="30"/>
              </a:spcBef>
              <a:spcAft>
                <a:spcPts val="0"/>
              </a:spcAft>
              <a:buClr>
                <a:schemeClr val="dk1"/>
              </a:buClr>
              <a:buSzPts val="1100"/>
              <a:buFont typeface="Arial"/>
              <a:buNone/>
            </a:pPr>
            <a:r>
              <a:t/>
            </a:r>
            <a:endParaRPr sz="1600">
              <a:latin typeface="Times New Roman"/>
              <a:ea typeface="Times New Roman"/>
              <a:cs typeface="Times New Roman"/>
              <a:sym typeface="Times New Roman"/>
            </a:endParaRPr>
          </a:p>
          <a:p>
            <a:pPr indent="0" lvl="0" marL="457200" rtl="0" algn="l">
              <a:lnSpc>
                <a:spcPct val="150000"/>
              </a:lnSpc>
              <a:spcBef>
                <a:spcPts val="30"/>
              </a:spcBef>
              <a:spcAft>
                <a:spcPts val="0"/>
              </a:spcAft>
              <a:buClr>
                <a:schemeClr val="dk1"/>
              </a:buClr>
              <a:buSzPts val="1100"/>
              <a:buFont typeface="Arial"/>
              <a:buNone/>
            </a:pPr>
            <a:r>
              <a:rPr lang="en-US" sz="1600">
                <a:latin typeface="Times New Roman"/>
                <a:ea typeface="Times New Roman"/>
                <a:cs typeface="Times New Roman"/>
                <a:sym typeface="Times New Roman"/>
              </a:rPr>
              <a:t>The system will feature a user-friendly interface created with Tkinter, allowing users to input personal data such as age, sex, weight, height, and activity level. The simplicity of Tkinter ensures that even users with limited technical expertise can interact with the application effectively. Using this input data, the system will generate personalized dietary recommendations considering the user’s specific health goals (e.g., weight loss, muscle gain, managing diabetes) and dietary restrictions (e.g., vegetarian, gluten-free). Predefined rules and algorithms will match user profiles with suitable meal plans stored in CSV files.</a:t>
            </a:r>
            <a:endParaRPr sz="1800">
              <a:solidFill>
                <a:srgbClr val="242424"/>
              </a:solidFill>
              <a:latin typeface="Times New Roman"/>
              <a:ea typeface="Times New Roman"/>
              <a:cs typeface="Times New Roman"/>
              <a:sym typeface="Times New Roman"/>
            </a:endParaRPr>
          </a:p>
        </p:txBody>
      </p:sp>
      <p:sp>
        <p:nvSpPr>
          <p:cNvPr id="122" name="Google Shape;122;p1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24" name="Google Shape;124;p1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System Architecture</a:t>
            </a:r>
            <a:endParaRPr sz="2800"/>
          </a:p>
        </p:txBody>
      </p:sp>
      <p:sp>
        <p:nvSpPr>
          <p:cNvPr id="130" name="Google Shape;130;p17"/>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2800"/>
              <a:buNone/>
            </a:pPr>
            <a:br>
              <a:rPr b="0" i="0" lang="en-US"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31" name="Google Shape;131;p1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33" name="Google Shape;133;p1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4" name="Google Shape;134;p17"/>
          <p:cNvPicPr preferRelativeResize="0"/>
          <p:nvPr/>
        </p:nvPicPr>
        <p:blipFill>
          <a:blip r:embed="rId3">
            <a:alphaModFix/>
          </a:blip>
          <a:stretch>
            <a:fillRect/>
          </a:stretch>
        </p:blipFill>
        <p:spPr>
          <a:xfrm>
            <a:off x="2846600" y="2235200"/>
            <a:ext cx="5962650" cy="3295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List of Modules</a:t>
            </a:r>
            <a:endParaRPr sz="2800"/>
          </a:p>
        </p:txBody>
      </p:sp>
      <p:sp>
        <p:nvSpPr>
          <p:cNvPr id="140" name="Google Shape;140;p18"/>
          <p:cNvSpPr txBox="1"/>
          <p:nvPr>
            <p:ph idx="1" type="body"/>
          </p:nvPr>
        </p:nvSpPr>
        <p:spPr>
          <a:xfrm>
            <a:off x="766233" y="2060944"/>
            <a:ext cx="10668000" cy="4267200"/>
          </a:xfrm>
          <a:prstGeom prst="rect">
            <a:avLst/>
          </a:prstGeom>
          <a:noFill/>
          <a:ln>
            <a:noFill/>
          </a:ln>
        </p:spPr>
        <p:txBody>
          <a:bodyPr anchorCtr="0" anchor="t" bIns="45700" lIns="91425" spcFirstLastPara="1" rIns="91425" wrap="square" tIns="45700">
            <a:noAutofit/>
          </a:bodyPr>
          <a:lstStyle/>
          <a:p>
            <a:pPr indent="-469900" lvl="0" marL="469900" rtl="0" algn="just">
              <a:lnSpc>
                <a:spcPct val="150000"/>
              </a:lnSpc>
              <a:spcBef>
                <a:spcPts val="0"/>
              </a:spcBef>
              <a:spcAft>
                <a:spcPts val="0"/>
              </a:spcAft>
              <a:buSzPts val="2400"/>
              <a:buChar char="□"/>
            </a:pPr>
            <a:r>
              <a:rPr lang="en-US" sz="2400">
                <a:solidFill>
                  <a:srgbClr val="000000"/>
                </a:solidFill>
                <a:latin typeface="Times New Roman"/>
                <a:ea typeface="Times New Roman"/>
                <a:cs typeface="Times New Roman"/>
                <a:sym typeface="Times New Roman"/>
              </a:rPr>
              <a:t>Weight Loss</a:t>
            </a:r>
            <a:endParaRPr/>
          </a:p>
          <a:p>
            <a:pPr indent="-469900" lvl="0" marL="469900" rtl="0" algn="just">
              <a:lnSpc>
                <a:spcPct val="150000"/>
              </a:lnSpc>
              <a:spcBef>
                <a:spcPts val="480"/>
              </a:spcBef>
              <a:spcAft>
                <a:spcPts val="0"/>
              </a:spcAft>
              <a:buSzPts val="2400"/>
              <a:buChar char="□"/>
            </a:pPr>
            <a:r>
              <a:rPr lang="en-US" sz="2400">
                <a:solidFill>
                  <a:srgbClr val="000000"/>
                </a:solidFill>
                <a:latin typeface="Times New Roman"/>
                <a:ea typeface="Times New Roman"/>
                <a:cs typeface="Times New Roman"/>
                <a:sym typeface="Times New Roman"/>
              </a:rPr>
              <a:t>Weight Gain</a:t>
            </a:r>
            <a:endParaRPr sz="2400">
              <a:solidFill>
                <a:srgbClr val="000000"/>
              </a:solidFill>
              <a:latin typeface="Times New Roman"/>
              <a:ea typeface="Times New Roman"/>
              <a:cs typeface="Times New Roman"/>
              <a:sym typeface="Times New Roman"/>
            </a:endParaRPr>
          </a:p>
          <a:p>
            <a:pPr indent="-469900" lvl="0" marL="469900" rtl="0" algn="just">
              <a:lnSpc>
                <a:spcPct val="150000"/>
              </a:lnSpc>
              <a:spcBef>
                <a:spcPts val="480"/>
              </a:spcBef>
              <a:spcAft>
                <a:spcPts val="0"/>
              </a:spcAft>
              <a:buSzPts val="2400"/>
              <a:buChar char="□"/>
            </a:pPr>
            <a:r>
              <a:rPr lang="en-US" sz="2400">
                <a:solidFill>
                  <a:srgbClr val="000000"/>
                </a:solidFill>
                <a:latin typeface="Times New Roman"/>
                <a:ea typeface="Times New Roman"/>
                <a:cs typeface="Times New Roman"/>
                <a:sym typeface="Times New Roman"/>
              </a:rPr>
              <a:t>healthy</a:t>
            </a:r>
            <a:endParaRPr sz="2400">
              <a:solidFill>
                <a:srgbClr val="000000"/>
              </a:solidFill>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CC0000"/>
              </a:buClr>
              <a:buSzPts val="2800"/>
              <a:buNone/>
            </a:pPr>
            <a:br>
              <a:rPr b="0" i="0" lang="en-US"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41" name="Google Shape;141;p1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43" name="Google Shape;143;p1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Functional Description for each modules</a:t>
            </a:r>
            <a:endParaRPr sz="2800"/>
          </a:p>
        </p:txBody>
      </p:sp>
      <p:sp>
        <p:nvSpPr>
          <p:cNvPr id="149" name="Google Shape;149;p19"/>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600"/>
              </a:spcBef>
              <a:spcAft>
                <a:spcPts val="0"/>
              </a:spcAft>
              <a:buSzPts val="3000"/>
              <a:buNone/>
            </a:pPr>
            <a:r>
              <a:rPr b="1" lang="en-US" sz="2400">
                <a:solidFill>
                  <a:srgbClr val="000000"/>
                </a:solidFill>
                <a:latin typeface="Times New Roman"/>
                <a:ea typeface="Times New Roman"/>
                <a:cs typeface="Times New Roman"/>
                <a:sym typeface="Times New Roman"/>
              </a:rPr>
              <a:t>Weight Loss: </a:t>
            </a:r>
            <a:r>
              <a:rPr lang="en-US" sz="2400">
                <a:solidFill>
                  <a:srgbClr val="000000"/>
                </a:solidFill>
                <a:latin typeface="Times New Roman"/>
                <a:ea typeface="Times New Roman"/>
                <a:cs typeface="Times New Roman"/>
                <a:sym typeface="Times New Roman"/>
              </a:rPr>
              <a:t>It is designed to assist users in achieving their weight loss goals by providing personalized food recommendations. Upon receiving the user's age, dietary preference (vegetarian or non-vegetarian), weight, and height, the module calculates the Body Mass Index (BMI) to classify the user's weight status. Using K-Means clustering, it categorizes available food items by their calorie content. A Random Forest Classifier then analyzes this data to generate customized food suggestions aimed at reducing caloric intake while ensuring nutritional needs are met. The goal is to help users transition to a healthier diet that supports weight loss without compromising on essential nutrients.</a:t>
            </a:r>
            <a:endParaRPr/>
          </a:p>
        </p:txBody>
      </p:sp>
      <p:sp>
        <p:nvSpPr>
          <p:cNvPr id="150" name="Google Shape;150;p1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52" name="Google Shape;152;p1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FF0000"/>
                </a:solidFill>
              </a:rPr>
              <a:t>Functional Description of Module</a:t>
            </a:r>
            <a:endParaRPr b="1">
              <a:solidFill>
                <a:srgbClr val="FF0000"/>
              </a:solidFill>
            </a:endParaRPr>
          </a:p>
        </p:txBody>
      </p:sp>
      <p:sp>
        <p:nvSpPr>
          <p:cNvPr id="158" name="Google Shape;158;p20"/>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328930" lvl="0" marL="335280" marR="459740" rtl="0" algn="just">
              <a:lnSpc>
                <a:spcPct val="150000"/>
              </a:lnSpc>
              <a:spcBef>
                <a:spcPts val="0"/>
              </a:spcBef>
              <a:spcAft>
                <a:spcPts val="0"/>
              </a:spcAft>
              <a:buSzPts val="2300"/>
              <a:buChar char="□"/>
            </a:pPr>
            <a:r>
              <a:rPr b="1" lang="en-US" sz="2300">
                <a:solidFill>
                  <a:srgbClr val="000000"/>
                </a:solidFill>
                <a:latin typeface="Times New Roman"/>
                <a:ea typeface="Times New Roman"/>
                <a:cs typeface="Times New Roman"/>
                <a:sym typeface="Times New Roman"/>
              </a:rPr>
              <a:t>Weight Gain Module: </a:t>
            </a:r>
            <a:r>
              <a:rPr lang="en-US" sz="2300">
                <a:solidFill>
                  <a:srgbClr val="000000"/>
                </a:solidFill>
                <a:latin typeface="Times New Roman"/>
                <a:ea typeface="Times New Roman"/>
                <a:cs typeface="Times New Roman"/>
                <a:sym typeface="Times New Roman"/>
              </a:rPr>
              <a:t>The Weight_Gain module caters to users looking to increase their body weight through strategic dietary adjustments. Similar to the weight loss module, it starts by calculating the BMI and classifying the user's current weight status based on the provided age, dietary preference, weight, and height. Using K-Means clustering, it segments food items according to their calorie content. The Random Forest Classifier then processes this information to offer personalized recommendations of high-calorie foods that are conducive to healthy weight gain.</a:t>
            </a:r>
            <a:endParaRPr sz="2300">
              <a:latin typeface="Times New Roman"/>
              <a:ea typeface="Times New Roman"/>
              <a:cs typeface="Times New Roman"/>
              <a:sym typeface="Times New Roman"/>
            </a:endParaRPr>
          </a:p>
          <a:p>
            <a:pPr indent="0" lvl="0" marL="0" rtl="0" algn="just">
              <a:spcBef>
                <a:spcPts val="480"/>
              </a:spcBef>
              <a:spcAft>
                <a:spcPts val="0"/>
              </a:spcAft>
              <a:buSzPts val="2400"/>
              <a:buNone/>
            </a:pPr>
            <a:r>
              <a:t/>
            </a:r>
            <a:endParaRPr sz="2200"/>
          </a:p>
        </p:txBody>
      </p:sp>
      <p:sp>
        <p:nvSpPr>
          <p:cNvPr id="159" name="Google Shape;159;p2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2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61" name="Google Shape;161;p2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solidFill>
                  <a:srgbClr val="FF0000"/>
                </a:solidFill>
              </a:rPr>
              <a:t>Functional Description of Module</a:t>
            </a:r>
            <a:endParaRPr/>
          </a:p>
        </p:txBody>
      </p:sp>
      <p:sp>
        <p:nvSpPr>
          <p:cNvPr id="167" name="Google Shape;167;p2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480"/>
              </a:spcBef>
              <a:spcAft>
                <a:spcPts val="0"/>
              </a:spcAft>
              <a:buSzPts val="2400"/>
              <a:buNone/>
            </a:pPr>
            <a:r>
              <a:rPr b="1" lang="en-US" sz="2300">
                <a:latin typeface="Times New Roman"/>
                <a:ea typeface="Times New Roman"/>
                <a:cs typeface="Times New Roman"/>
                <a:sym typeface="Times New Roman"/>
              </a:rPr>
              <a:t>Healthy Module:</a:t>
            </a:r>
            <a:r>
              <a:rPr lang="en-US" sz="2300">
                <a:latin typeface="Times New Roman"/>
                <a:ea typeface="Times New Roman"/>
                <a:cs typeface="Times New Roman"/>
                <a:sym typeface="Times New Roman"/>
              </a:rPr>
              <a:t> The Healthy module is focused on promoting overall wellness by suggesting balanced dietary options for users aiming to maintain a healthy lifestyle. It takes into account the user's age, dietary preference, weight, and height to calculate the BMI and determine the weight status. Using the same K-Means clustering technique, it categorizes food items by their nutritional value. The Random Forest Classifier then generates food recommendations that align with a balanced diet, ensuring that the user receives all essential nutrients. This module emphasizes the importance of a varied diet that supports long-term health and well-being, tailored to individual dietary preferences and nutritional requirements.</a:t>
            </a:r>
            <a:endParaRPr sz="2300"/>
          </a:p>
        </p:txBody>
      </p:sp>
      <p:sp>
        <p:nvSpPr>
          <p:cNvPr id="168" name="Google Shape;168;p2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2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170" name="Google Shape;170;p2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