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77" r:id="rId5"/>
    <p:sldId id="259" r:id="rId6"/>
    <p:sldId id="260" r:id="rId7"/>
    <p:sldId id="261" r:id="rId8"/>
    <p:sldId id="262" r:id="rId9"/>
    <p:sldId id="263" r:id="rId10"/>
    <p:sldId id="278" r:id="rId11"/>
    <p:sldId id="279" r:id="rId12"/>
    <p:sldId id="276" r:id="rId13"/>
    <p:sldId id="275" r:id="rId14"/>
  </p:sldIdLst>
  <p:sldSz cx="9144000" cy="6858000" type="screen4x3"/>
  <p:notesSz cx="6858000" cy="9144000"/>
  <p:embeddedFontLst>
    <p:embeddedFont>
      <p:font typeface="Open Sans ExtraBold" panose="020B0906030804020204" pitchFamily="34" charset="0"/>
      <p:bold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032713-A834-43BA-82BF-03F209EA4EC8}" v="4" dt="2024-05-17T12:16:06.9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2308" autoAdjust="0"/>
  </p:normalViewPr>
  <p:slideViewPr>
    <p:cSldViewPr snapToGrid="0">
      <p:cViewPr varScale="1">
        <p:scale>
          <a:sx n="80" d="100"/>
          <a:sy n="80" d="100"/>
        </p:scale>
        <p:origin x="84" y="7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398068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4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lvl1pPr marL="457200" lvl="0" indent="-381000" algn="l">
              <a:lnSpc>
                <a:spcPct val="114000"/>
              </a:lnSpc>
              <a:spcBef>
                <a:spcPts val="480"/>
              </a:spcBef>
              <a:spcAft>
                <a:spcPts val="0"/>
              </a:spcAft>
              <a:buClr>
                <a:schemeClr val="dk1"/>
              </a:buClr>
              <a:buSzPts val="2400"/>
              <a:buFont typeface="Noto Sans Symbols"/>
              <a:buChar char="▪"/>
              <a:defRPr sz="2400">
                <a:latin typeface="Calibri"/>
                <a:ea typeface="Calibri"/>
                <a:cs typeface="Calibri"/>
                <a:sym typeface="Calibri"/>
              </a:defRPr>
            </a:lvl1pPr>
            <a:lvl2pPr marL="914400" lvl="1" indent="-355600" algn="l">
              <a:lnSpc>
                <a:spcPct val="114000"/>
              </a:lnSpc>
              <a:spcBef>
                <a:spcPts val="400"/>
              </a:spcBef>
              <a:spcAft>
                <a:spcPts val="0"/>
              </a:spcAft>
              <a:buClr>
                <a:schemeClr val="dk1"/>
              </a:buClr>
              <a:buSzPts val="2000"/>
              <a:buFont typeface="Arial"/>
              <a:buChar char="•"/>
              <a:defRPr sz="2000">
                <a:latin typeface="Calibri"/>
                <a:ea typeface="Calibri"/>
                <a:cs typeface="Calibri"/>
                <a:sym typeface="Calibri"/>
              </a:defRPr>
            </a:lvl2pPr>
            <a:lvl3pPr marL="1371600" lvl="2" indent="-342900" algn="l">
              <a:lnSpc>
                <a:spcPct val="114000"/>
              </a:lnSpc>
              <a:spcBef>
                <a:spcPts val="360"/>
              </a:spcBef>
              <a:spcAft>
                <a:spcPts val="0"/>
              </a:spcAft>
              <a:buClr>
                <a:schemeClr val="dk1"/>
              </a:buClr>
              <a:buSzPts val="1800"/>
              <a:buChar char="•"/>
              <a:defRPr sz="1800">
                <a:latin typeface="Calibri"/>
                <a:ea typeface="Calibri"/>
                <a:cs typeface="Calibri"/>
                <a:sym typeface="Calibri"/>
              </a:defRPr>
            </a:lvl3pPr>
            <a:lvl4pPr marL="1828800" lvl="3" indent="-330200" algn="l">
              <a:lnSpc>
                <a:spcPct val="114000"/>
              </a:lnSpc>
              <a:spcBef>
                <a:spcPts val="320"/>
              </a:spcBef>
              <a:spcAft>
                <a:spcPts val="0"/>
              </a:spcAft>
              <a:buClr>
                <a:schemeClr val="dk1"/>
              </a:buClr>
              <a:buSzPts val="1600"/>
              <a:buChar char="–"/>
              <a:defRPr sz="1600">
                <a:latin typeface="Calibri"/>
                <a:ea typeface="Calibri"/>
                <a:cs typeface="Calibri"/>
                <a:sym typeface="Calibri"/>
              </a:defRPr>
            </a:lvl4pPr>
            <a:lvl5pPr marL="2286000" lvl="4" indent="-330200" algn="l">
              <a:lnSpc>
                <a:spcPct val="114000"/>
              </a:lnSpc>
              <a:spcBef>
                <a:spcPts val="320"/>
              </a:spcBef>
              <a:spcAft>
                <a:spcPts val="0"/>
              </a:spcAft>
              <a:buClr>
                <a:schemeClr val="dk1"/>
              </a:buClr>
              <a:buSzPts val="1600"/>
              <a:buChar char="»"/>
              <a:defRPr sz="1600">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3"/>
          <p:cNvSpPr/>
          <p:nvPr/>
        </p:nvSpPr>
        <p:spPr>
          <a:xfrm>
            <a:off x="0" y="647700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Department of Computer Science and Engineering</a:t>
            </a:r>
            <a:endParaRPr sz="1600">
              <a:solidFill>
                <a:srgbClr val="FFFFFF"/>
              </a:solidFill>
              <a:latin typeface="Calibri"/>
              <a:ea typeface="Calibri"/>
              <a:cs typeface="Calibri"/>
              <a:sym typeface="Calibri"/>
            </a:endParaRPr>
          </a:p>
        </p:txBody>
      </p:sp>
      <p:cxnSp>
        <p:nvCxnSpPr>
          <p:cNvPr id="23" name="Google Shape;23;p3"/>
          <p:cNvCxnSpPr/>
          <p:nvPr/>
        </p:nvCxnSpPr>
        <p:spPr>
          <a:xfrm>
            <a:off x="190500" y="914400"/>
            <a:ext cx="8763000" cy="0"/>
          </a:xfrm>
          <a:prstGeom prst="straightConnector1">
            <a:avLst/>
          </a:prstGeom>
          <a:noFill/>
          <a:ln w="9525" cap="flat" cmpd="sng">
            <a:solidFill>
              <a:srgbClr val="D8D8D8"/>
            </a:solidFill>
            <a:prstDash val="solid"/>
            <a:round/>
            <a:headEnd type="none" w="sm" len="sm"/>
            <a:tailEnd type="none" w="sm" len="sm"/>
          </a:ln>
        </p:spPr>
      </p:cxnSp>
      <p:sp>
        <p:nvSpPr>
          <p:cNvPr id="24" name="Google Shape;24;p3"/>
          <p:cNvSpPr/>
          <p:nvPr/>
        </p:nvSpPr>
        <p:spPr>
          <a:xfrm>
            <a:off x="4572000" y="647749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Rajalakshmi Engineering College 		</a:t>
            </a:r>
            <a:fld id="{00000000-1234-1234-1234-123412341234}" type="slidenum">
              <a:rPr lang="en-US" sz="1600">
                <a:solidFill>
                  <a:srgbClr val="FFFFFF"/>
                </a:solidFill>
                <a:latin typeface="Calibri"/>
                <a:ea typeface="Calibri"/>
                <a:cs typeface="Calibri"/>
                <a:sym typeface="Calibri"/>
              </a:rPr>
              <a:t>‹#›</a:t>
            </a:fld>
            <a:endParaRPr sz="1600">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Open Sans ExtraBold"/>
              <a:buNone/>
              <a:defRPr b="1">
                <a:latin typeface="Open Sans ExtraBold"/>
                <a:ea typeface="Open Sans ExtraBold"/>
                <a:cs typeface="Open Sans ExtraBold"/>
                <a:sym typeface="Open Sans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l="-776" t="63278" r="776" b="-30897"/>
          <a:stretch/>
        </p:blipFill>
        <p:spPr>
          <a:xfrm>
            <a:off x="-72010" y="-2532"/>
            <a:ext cx="9216010" cy="3231811"/>
          </a:xfrm>
          <a:prstGeom prst="rect">
            <a:avLst/>
          </a:prstGeom>
          <a:noFill/>
          <a:ln>
            <a:noFill/>
          </a:ln>
        </p:spPr>
      </p:pic>
      <p:grpSp>
        <p:nvGrpSpPr>
          <p:cNvPr id="89" name="Google Shape;89;p13"/>
          <p:cNvGrpSpPr/>
          <p:nvPr/>
        </p:nvGrpSpPr>
        <p:grpSpPr>
          <a:xfrm>
            <a:off x="-14748" y="986564"/>
            <a:ext cx="9158748" cy="5302828"/>
            <a:chOff x="-14748" y="986564"/>
            <a:chExt cx="9158748" cy="5302828"/>
          </a:xfrm>
        </p:grpSpPr>
        <p:sp>
          <p:nvSpPr>
            <p:cNvPr id="90" name="Google Shape;90;p13"/>
            <p:cNvSpPr txBox="1"/>
            <p:nvPr/>
          </p:nvSpPr>
          <p:spPr>
            <a:xfrm>
              <a:off x="177781" y="4812105"/>
              <a:ext cx="4322209" cy="147728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pt-BR" sz="2000" b="1" dirty="0">
                  <a:solidFill>
                    <a:schemeClr val="dk1"/>
                  </a:solidFill>
                  <a:latin typeface="Calibri"/>
                  <a:ea typeface="Calibri"/>
                  <a:cs typeface="Calibri"/>
                  <a:sym typeface="Calibri"/>
                </a:rPr>
                <a:t>KISHORE S(</a:t>
              </a:r>
              <a:r>
                <a:rPr lang="pt-BR" sz="2000" b="1" i="0" u="none" strike="noStrike" cap="none" dirty="0">
                  <a:solidFill>
                    <a:schemeClr val="dk1"/>
                  </a:solidFill>
                  <a:latin typeface="Calibri"/>
                  <a:ea typeface="Calibri"/>
                  <a:cs typeface="Calibri"/>
                  <a:sym typeface="Calibri"/>
                </a:rPr>
                <a:t>210701501)</a:t>
              </a:r>
            </a:p>
            <a:p>
              <a:pPr marL="0" marR="0" lvl="0" indent="0" algn="l" rtl="0">
                <a:lnSpc>
                  <a:spcPct val="150000"/>
                </a:lnSpc>
                <a:spcBef>
                  <a:spcPts val="0"/>
                </a:spcBef>
                <a:spcAft>
                  <a:spcPts val="0"/>
                </a:spcAft>
                <a:buNone/>
              </a:pPr>
              <a:r>
                <a:rPr lang="pt-BR" sz="2000" b="1" dirty="0">
                  <a:solidFill>
                    <a:schemeClr val="dk1"/>
                  </a:solidFill>
                  <a:latin typeface="Calibri"/>
                  <a:ea typeface="Calibri"/>
                  <a:cs typeface="Calibri"/>
                  <a:sym typeface="Calibri"/>
                </a:rPr>
                <a:t>MOHNEESH P(210701502)</a:t>
              </a:r>
            </a:p>
            <a:p>
              <a:pPr marL="0" marR="0" lvl="0" indent="0" algn="l" rtl="0">
                <a:lnSpc>
                  <a:spcPct val="150000"/>
                </a:lnSpc>
                <a:spcBef>
                  <a:spcPts val="0"/>
                </a:spcBef>
                <a:spcAft>
                  <a:spcPts val="0"/>
                </a:spcAft>
                <a:buNone/>
              </a:pPr>
              <a:r>
                <a:rPr lang="pt-BR" sz="2000" b="1" dirty="0">
                  <a:solidFill>
                    <a:schemeClr val="dk1"/>
                  </a:solidFill>
                  <a:latin typeface="Calibri"/>
                  <a:ea typeface="Calibri"/>
                  <a:cs typeface="Calibri"/>
                  <a:sym typeface="Calibri"/>
                </a:rPr>
                <a:t>DURAI GAJENDRAN(210701511)</a:t>
              </a:r>
              <a:endParaRPr lang="pt-BR" dirty="0"/>
            </a:p>
          </p:txBody>
        </p:sp>
        <p:grpSp>
          <p:nvGrpSpPr>
            <p:cNvPr id="91" name="Google Shape;91;p13"/>
            <p:cNvGrpSpPr/>
            <p:nvPr/>
          </p:nvGrpSpPr>
          <p:grpSpPr>
            <a:xfrm>
              <a:off x="-14748" y="986564"/>
              <a:ext cx="9158748" cy="3628907"/>
              <a:chOff x="-14748" y="986564"/>
              <a:chExt cx="9158748" cy="3628907"/>
            </a:xfrm>
          </p:grpSpPr>
          <p:sp>
            <p:nvSpPr>
              <p:cNvPr id="92" name="Google Shape;92;p13"/>
              <p:cNvSpPr/>
              <p:nvPr/>
            </p:nvSpPr>
            <p:spPr>
              <a:xfrm>
                <a:off x="5003203" y="1761199"/>
                <a:ext cx="4140797" cy="2622445"/>
              </a:xfrm>
              <a:custGeom>
                <a:avLst/>
                <a:gdLst/>
                <a:ahLst/>
                <a:cxnLst/>
                <a:rect l="l" t="t" r="r" b="b"/>
                <a:pathLst>
                  <a:path w="4140797" h="2622445" extrusionOk="0">
                    <a:moveTo>
                      <a:pt x="1" y="0"/>
                    </a:moveTo>
                    <a:lnTo>
                      <a:pt x="4140797" y="0"/>
                    </a:lnTo>
                    <a:lnTo>
                      <a:pt x="4140797" y="2622445"/>
                    </a:lnTo>
                    <a:lnTo>
                      <a:pt x="0" y="2622445"/>
                    </a:lnTo>
                    <a:lnTo>
                      <a:pt x="1311223" y="1311222"/>
                    </a:lnTo>
                    <a:lnTo>
                      <a:pt x="1" y="0"/>
                    </a:lnTo>
                    <a:close/>
                  </a:path>
                </a:pathLst>
              </a:custGeom>
              <a:solidFill>
                <a:srgbClr val="00AAA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 name="Google Shape;93;p13"/>
              <p:cNvSpPr/>
              <p:nvPr/>
            </p:nvSpPr>
            <p:spPr>
              <a:xfrm>
                <a:off x="0" y="1529371"/>
                <a:ext cx="5743977" cy="3086100"/>
              </a:xfrm>
              <a:prstGeom prst="homePlate">
                <a:avLst>
                  <a:gd name="adj" fmla="val 50000"/>
                </a:avLst>
              </a:prstGeom>
              <a:solidFill>
                <a:srgbClr val="59595B"/>
              </a:solidFill>
              <a:ln w="25400" cap="flat" cmpd="sng">
                <a:solidFill>
                  <a:srgbClr val="59595B"/>
                </a:solidFill>
                <a:prstDash val="solid"/>
                <a:round/>
                <a:headEnd type="none" w="sm" len="sm"/>
                <a:tailEnd type="none" w="sm" len="sm"/>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4" name="Google Shape;94;p13"/>
              <p:cNvGrpSpPr/>
              <p:nvPr/>
            </p:nvGrpSpPr>
            <p:grpSpPr>
              <a:xfrm>
                <a:off x="-14748" y="986564"/>
                <a:ext cx="4014973" cy="1075928"/>
                <a:chOff x="-19391" y="1011603"/>
                <a:chExt cx="5278947" cy="1075928"/>
              </a:xfrm>
            </p:grpSpPr>
            <p:sp>
              <p:nvSpPr>
                <p:cNvPr id="95" name="Google Shape;95;p13"/>
                <p:cNvSpPr/>
                <p:nvPr/>
              </p:nvSpPr>
              <p:spPr>
                <a:xfrm>
                  <a:off x="-19391" y="1011603"/>
                  <a:ext cx="5278947" cy="1075928"/>
                </a:xfrm>
                <a:prstGeom prst="homePlate">
                  <a:avLst>
                    <a:gd name="adj" fmla="val 50000"/>
                  </a:avLst>
                </a:prstGeom>
                <a:solidFill>
                  <a:srgbClr val="00AAAD"/>
                </a:solidFill>
                <a:ln>
                  <a:noFill/>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 name="Google Shape;96;p13"/>
                <p:cNvSpPr txBox="1"/>
                <p:nvPr/>
              </p:nvSpPr>
              <p:spPr>
                <a:xfrm>
                  <a:off x="237041" y="1349532"/>
                  <a:ext cx="4181886"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IN" sz="2000" b="1" dirty="0">
                      <a:solidFill>
                        <a:schemeClr val="lt1"/>
                      </a:solidFill>
                      <a:latin typeface="Calibri"/>
                      <a:ea typeface="Calibri"/>
                      <a:cs typeface="Calibri"/>
                      <a:sym typeface="Calibri"/>
                    </a:rPr>
                    <a:t>INTERNET OF THINGS</a:t>
                  </a:r>
                  <a:endParaRPr sz="2000" b="1" dirty="0">
                    <a:solidFill>
                      <a:schemeClr val="lt1"/>
                    </a:solidFill>
                    <a:latin typeface="Calibri"/>
                    <a:ea typeface="Calibri"/>
                    <a:cs typeface="Calibri"/>
                    <a:sym typeface="Calibri"/>
                  </a:endParaRPr>
                </a:p>
              </p:txBody>
            </p:sp>
          </p:grpSp>
          <p:sp>
            <p:nvSpPr>
              <p:cNvPr id="97" name="Google Shape;97;p13"/>
              <p:cNvSpPr txBox="1"/>
              <p:nvPr/>
            </p:nvSpPr>
            <p:spPr>
              <a:xfrm>
                <a:off x="-3080" y="2075105"/>
                <a:ext cx="5491498"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lt1"/>
                    </a:solidFill>
                    <a:latin typeface="Calibri"/>
                    <a:ea typeface="Calibri"/>
                    <a:cs typeface="Calibri"/>
                    <a:sym typeface="Calibri"/>
                  </a:rPr>
                  <a:t>BABY MONITORING </a:t>
                </a:r>
              </a:p>
              <a:p>
                <a:pPr marL="0" marR="0" lvl="0" indent="0" algn="l" rtl="0">
                  <a:spcBef>
                    <a:spcPts val="0"/>
                  </a:spcBef>
                  <a:spcAft>
                    <a:spcPts val="0"/>
                  </a:spcAft>
                  <a:buNone/>
                </a:pPr>
                <a:r>
                  <a:rPr lang="en-US" sz="3600" b="1" dirty="0">
                    <a:solidFill>
                      <a:schemeClr val="lt1"/>
                    </a:solidFill>
                    <a:latin typeface="Calibri"/>
                    <a:ea typeface="Calibri"/>
                    <a:cs typeface="Calibri"/>
                    <a:sym typeface="Calibri"/>
                  </a:rPr>
                  <a:t>SYSTEM</a:t>
                </a:r>
                <a:endParaRPr lang="en-US" sz="3600" dirty="0"/>
              </a:p>
            </p:txBody>
          </p:sp>
          <p:sp>
            <p:nvSpPr>
              <p:cNvPr id="98" name="Google Shape;98;p13"/>
              <p:cNvSpPr/>
              <p:nvPr/>
            </p:nvSpPr>
            <p:spPr>
              <a:xfrm>
                <a:off x="4652237" y="1529372"/>
                <a:ext cx="1672363" cy="3086099"/>
              </a:xfrm>
              <a:custGeom>
                <a:avLst/>
                <a:gdLst/>
                <a:ahLst/>
                <a:cxnLst/>
                <a:rect l="l" t="t" r="r" b="b"/>
                <a:pathLst>
                  <a:path w="1672363" h="3086099" extrusionOk="0">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pic>
        <p:nvPicPr>
          <p:cNvPr id="99" name="Google Shape;99;p13"/>
          <p:cNvPicPr preferRelativeResize="0"/>
          <p:nvPr/>
        </p:nvPicPr>
        <p:blipFill rotWithShape="1">
          <a:blip r:embed="rId4">
            <a:alphaModFix/>
          </a:blip>
          <a:srcRect/>
          <a:stretch/>
        </p:blipFill>
        <p:spPr>
          <a:xfrm>
            <a:off x="7128284" y="4441459"/>
            <a:ext cx="1813542" cy="15415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78E2D-8BCF-5547-ABBE-3C22ADF4911A}"/>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9F8DAEC7-5E0E-E34F-A0C9-688A416BA3CC}"/>
              </a:ext>
            </a:extLst>
          </p:cNvPr>
          <p:cNvSpPr>
            <a:spLocks noGrp="1"/>
          </p:cNvSpPr>
          <p:nvPr>
            <p:ph type="body" idx="1"/>
          </p:nvPr>
        </p:nvSpPr>
        <p:spPr/>
        <p:txBody>
          <a:bodyPr>
            <a:normAutofit fontScale="92500" lnSpcReduction="20000"/>
          </a:bodyPr>
          <a:lstStyle/>
          <a:p>
            <a:pPr marL="450215" algn="just">
              <a:lnSpc>
                <a:spcPct val="150000"/>
              </a:lnSpc>
            </a:pPr>
            <a:r>
              <a:rPr lang="en-US" sz="1800" dirty="0">
                <a:effectLst/>
                <a:latin typeface="Times New Roman" panose="02020603050405020304" pitchFamily="18" charset="0"/>
                <a:ea typeface="Times New Roman" panose="02020603050405020304" pitchFamily="18" charset="0"/>
              </a:rPr>
              <a:t>In conclusion, the implementation of the IoT-based baby monitoring system presents a comprehensive solution that prioritizes the safety and well-being of infants while addressing the privacy concerns of parents and caregivers. The system's security model, incorporating data encryption, authentication, and authorization mechanisms, ensures that sensitive information is protected from unauthorized access. By utilizing secure communication protocols and data anonymization techniques, the system maintains the integrity and confidentiality of the collected data, enhancing trust in its functionality.</a:t>
            </a:r>
            <a:endParaRPr lang="en-IN" sz="1800" dirty="0">
              <a:effectLst/>
              <a:latin typeface="Times New Roman" panose="02020603050405020304" pitchFamily="18" charset="0"/>
              <a:ea typeface="Times New Roman" panose="02020603050405020304" pitchFamily="18" charset="0"/>
            </a:endParaRPr>
          </a:p>
          <a:p>
            <a:pPr marL="450215" algn="just">
              <a:lnSpc>
                <a:spcPct val="150000"/>
              </a:lnSpc>
            </a:pPr>
            <a:endParaRPr lang="en-IN" sz="1800" dirty="0">
              <a:effectLst/>
              <a:latin typeface="Times New Roman" panose="02020603050405020304" pitchFamily="18" charset="0"/>
              <a:ea typeface="Times New Roman" panose="02020603050405020304" pitchFamily="18" charset="0"/>
            </a:endParaRPr>
          </a:p>
          <a:p>
            <a:pPr marL="450215" algn="just">
              <a:lnSpc>
                <a:spcPct val="150000"/>
              </a:lnSpc>
            </a:pPr>
            <a:r>
              <a:rPr lang="en-US" sz="1800" dirty="0">
                <a:effectLst/>
                <a:latin typeface="Times New Roman" panose="02020603050405020304" pitchFamily="18" charset="0"/>
                <a:ea typeface="Times New Roman" panose="02020603050405020304" pitchFamily="18" charset="0"/>
              </a:rPr>
              <a:t>Regular security audits and updates, along with user education initiatives, are essential components of the system's security model, demonstrating a commitment to ongoing security improvements and user empowerment. Overall, the IoT-based baby monitoring system provides a reliable, real-time solution for monitoring infants, offering peace of mind to parents and caregivers and demonstrating the potential of IoT technology in addressing critical healthcare needs.</a:t>
            </a:r>
            <a:endParaRPr lang="en-IN" sz="1800" dirty="0">
              <a:effectLst/>
              <a:latin typeface="Times New Roman" panose="02020603050405020304" pitchFamily="18" charset="0"/>
              <a:ea typeface="Times New Roman" panose="02020603050405020304" pitchFamily="18" charset="0"/>
            </a:endParaRPr>
          </a:p>
          <a:p>
            <a:pPr marL="76200" indent="0">
              <a:buNone/>
            </a:pPr>
            <a:endParaRPr lang="en-IN" dirty="0"/>
          </a:p>
        </p:txBody>
      </p:sp>
    </p:spTree>
    <p:extLst>
      <p:ext uri="{BB962C8B-B14F-4D97-AF65-F5344CB8AC3E}">
        <p14:creationId xmlns:p14="http://schemas.microsoft.com/office/powerpoint/2010/main" val="2125429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EF01-D477-3BE0-35A2-3749EFF39B80}"/>
              </a:ext>
            </a:extLst>
          </p:cNvPr>
          <p:cNvSpPr>
            <a:spLocks noGrp="1"/>
          </p:cNvSpPr>
          <p:nvPr>
            <p:ph type="title"/>
          </p:nvPr>
        </p:nvSpPr>
        <p:spPr/>
        <p:txBody>
          <a:bodyPr/>
          <a:lstStyle/>
          <a:p>
            <a:r>
              <a:rPr lang="en-IN" dirty="0"/>
              <a:t>FUTURE ENHANCEMENTS</a:t>
            </a:r>
          </a:p>
        </p:txBody>
      </p:sp>
      <p:sp>
        <p:nvSpPr>
          <p:cNvPr id="3" name="Text Placeholder 2">
            <a:extLst>
              <a:ext uri="{FF2B5EF4-FFF2-40B4-BE49-F238E27FC236}">
                <a16:creationId xmlns:a16="http://schemas.microsoft.com/office/drawing/2014/main" id="{08F15ED0-AFA2-1651-832D-161F4E6319C9}"/>
              </a:ext>
            </a:extLst>
          </p:cNvPr>
          <p:cNvSpPr>
            <a:spLocks noGrp="1"/>
          </p:cNvSpPr>
          <p:nvPr>
            <p:ph type="body" idx="1"/>
          </p:nvPr>
        </p:nvSpPr>
        <p:spPr/>
        <p:txBody>
          <a:bodyPr>
            <a:normAutofit/>
          </a:bodyPr>
          <a:lstStyle/>
          <a:p>
            <a:pPr marR="443230" algn="just">
              <a:lnSpc>
                <a:spcPct val="150000"/>
              </a:lnSpc>
              <a:spcBef>
                <a:spcPts val="500"/>
              </a:spcBef>
              <a:spcAft>
                <a:spcPts val="500"/>
              </a:spcAft>
            </a:pPr>
            <a:r>
              <a:rPr lang="en-US" sz="1800" b="0" kern="0" dirty="0">
                <a:effectLst/>
                <a:latin typeface="Times New Roman" panose="02020603050405020304" pitchFamily="18" charset="0"/>
                <a:ea typeface="Times New Roman" panose="02020603050405020304" pitchFamily="18" charset="0"/>
              </a:rPr>
              <a:t>Future work on the IoT-based baby monitoring system could focus on several areas to enhance its functionality and effectiveness. One potential area for improvement is the integration of artificial intelligence (AI) and machine learning (ML) algorithms to provide more advanced analysis of the collected data. These algorithms could help in detecting subtle patterns and anomalies in the baby's behavior and health, allowing for earlier detection of potential issues.</a:t>
            </a:r>
            <a:endParaRPr lang="en-IN" sz="1800" b="1" dirty="0">
              <a:effectLst/>
              <a:latin typeface="Times New Roman" panose="02020603050405020304" pitchFamily="18" charset="0"/>
              <a:ea typeface="Times New Roman" panose="02020603050405020304" pitchFamily="18" charset="0"/>
            </a:endParaRPr>
          </a:p>
          <a:p>
            <a:pPr marR="443230" algn="just">
              <a:lnSpc>
                <a:spcPct val="150000"/>
              </a:lnSpc>
              <a:spcBef>
                <a:spcPts val="500"/>
              </a:spcBef>
              <a:spcAft>
                <a:spcPts val="500"/>
              </a:spcAft>
            </a:pPr>
            <a:r>
              <a:rPr lang="en-US" sz="1800" b="0" kern="0" dirty="0">
                <a:effectLst/>
                <a:latin typeface="Times New Roman" panose="02020603050405020304" pitchFamily="18" charset="0"/>
                <a:ea typeface="Times New Roman" panose="02020603050405020304" pitchFamily="18" charset="0"/>
              </a:rPr>
              <a:t>Another area for future work is the development of a more intuitive and user-friendly interface for the mobile application. This could include features such as personalized notifications and alerts, real-time monitoring of multiple parameters, and integration with other smart home devices for seamless control of the baby's environment.</a:t>
            </a:r>
            <a:endParaRPr lang="en-IN"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3114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REFERENCES</a:t>
            </a:r>
            <a:endParaRPr dirty="0">
              <a:latin typeface="Calibri"/>
              <a:ea typeface="Calibri"/>
              <a:cs typeface="Calibri"/>
              <a:sym typeface="Calibri"/>
            </a:endParaRPr>
          </a:p>
        </p:txBody>
      </p:sp>
      <p:sp>
        <p:nvSpPr>
          <p:cNvPr id="176" name="Google Shape;176;p24"/>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1143000" marR="545465" lvl="2" indent="-228600">
              <a:lnSpc>
                <a:spcPct val="150000"/>
              </a:lnSpc>
              <a:spcBef>
                <a:spcPts val="5"/>
              </a:spcBef>
              <a:spcAft>
                <a:spcPts val="0"/>
              </a:spcAft>
              <a:buSzPts val="1400"/>
              <a:buFont typeface="Times New Roman" panose="02020603050405020304" pitchFamily="18" charset="0"/>
              <a:buAutoNum type="arabicPeriod"/>
              <a:tabLst>
                <a:tab pos="546735" algn="l"/>
              </a:tabLst>
            </a:pPr>
            <a:r>
              <a:rPr lang="en-US" sz="1800" dirty="0" err="1">
                <a:effectLst/>
                <a:latin typeface="Times New Roman" panose="02020603050405020304" pitchFamily="18" charset="0"/>
                <a:ea typeface="Times New Roman" panose="02020603050405020304" pitchFamily="18" charset="0"/>
              </a:rPr>
              <a:t>Rush,A.M</a:t>
            </a:r>
            <a:r>
              <a:rPr lang="en-US" sz="1800" dirty="0">
                <a:effectLst/>
                <a:latin typeface="Times New Roman" panose="02020603050405020304" pitchFamily="18" charset="0"/>
                <a:ea typeface="Times New Roman" panose="02020603050405020304" pitchFamily="18" charset="0"/>
              </a:rPr>
              <a:t>.(2015).ANeuralAttentionModelforAbstractiveSentenceSummarization.arXivpreprintarXiv:1509.00685.</a:t>
            </a:r>
            <a:endParaRPr lang="en-IN" sz="1800" dirty="0">
              <a:effectLst/>
              <a:latin typeface="Times New Roman" panose="02020603050405020304" pitchFamily="18" charset="0"/>
              <a:ea typeface="Times New Roman" panose="02020603050405020304" pitchFamily="18" charset="0"/>
            </a:endParaRPr>
          </a:p>
          <a:p>
            <a:pPr marL="1143000" marR="481330" lvl="2" indent="-228600">
              <a:lnSpc>
                <a:spcPct val="150000"/>
              </a:lnSpc>
              <a:spcBef>
                <a:spcPts val="780"/>
              </a:spcBef>
              <a:spcAft>
                <a:spcPts val="0"/>
              </a:spcAft>
              <a:buSzPts val="1400"/>
              <a:buFont typeface="Times New Roman" panose="02020603050405020304" pitchFamily="18" charset="0"/>
              <a:buAutoNum type="arabicPeriod"/>
              <a:tabLst>
                <a:tab pos="546735" algn="l"/>
              </a:tabLst>
            </a:pPr>
            <a:r>
              <a:rPr lang="en-US" sz="1800" spc="-10" dirty="0">
                <a:effectLst/>
                <a:latin typeface="Times New Roman" panose="02020603050405020304" pitchFamily="18" charset="0"/>
                <a:ea typeface="Times New Roman" panose="02020603050405020304" pitchFamily="18" charset="0"/>
              </a:rPr>
              <a:t>Vaswani, A., </a:t>
            </a:r>
            <a:r>
              <a:rPr lang="en-US" sz="1800" spc="-10" dirty="0" err="1">
                <a:effectLst/>
                <a:latin typeface="Times New Roman" panose="02020603050405020304" pitchFamily="18" charset="0"/>
                <a:ea typeface="Times New Roman" panose="02020603050405020304" pitchFamily="18" charset="0"/>
              </a:rPr>
              <a:t>Shazeer</a:t>
            </a:r>
            <a:r>
              <a:rPr lang="en-US" sz="1800" spc="-1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N., Parmar, N., </a:t>
            </a:r>
            <a:r>
              <a:rPr lang="en-US" sz="1800" spc="-5" dirty="0" err="1">
                <a:effectLst/>
                <a:latin typeface="Times New Roman" panose="02020603050405020304" pitchFamily="18" charset="0"/>
                <a:ea typeface="Times New Roman" panose="02020603050405020304" pitchFamily="18" charset="0"/>
              </a:rPr>
              <a:t>Uszkoreit</a:t>
            </a:r>
            <a:r>
              <a:rPr lang="en-US" sz="1800" spc="-5" dirty="0">
                <a:effectLst/>
                <a:latin typeface="Times New Roman" panose="02020603050405020304" pitchFamily="18" charset="0"/>
                <a:ea typeface="Times New Roman" panose="02020603050405020304" pitchFamily="18" charset="0"/>
              </a:rPr>
              <a:t>, J., Jones, L., Gomez, A.</a:t>
            </a:r>
            <a:r>
              <a:rPr lang="en-US" sz="1800" dirty="0">
                <a:effectLst/>
                <a:latin typeface="Times New Roman" panose="02020603050405020304" pitchFamily="18" charset="0"/>
                <a:ea typeface="Times New Roman" panose="02020603050405020304" pitchFamily="18" charset="0"/>
              </a:rPr>
              <a:t>N.,...&amp;</a:t>
            </a:r>
            <a:r>
              <a:rPr lang="en-US" sz="1800" dirty="0" err="1">
                <a:effectLst/>
                <a:latin typeface="Times New Roman" panose="02020603050405020304" pitchFamily="18" charset="0"/>
                <a:ea typeface="Times New Roman" panose="02020603050405020304" pitchFamily="18" charset="0"/>
              </a:rPr>
              <a:t>Polosukhin,I</a:t>
            </a:r>
            <a:r>
              <a:rPr lang="en-US" sz="1800" dirty="0">
                <a:effectLst/>
                <a:latin typeface="Times New Roman" panose="02020603050405020304" pitchFamily="18" charset="0"/>
                <a:ea typeface="Times New Roman" panose="02020603050405020304" pitchFamily="18" charset="0"/>
              </a:rPr>
              <a:t>.(2017).</a:t>
            </a:r>
            <a:r>
              <a:rPr lang="en-US" sz="1800" dirty="0" err="1">
                <a:effectLst/>
                <a:latin typeface="Times New Roman" panose="02020603050405020304" pitchFamily="18" charset="0"/>
                <a:ea typeface="Times New Roman" panose="02020603050405020304" pitchFamily="18" charset="0"/>
              </a:rPr>
              <a:t>Attentionisallyouneed.InAdvancesinneural</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informationprocessingsystems</a:t>
            </a:r>
            <a:r>
              <a:rPr lang="en-US" sz="1800" dirty="0">
                <a:effectLst/>
                <a:latin typeface="Times New Roman" panose="02020603050405020304" pitchFamily="18" charset="0"/>
                <a:ea typeface="Times New Roman" panose="02020603050405020304" pitchFamily="18" charset="0"/>
              </a:rPr>
              <a:t>(pp.30-38).</a:t>
            </a:r>
            <a:endParaRPr lang="en-IN" sz="1800" dirty="0">
              <a:effectLst/>
              <a:latin typeface="Times New Roman" panose="02020603050405020304" pitchFamily="18" charset="0"/>
              <a:ea typeface="Times New Roman" panose="02020603050405020304" pitchFamily="18" charset="0"/>
            </a:endParaRPr>
          </a:p>
          <a:p>
            <a:pPr marL="1143000" marR="492760" lvl="2" indent="-228600">
              <a:lnSpc>
                <a:spcPct val="150000"/>
              </a:lnSpc>
              <a:spcBef>
                <a:spcPts val="795"/>
              </a:spcBef>
              <a:spcAft>
                <a:spcPts val="0"/>
              </a:spcAft>
              <a:buSzPts val="1400"/>
              <a:buFont typeface="Times New Roman" panose="02020603050405020304" pitchFamily="18" charset="0"/>
              <a:buAutoNum type="arabicPeriod"/>
              <a:tabLst>
                <a:tab pos="546735" algn="l"/>
              </a:tabLst>
            </a:pPr>
            <a:r>
              <a:rPr lang="en-US" sz="1800" dirty="0">
                <a:effectLst/>
                <a:latin typeface="Times New Roman" panose="02020603050405020304" pitchFamily="18" charset="0"/>
                <a:ea typeface="Times New Roman" panose="02020603050405020304" pitchFamily="18" charset="0"/>
              </a:rPr>
              <a:t>Nallapati,R.,Zhou,B.,Santos,C.N.,Gulcehre,C.,&amp;</a:t>
            </a:r>
            <a:r>
              <a:rPr lang="en-US" sz="1800" dirty="0" err="1">
                <a:effectLst/>
                <a:latin typeface="Times New Roman" panose="02020603050405020304" pitchFamily="18" charset="0"/>
                <a:ea typeface="Times New Roman" panose="02020603050405020304" pitchFamily="18" charset="0"/>
              </a:rPr>
              <a:t>Xiang,B</a:t>
            </a:r>
            <a:r>
              <a:rPr lang="en-US" sz="1800" dirty="0">
                <a:effectLst/>
                <a:latin typeface="Times New Roman" panose="02020603050405020304" pitchFamily="18" charset="0"/>
                <a:ea typeface="Times New Roman" panose="02020603050405020304" pitchFamily="18" charset="0"/>
              </a:rPr>
              <a:t>.(2016).Abstractive text summarization using sequence-to-sequence RNNs andbeyond.arXivpreprintarXiv:1602.06023.</a:t>
            </a:r>
            <a:endParaRPr lang="en-IN" sz="1800" dirty="0">
              <a:effectLst/>
              <a:latin typeface="Times New Roman" panose="02020603050405020304" pitchFamily="18" charset="0"/>
              <a:ea typeface="Times New Roman" panose="02020603050405020304" pitchFamily="18" charset="0"/>
            </a:endParaRPr>
          </a:p>
          <a:p>
            <a:pPr marL="1143000" marR="1105535" lvl="2" indent="-228600">
              <a:lnSpc>
                <a:spcPct val="150000"/>
              </a:lnSpc>
              <a:spcBef>
                <a:spcPts val="800"/>
              </a:spcBef>
              <a:spcAft>
                <a:spcPts val="0"/>
              </a:spcAft>
              <a:buSzPts val="1400"/>
              <a:buFont typeface="Times New Roman" panose="02020603050405020304" pitchFamily="18" charset="0"/>
              <a:buAutoNum type="arabicPeriod"/>
              <a:tabLst>
                <a:tab pos="546735" algn="l"/>
              </a:tabLst>
            </a:pPr>
            <a:r>
              <a:rPr lang="en-US" sz="1800" dirty="0">
                <a:effectLst/>
                <a:latin typeface="Times New Roman" panose="02020603050405020304" pitchFamily="18" charset="0"/>
                <a:ea typeface="Times New Roman" panose="02020603050405020304" pitchFamily="18" charset="0"/>
              </a:rPr>
              <a:t>Liu,P.J.,Saleh,M.,Pot,E.,&amp;</a:t>
            </a:r>
            <a:r>
              <a:rPr lang="en-US" sz="1800" dirty="0" err="1">
                <a:effectLst/>
                <a:latin typeface="Times New Roman" panose="02020603050405020304" pitchFamily="18" charset="0"/>
                <a:ea typeface="Times New Roman" panose="02020603050405020304" pitchFamily="18" charset="0"/>
              </a:rPr>
              <a:t>Goodrich,B</a:t>
            </a:r>
            <a:r>
              <a:rPr lang="en-US" sz="1800" dirty="0">
                <a:effectLst/>
                <a:latin typeface="Times New Roman" panose="02020603050405020304" pitchFamily="18" charset="0"/>
                <a:ea typeface="Times New Roman" panose="02020603050405020304" pitchFamily="18" charset="0"/>
              </a:rPr>
              <a:t>.(2019).</a:t>
            </a:r>
            <a:r>
              <a:rPr lang="en-US" sz="1800" dirty="0" err="1">
                <a:effectLst/>
                <a:latin typeface="Times New Roman" panose="02020603050405020304" pitchFamily="18" charset="0"/>
                <a:ea typeface="Times New Roman" panose="02020603050405020304" pitchFamily="18" charset="0"/>
              </a:rPr>
              <a:t>GeneratingWikipedia</a:t>
            </a:r>
            <a:r>
              <a:rPr lang="en-US" sz="1800" dirty="0">
                <a:effectLst/>
                <a:latin typeface="Times New Roman" panose="02020603050405020304" pitchFamily="18" charset="0"/>
                <a:ea typeface="Times New Roman" panose="02020603050405020304" pitchFamily="18" charset="0"/>
              </a:rPr>
              <a:t> by Summarizing Long Sequences. </a:t>
            </a:r>
            <a:r>
              <a:rPr lang="en-US" sz="1800" dirty="0" err="1">
                <a:effectLst/>
                <a:latin typeface="Times New Roman" panose="02020603050405020304" pitchFamily="18" charset="0"/>
                <a:ea typeface="Times New Roman" panose="02020603050405020304" pitchFamily="18" charset="0"/>
              </a:rPr>
              <a:t>arXiv</a:t>
            </a:r>
            <a:r>
              <a:rPr lang="en-US" sz="1800" dirty="0">
                <a:effectLst/>
                <a:latin typeface="Times New Roman" panose="02020603050405020304" pitchFamily="18" charset="0"/>
                <a:ea typeface="Times New Roman" panose="02020603050405020304" pitchFamily="18" charset="0"/>
              </a:rPr>
              <a:t> preprintarXiv:1801.10198.</a:t>
            </a:r>
            <a:endParaRPr lang="en-IN" sz="1800" dirty="0">
              <a:effectLst/>
              <a:latin typeface="Times New Roman" panose="02020603050405020304" pitchFamily="18" charset="0"/>
              <a:ea typeface="Times New Roman" panose="02020603050405020304" pitchFamily="18" charset="0"/>
            </a:endParaRPr>
          </a:p>
          <a:p>
            <a:pPr marL="342900" lvl="0" indent="-190500" algn="just" rtl="0">
              <a:lnSpc>
                <a:spcPct val="114000"/>
              </a:lnSpc>
              <a:spcBef>
                <a:spcPts val="480"/>
              </a:spcBef>
              <a:spcAft>
                <a:spcPts val="0"/>
              </a:spcAft>
              <a:buClr>
                <a:schemeClr val="dk1"/>
              </a:buClr>
              <a:buSzPts val="2400"/>
              <a:buFont typeface="Noto Sans Symbols"/>
              <a:buNone/>
            </a:pPr>
            <a:endParaRPr dirty="0"/>
          </a:p>
        </p:txBody>
      </p:sp>
    </p:spTree>
    <p:extLst>
      <p:ext uri="{BB962C8B-B14F-4D97-AF65-F5344CB8AC3E}">
        <p14:creationId xmlns:p14="http://schemas.microsoft.com/office/powerpoint/2010/main" val="3912840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p:nvPr/>
        </p:nvSpPr>
        <p:spPr>
          <a:xfrm>
            <a:off x="1844234" y="2321005"/>
            <a:ext cx="5455532"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a:solidFill>
                  <a:schemeClr val="dk1"/>
                </a:solidFill>
                <a:latin typeface="Calibri"/>
                <a:ea typeface="Calibri"/>
                <a:cs typeface="Calibri"/>
                <a:sym typeface="Calibri"/>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latin typeface="Calibri" panose="020F0502020204030204" pitchFamily="34" charset="0"/>
                <a:ea typeface="Calibri" panose="020F0502020204030204" pitchFamily="34" charset="0"/>
                <a:cs typeface="Calibri" panose="020F0502020204030204" pitchFamily="34" charset="0"/>
              </a:rPr>
              <a:t>INTRODUCTION</a:t>
            </a:r>
            <a:endParaRPr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06" name="Google Shape;106;p14"/>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0" indent="0" algn="just">
              <a:lnSpc>
                <a:spcPct val="150000"/>
              </a:lnSpc>
              <a:buNone/>
            </a:pPr>
            <a:r>
              <a:rPr lang="en-IN" sz="2000" dirty="0">
                <a:effectLst/>
                <a:latin typeface="Times New Roman" panose="02020603050405020304" pitchFamily="18" charset="0"/>
                <a:ea typeface="Times New Roman" panose="02020603050405020304" pitchFamily="18" charset="0"/>
              </a:rPr>
              <a:t>The Internet of Things (IoT) refers to the network of interconnected devices embedded with sensors, software, and other technologies that enable them to collect and exchange data over the internet. These devices can range from everyday objects like household appliances and wearable gadgets to industrial machinery and smart city infrastructure. The key characteristic of IoT devices is their ability to communicate with each other and with external systems, allowing for remote monitoring, control, and automation of various processes.</a:t>
            </a:r>
          </a:p>
          <a:p>
            <a:pPr marL="0" indent="0" algn="just">
              <a:lnSpc>
                <a:spcPct val="150000"/>
              </a:lnSpc>
              <a:buNone/>
            </a:pPr>
            <a:r>
              <a:rPr lang="en-IN" sz="2000" dirty="0">
                <a:effectLst/>
                <a:latin typeface="Times New Roman" panose="02020603050405020304" pitchFamily="18" charset="0"/>
                <a:ea typeface="Times New Roman" panose="02020603050405020304" pitchFamily="18" charset="0"/>
              </a:rPr>
              <a:t> This connectivity not only enhances convenience for users but also offers opportunities for energy efficiency, security, and personalized experiences tailored to individual preferences.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LITERATURE SURVEY</a:t>
            </a:r>
            <a:endParaRPr dirty="0">
              <a:latin typeface="Calibri"/>
              <a:ea typeface="Calibri"/>
              <a:cs typeface="Calibri"/>
              <a:sym typeface="Calibri"/>
            </a:endParaRPr>
          </a:p>
        </p:txBody>
      </p:sp>
      <p:sp>
        <p:nvSpPr>
          <p:cNvPr id="113" name="Google Shape;113;p15"/>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fontScale="85000" lnSpcReduction="20000"/>
          </a:bodyPr>
          <a:lstStyle/>
          <a:p>
            <a:pPr marL="0" marR="375920" lvl="0" indent="0" algn="just">
              <a:lnSpc>
                <a:spcPct val="150000"/>
              </a:lnSpc>
              <a:spcAft>
                <a:spcPts val="0"/>
              </a:spcAft>
              <a:buNone/>
              <a:tabLst>
                <a:tab pos="457200" algn="l"/>
              </a:tabLst>
            </a:pPr>
            <a:r>
              <a:rPr lang="en-IN" sz="1800" b="1" dirty="0">
                <a:effectLst/>
                <a:latin typeface="Times New Roman" panose="02020603050405020304" pitchFamily="18" charset="0"/>
                <a:ea typeface="Times New Roman" panose="02020603050405020304" pitchFamily="18" charset="0"/>
              </a:rPr>
              <a:t>Paper:</a:t>
            </a:r>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Design and development of </a:t>
            </a:r>
            <a:r>
              <a:rPr lang="en-US" sz="1800" dirty="0" err="1">
                <a:effectLst/>
                <a:latin typeface="Times New Roman" panose="02020603050405020304" pitchFamily="18" charset="0"/>
                <a:ea typeface="Calibri" panose="020F0502020204030204" pitchFamily="34" charset="0"/>
              </a:rPr>
              <a:t>NodeMCU</a:t>
            </a:r>
            <a:r>
              <a:rPr lang="en-US" sz="1800" dirty="0">
                <a:effectLst/>
                <a:latin typeface="Times New Roman" panose="02020603050405020304" pitchFamily="18" charset="0"/>
                <a:ea typeface="Calibri" panose="020F0502020204030204" pitchFamily="34" charset="0"/>
              </a:rPr>
              <a:t>-based automation home system using the internet of things</a:t>
            </a:r>
            <a:endParaRPr lang="en-IN" sz="1800" dirty="0">
              <a:effectLst/>
              <a:latin typeface="Times New Roman" panose="02020603050405020304" pitchFamily="18" charset="0"/>
              <a:ea typeface="Times New Roman" panose="02020603050405020304" pitchFamily="18" charset="0"/>
            </a:endParaRP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Author:</a:t>
            </a:r>
            <a:r>
              <a:rPr lang="en-IN" sz="1800" dirty="0">
                <a:effectLst/>
                <a:latin typeface="Times New Roman" panose="02020603050405020304" pitchFamily="18" charset="0"/>
                <a:ea typeface="Times New Roman" panose="02020603050405020304" pitchFamily="18" charset="0"/>
              </a:rPr>
              <a:t> SA </a:t>
            </a:r>
            <a:r>
              <a:rPr lang="en-IN" sz="1800" dirty="0" err="1">
                <a:effectLst/>
                <a:latin typeface="Times New Roman" panose="02020603050405020304" pitchFamily="18" charset="0"/>
                <a:ea typeface="Times New Roman" panose="02020603050405020304" pitchFamily="18" charset="0"/>
              </a:rPr>
              <a:t>Ajagbe</a:t>
            </a:r>
            <a:r>
              <a:rPr lang="en-IN" sz="1800" dirty="0">
                <a:effectLst/>
                <a:latin typeface="Times New Roman" panose="02020603050405020304" pitchFamily="18" charset="0"/>
                <a:ea typeface="Times New Roman" panose="02020603050405020304" pitchFamily="18" charset="0"/>
              </a:rPr>
              <a:t>, OA </a:t>
            </a:r>
            <a:r>
              <a:rPr lang="en-IN" sz="1800" dirty="0" err="1">
                <a:effectLst/>
                <a:latin typeface="Times New Roman" panose="02020603050405020304" pitchFamily="18" charset="0"/>
                <a:ea typeface="Times New Roman" panose="02020603050405020304" pitchFamily="18" charset="0"/>
              </a:rPr>
              <a:t>Adeaga</a:t>
            </a:r>
            <a:r>
              <a:rPr lang="en-IN" sz="1800" dirty="0">
                <a:effectLst/>
                <a:latin typeface="Times New Roman" panose="02020603050405020304" pitchFamily="18" charset="0"/>
                <a:ea typeface="Times New Roman" panose="02020603050405020304" pitchFamily="18" charset="0"/>
              </a:rPr>
              <a:t>, OO Alabi</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Year:</a:t>
            </a:r>
            <a:r>
              <a:rPr lang="en-IN" sz="1800" dirty="0">
                <a:effectLst/>
                <a:latin typeface="Times New Roman" panose="02020603050405020304" pitchFamily="18" charset="0"/>
                <a:ea typeface="Times New Roman" panose="02020603050405020304" pitchFamily="18" charset="0"/>
              </a:rPr>
              <a:t> 2024</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Disadvantage:</a:t>
            </a:r>
            <a:r>
              <a:rPr lang="en-IN" sz="1800" dirty="0">
                <a:effectLst/>
                <a:latin typeface="Times New Roman" panose="02020603050405020304" pitchFamily="18" charset="0"/>
                <a:ea typeface="Times New Roman" panose="02020603050405020304" pitchFamily="18" charset="0"/>
              </a:rPr>
              <a:t> While the system is described as low-cost, it may lack advanced features found in more expensive solutions.</a:t>
            </a:r>
          </a:p>
          <a:p>
            <a:pPr marL="0" marR="375920" lvl="0" indent="0" algn="just">
              <a:lnSpc>
                <a:spcPct val="150000"/>
              </a:lnSpc>
              <a:spcAft>
                <a:spcPts val="0"/>
              </a:spcAft>
              <a:buNone/>
              <a:tabLst>
                <a:tab pos="457200" algn="l"/>
              </a:tabLst>
            </a:pPr>
            <a:r>
              <a:rPr lang="en-IN" sz="1800" b="1" dirty="0">
                <a:effectLst/>
                <a:latin typeface="Times New Roman" panose="02020603050405020304" pitchFamily="18" charset="0"/>
                <a:ea typeface="Times New Roman" panose="02020603050405020304" pitchFamily="18" charset="0"/>
              </a:rPr>
              <a:t>Paper:</a:t>
            </a:r>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An IoT-based Smart Home System for Monitoring and Controlling Home Appliances</a:t>
            </a:r>
            <a:endParaRPr lang="en-IN" sz="1800" dirty="0">
              <a:effectLst/>
              <a:latin typeface="Times New Roman" panose="02020603050405020304" pitchFamily="18" charset="0"/>
              <a:ea typeface="Times New Roman" panose="02020603050405020304" pitchFamily="18" charset="0"/>
            </a:endParaRP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Author:</a:t>
            </a:r>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S Islam, MM Hossain, MZ Uddin</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Year:</a:t>
            </a:r>
            <a:r>
              <a:rPr lang="en-IN" sz="1800" dirty="0">
                <a:effectLst/>
                <a:latin typeface="Times New Roman" panose="02020603050405020304" pitchFamily="18" charset="0"/>
                <a:ea typeface="Times New Roman" panose="02020603050405020304" pitchFamily="18" charset="0"/>
              </a:rPr>
              <a:t> 2020</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Disadvantage:</a:t>
            </a:r>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The system's reliance on IoT connectivity may lead to issues with reliability and security.</a:t>
            </a:r>
            <a:r>
              <a:rPr lang="en-IN" sz="1800" dirty="0">
                <a:effectLst/>
                <a:latin typeface="Times New Roman" panose="02020603050405020304" pitchFamily="18" charset="0"/>
                <a:ea typeface="Times New Roman" panose="02020603050405020304" pitchFamily="18" charset="0"/>
              </a:rPr>
              <a:t>.</a:t>
            </a:r>
          </a:p>
          <a:p>
            <a:pPr marL="0" marR="375920" lvl="0" indent="0" algn="just">
              <a:lnSpc>
                <a:spcPct val="150000"/>
              </a:lnSpc>
              <a:spcAft>
                <a:spcPts val="0"/>
              </a:spcAft>
              <a:buNone/>
              <a:tabLst>
                <a:tab pos="457200" algn="l"/>
              </a:tabLst>
            </a:pPr>
            <a:r>
              <a:rPr lang="en-IN" sz="1800" b="1" dirty="0">
                <a:effectLst/>
                <a:latin typeface="Times New Roman" panose="02020603050405020304" pitchFamily="18" charset="0"/>
                <a:ea typeface="Times New Roman" panose="02020603050405020304" pitchFamily="18" charset="0"/>
              </a:rPr>
              <a:t>Paper:</a:t>
            </a:r>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A review on internet of things (IoT): Evolution, challenges and opportunities</a:t>
            </a:r>
            <a:endParaRPr lang="en-IN" sz="1800" dirty="0">
              <a:effectLst/>
              <a:latin typeface="Times New Roman" panose="02020603050405020304" pitchFamily="18" charset="0"/>
              <a:ea typeface="Times New Roman" panose="02020603050405020304" pitchFamily="18" charset="0"/>
            </a:endParaRP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Author:</a:t>
            </a:r>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N Ahmed, ZK Ali, S Haider</a:t>
            </a:r>
            <a:endParaRPr lang="en-IN" sz="1800" dirty="0">
              <a:effectLst/>
              <a:latin typeface="Times New Roman" panose="02020603050405020304" pitchFamily="18" charset="0"/>
              <a:ea typeface="Times New Roman" panose="02020603050405020304" pitchFamily="18" charset="0"/>
            </a:endParaRP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Year:</a:t>
            </a:r>
            <a:r>
              <a:rPr lang="en-IN" sz="1800" dirty="0">
                <a:effectLst/>
                <a:latin typeface="Times New Roman" panose="02020603050405020304" pitchFamily="18" charset="0"/>
                <a:ea typeface="Times New Roman" panose="02020603050405020304" pitchFamily="18" charset="0"/>
              </a:rPr>
              <a:t> 2018</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Disadvantage:</a:t>
            </a:r>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The paper provides a broad overview of IoT but lacks in-depth analysis of specific IoT applications like baby monitoring systems</a:t>
            </a:r>
            <a:r>
              <a:rPr lang="en-IN" sz="1800" dirty="0">
                <a:effectLst/>
                <a:latin typeface="Times New Roman" panose="02020603050405020304" pitchFamily="18" charset="0"/>
                <a:ea typeface="Times New Roman" panose="02020603050405020304" pitchFamily="18" charset="0"/>
              </a:rPr>
              <a:t>.</a:t>
            </a:r>
          </a:p>
          <a:p>
            <a:pPr marL="0" marR="375920" lvl="0" indent="0" algn="just">
              <a:lnSpc>
                <a:spcPct val="150000"/>
              </a:lnSpc>
              <a:spcAft>
                <a:spcPts val="0"/>
              </a:spcAft>
              <a:buNone/>
              <a:tabLst>
                <a:tab pos="457200" algn="l"/>
              </a:tabLst>
            </a:pP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ECAE0-155C-A365-5317-615CD0803A6D}"/>
              </a:ext>
            </a:extLst>
          </p:cNvPr>
          <p:cNvSpPr>
            <a:spLocks noGrp="1"/>
          </p:cNvSpPr>
          <p:nvPr>
            <p:ph type="title"/>
          </p:nvPr>
        </p:nvSpPr>
        <p:spPr/>
        <p:txBody>
          <a:bodyPr/>
          <a:lstStyle/>
          <a:p>
            <a:r>
              <a:rPr lang="en-IN" dirty="0"/>
              <a:t>LITERATURE SURVEY</a:t>
            </a:r>
          </a:p>
        </p:txBody>
      </p:sp>
      <p:sp>
        <p:nvSpPr>
          <p:cNvPr id="3" name="Text Placeholder 2">
            <a:extLst>
              <a:ext uri="{FF2B5EF4-FFF2-40B4-BE49-F238E27FC236}">
                <a16:creationId xmlns:a16="http://schemas.microsoft.com/office/drawing/2014/main" id="{04A51CE7-BF72-24CD-57FB-695FD10628AC}"/>
              </a:ext>
            </a:extLst>
          </p:cNvPr>
          <p:cNvSpPr>
            <a:spLocks noGrp="1"/>
          </p:cNvSpPr>
          <p:nvPr>
            <p:ph type="body" idx="1"/>
          </p:nvPr>
        </p:nvSpPr>
        <p:spPr/>
        <p:txBody>
          <a:bodyPr>
            <a:normAutofit fontScale="85000" lnSpcReduction="20000"/>
          </a:bodyPr>
          <a:lstStyle/>
          <a:p>
            <a:pPr marL="0" marR="375920" lvl="0" indent="0" algn="just">
              <a:lnSpc>
                <a:spcPct val="150000"/>
              </a:lnSpc>
              <a:spcAft>
                <a:spcPts val="0"/>
              </a:spcAft>
              <a:buNone/>
              <a:tabLst>
                <a:tab pos="457200" algn="l"/>
              </a:tabLst>
            </a:pPr>
            <a:r>
              <a:rPr lang="en-IN" sz="1800" b="1" dirty="0">
                <a:effectLst/>
                <a:latin typeface="Times New Roman" panose="02020603050405020304" pitchFamily="18" charset="0"/>
                <a:ea typeface="Times New Roman" panose="02020603050405020304" pitchFamily="18" charset="0"/>
              </a:rPr>
              <a:t>Paper:</a:t>
            </a:r>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A survey on Internet of Things architectures</a:t>
            </a:r>
            <a:endParaRPr lang="en-IN" sz="1800" dirty="0">
              <a:effectLst/>
              <a:latin typeface="Times New Roman" panose="02020603050405020304" pitchFamily="18" charset="0"/>
              <a:ea typeface="Times New Roman" panose="02020603050405020304" pitchFamily="18" charset="0"/>
            </a:endParaRP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Author:</a:t>
            </a:r>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L Atzori, A </a:t>
            </a:r>
            <a:r>
              <a:rPr lang="en-US" sz="1800" dirty="0" err="1">
                <a:effectLst/>
                <a:latin typeface="Times New Roman" panose="02020603050405020304" pitchFamily="18" charset="0"/>
                <a:ea typeface="Calibri" panose="020F0502020204030204" pitchFamily="34" charset="0"/>
              </a:rPr>
              <a:t>Iera</a:t>
            </a:r>
            <a:r>
              <a:rPr lang="en-US" sz="1800" dirty="0">
                <a:effectLst/>
                <a:latin typeface="Times New Roman" panose="02020603050405020304" pitchFamily="18" charset="0"/>
                <a:ea typeface="Calibri" panose="020F0502020204030204" pitchFamily="34" charset="0"/>
              </a:rPr>
              <a:t>, G Morabito</a:t>
            </a:r>
            <a:endParaRPr lang="en-IN" sz="1800" dirty="0">
              <a:effectLst/>
              <a:latin typeface="Times New Roman" panose="02020603050405020304" pitchFamily="18" charset="0"/>
              <a:ea typeface="Times New Roman" panose="02020603050405020304" pitchFamily="18" charset="0"/>
            </a:endParaRP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Year:</a:t>
            </a:r>
            <a:r>
              <a:rPr lang="en-IN" sz="1800" dirty="0">
                <a:effectLst/>
                <a:latin typeface="Times New Roman" panose="02020603050405020304" pitchFamily="18" charset="0"/>
                <a:ea typeface="Times New Roman" panose="02020603050405020304" pitchFamily="18" charset="0"/>
              </a:rPr>
              <a:t> 2010</a:t>
            </a:r>
          </a:p>
          <a:p>
            <a:pPr marL="304800" marR="375920" indent="0" algn="just">
              <a:lnSpc>
                <a:spcPct val="150000"/>
              </a:lnSpc>
              <a:buNone/>
            </a:pPr>
            <a:r>
              <a:rPr lang="en-IN" sz="1800" b="1" dirty="0">
                <a:effectLst/>
                <a:latin typeface="Times New Roman" panose="02020603050405020304" pitchFamily="18" charset="0"/>
                <a:ea typeface="Times New Roman" panose="02020603050405020304" pitchFamily="18" charset="0"/>
              </a:rPr>
              <a:t>Disadvantage</a:t>
            </a:r>
            <a:r>
              <a:rPr lang="en-US" sz="1800" dirty="0">
                <a:effectLst/>
                <a:latin typeface="Times New Roman" panose="02020603050405020304" pitchFamily="18" charset="0"/>
                <a:ea typeface="Calibri" panose="020F0502020204030204" pitchFamily="34" charset="0"/>
                <a:cs typeface="Latha" panose="020B0604020202020204" pitchFamily="34" charset="0"/>
              </a:rPr>
              <a:t>While the paper provides a comprehensive survey of IoT architectures, it may be slightly outdated in terms of the latest technologies and developments.</a:t>
            </a:r>
            <a:endParaRPr lang="en-IN" sz="1800" dirty="0">
              <a:effectLst/>
              <a:latin typeface="Times New Roman" panose="02020603050405020304" pitchFamily="18" charset="0"/>
              <a:ea typeface="Times New Roman" panose="02020603050405020304" pitchFamily="18" charset="0"/>
            </a:endParaRPr>
          </a:p>
          <a:p>
            <a:pPr marL="0" marR="375920" lvl="0" indent="0" algn="just">
              <a:lnSpc>
                <a:spcPct val="150000"/>
              </a:lnSpc>
              <a:spcAft>
                <a:spcPts val="0"/>
              </a:spcAft>
              <a:buNone/>
              <a:tabLst>
                <a:tab pos="457200" algn="l"/>
              </a:tabLst>
            </a:pPr>
            <a:r>
              <a:rPr lang="en-IN" sz="1800" b="1" dirty="0">
                <a:effectLst/>
                <a:latin typeface="Times New Roman" panose="02020603050405020304" pitchFamily="18" charset="0"/>
                <a:ea typeface="Times New Roman" panose="02020603050405020304" pitchFamily="18" charset="0"/>
              </a:rPr>
              <a:t>Paper:</a:t>
            </a:r>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An IoT-based Smart Baby Monitoring System</a:t>
            </a:r>
            <a:endParaRPr lang="en-IN" sz="1800" dirty="0">
              <a:effectLst/>
              <a:latin typeface="Times New Roman" panose="02020603050405020304" pitchFamily="18" charset="0"/>
              <a:ea typeface="Times New Roman" panose="02020603050405020304" pitchFamily="18" charset="0"/>
            </a:endParaRP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Author:</a:t>
            </a:r>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S Gupta, P Malhotra, A Arora</a:t>
            </a:r>
            <a:endParaRPr lang="en-IN" sz="1800" dirty="0">
              <a:effectLst/>
              <a:latin typeface="Times New Roman" panose="02020603050405020304" pitchFamily="18" charset="0"/>
              <a:ea typeface="Times New Roman" panose="02020603050405020304" pitchFamily="18" charset="0"/>
            </a:endParaRP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Year:</a:t>
            </a:r>
            <a:r>
              <a:rPr lang="en-IN" sz="1800" dirty="0">
                <a:effectLst/>
                <a:latin typeface="Times New Roman" panose="02020603050405020304" pitchFamily="18" charset="0"/>
                <a:ea typeface="Times New Roman" panose="02020603050405020304" pitchFamily="18" charset="0"/>
              </a:rPr>
              <a:t> 2021</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Disadvantage:</a:t>
            </a:r>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The system's reliance on IoT connectivity may lead to issues with reliability and security.</a:t>
            </a:r>
            <a:endParaRPr lang="en-IN" sz="1800" dirty="0">
              <a:effectLst/>
              <a:latin typeface="Times New Roman" panose="02020603050405020304" pitchFamily="18" charset="0"/>
              <a:ea typeface="Times New Roman" panose="02020603050405020304" pitchFamily="18" charset="0"/>
            </a:endParaRPr>
          </a:p>
          <a:p>
            <a:pPr marL="0" marR="375920" lvl="0" indent="0" algn="just">
              <a:lnSpc>
                <a:spcPct val="150000"/>
              </a:lnSpc>
              <a:spcAft>
                <a:spcPts val="0"/>
              </a:spcAft>
              <a:buNone/>
              <a:tabLst>
                <a:tab pos="457200" algn="l"/>
              </a:tabLst>
            </a:pPr>
            <a:r>
              <a:rPr lang="en-IN" sz="1800" b="1" dirty="0">
                <a:effectLst/>
                <a:latin typeface="Times New Roman" panose="02020603050405020304" pitchFamily="18" charset="0"/>
                <a:ea typeface="Times New Roman" panose="02020603050405020304" pitchFamily="18" charset="0"/>
              </a:rPr>
              <a:t>Paper:</a:t>
            </a:r>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A review on internet of things (IoT): Evolution, challenges and opportunities</a:t>
            </a:r>
            <a:endParaRPr lang="en-IN" sz="1800" dirty="0">
              <a:effectLst/>
              <a:latin typeface="Times New Roman" panose="02020603050405020304" pitchFamily="18" charset="0"/>
              <a:ea typeface="Times New Roman" panose="02020603050405020304" pitchFamily="18" charset="0"/>
            </a:endParaRP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Author:</a:t>
            </a:r>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N Ahmed, ZK Ali, S Haider</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Year:</a:t>
            </a:r>
            <a:r>
              <a:rPr lang="en-IN" sz="1800" dirty="0">
                <a:effectLst/>
                <a:latin typeface="Times New Roman" panose="02020603050405020304" pitchFamily="18" charset="0"/>
                <a:ea typeface="Times New Roman" panose="02020603050405020304" pitchFamily="18" charset="0"/>
              </a:rPr>
              <a:t> 2018</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Disadvantage:</a:t>
            </a:r>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The paper provides a broad overview of IoT but lacks in-depth analysis of specific IoT applications like baby monitoring systems.</a:t>
            </a:r>
            <a:endParaRPr lang="en-IN" dirty="0"/>
          </a:p>
        </p:txBody>
      </p:sp>
    </p:spTree>
    <p:extLst>
      <p:ext uri="{BB962C8B-B14F-4D97-AF65-F5344CB8AC3E}">
        <p14:creationId xmlns:p14="http://schemas.microsoft.com/office/powerpoint/2010/main" val="1667843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EXISTING SYSTEM</a:t>
            </a:r>
            <a:endParaRPr dirty="0">
              <a:latin typeface="Calibri"/>
              <a:ea typeface="Calibri"/>
              <a:cs typeface="Calibri"/>
              <a:sym typeface="Calibri"/>
            </a:endParaRPr>
          </a:p>
        </p:txBody>
      </p:sp>
      <p:sp>
        <p:nvSpPr>
          <p:cNvPr id="120" name="Google Shape;120;p16"/>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The existing systems for baby monitoring predominantly rely on traditional baby monitors, which typically include a camera and a microphone for audio-video surveillance. These monitors provide basic functionality such as live video feed and two-way audio communication, allowing parents to monitor their babies remotely.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However, traditional baby monitors have limitations, such as limited range, lack of integration with other smart devices, and basic monitoring capabilities. They also lack advanced features like environmental sensing, health monitoring, and intelligent alerts for anomalies. Additionally, the reliance on dedicated monitors or receivers restricts the mobility and convenience for parents.</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PROPOSED SYSTEM </a:t>
            </a:r>
            <a:endParaRPr dirty="0">
              <a:latin typeface="Calibri"/>
              <a:ea typeface="Calibri"/>
              <a:cs typeface="Calibri"/>
              <a:sym typeface="Calibri"/>
            </a:endParaRPr>
          </a:p>
        </p:txBody>
      </p:sp>
      <p:sp>
        <p:nvSpPr>
          <p:cNvPr id="127" name="Google Shape;127;p17"/>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fontScale="40000" lnSpcReduction="20000"/>
          </a:bodyPr>
          <a:lstStyle/>
          <a:p>
            <a:pPr>
              <a:lnSpc>
                <a:spcPct val="150000"/>
              </a:lnSpc>
              <a:spcAft>
                <a:spcPts val="1000"/>
              </a:spcAf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The proposed system is an IoT-based home security and environmental monitoring solution designed to offer a comprehensive and intelligent approach to modern home management. This system integrates various advanced technologies, including high-definition cameras, LED indicators, buzzers, PIR motion sensors, sound sensors, and environmental sensors, to provide real-time monitoring and alerts. This integration ensures that homeowners can keep a vigilant eye on their property and maintain optimal environmental conditions, offering peace of mind and convenience.</a:t>
            </a:r>
            <a:endParaRPr lang="en-IN" sz="4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endParaRPr lang="en-IN" sz="4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Real-time monitoring is a core feature of the proposed system, enabling homeowners to continuously access live data from the sensors. This capability ensures that they are always aware of the security and environmental status of their home. High-definition cameras provide clear and continuous video surveillance, while PIR motion sensors detect movement, and sound sensors capture and analyze ambient noise, allowing for comprehensive monitoring.</a:t>
            </a:r>
            <a:endParaRPr lang="en-IN" sz="4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REQUIREMENTS</a:t>
            </a:r>
            <a:endParaRPr dirty="0">
              <a:latin typeface="Calibri"/>
              <a:ea typeface="Calibri"/>
              <a:cs typeface="Calibri"/>
              <a:sym typeface="Calibri"/>
            </a:endParaRPr>
          </a:p>
        </p:txBody>
      </p:sp>
      <p:sp>
        <p:nvSpPr>
          <p:cNvPr id="134" name="Google Shape;134;p18"/>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lnSpcReduction="10000"/>
          </a:bodyPr>
          <a:lstStyle/>
          <a:p>
            <a:pPr marL="69215" indent="0">
              <a:buNone/>
            </a:pPr>
            <a:r>
              <a:rPr lang="en-US" sz="1800" b="1" dirty="0">
                <a:effectLst/>
                <a:latin typeface="Times New Roman" panose="02020603050405020304" pitchFamily="18" charset="0"/>
                <a:ea typeface="Times New Roman" panose="02020603050405020304" pitchFamily="18" charset="0"/>
              </a:rPr>
              <a:t>HARDWARE SPECIFICATION</a:t>
            </a:r>
            <a:endParaRPr lang="en-IN" sz="1800" dirty="0">
              <a:effectLst/>
              <a:latin typeface="Times New Roman" panose="02020603050405020304" pitchFamily="18" charset="0"/>
              <a:ea typeface="Times New Roman" panose="02020603050405020304" pitchFamily="18" charset="0"/>
            </a:endParaRPr>
          </a:p>
          <a:p>
            <a:pPr marL="76200" indent="0" algn="just">
              <a:spcBef>
                <a:spcPts val="810"/>
              </a:spcBef>
              <a:spcAft>
                <a:spcPts val="0"/>
              </a:spcAft>
              <a:buNone/>
            </a:pPr>
            <a:r>
              <a:rPr lang="en-US" sz="1800" spc="-5" dirty="0">
                <a:effectLst/>
                <a:latin typeface="Times New Roman" panose="02020603050405020304" pitchFamily="18" charset="0"/>
                <a:ea typeface="Times New Roman" panose="02020603050405020304" pitchFamily="18" charset="0"/>
              </a:rPr>
              <a:t>Arduino uno r3</a:t>
            </a:r>
            <a:endParaRPr lang="en-IN" sz="1800" dirty="0">
              <a:effectLst/>
              <a:latin typeface="Times New Roman" panose="02020603050405020304" pitchFamily="18" charset="0"/>
              <a:ea typeface="Times New Roman" panose="02020603050405020304" pitchFamily="18" charset="0"/>
            </a:endParaRPr>
          </a:p>
          <a:p>
            <a:pPr marL="76200" indent="0" algn="just">
              <a:spcBef>
                <a:spcPts val="810"/>
              </a:spcBef>
              <a:spcAft>
                <a:spcPts val="0"/>
              </a:spcAft>
              <a:buNone/>
            </a:pPr>
            <a:r>
              <a:rPr lang="en-IN" sz="1800" spc="-5" dirty="0">
                <a:latin typeface="Times New Roman" panose="02020603050405020304" pitchFamily="18" charset="0"/>
                <a:ea typeface="Times New Roman" panose="02020603050405020304" pitchFamily="18" charset="0"/>
              </a:rPr>
              <a:t>Rain sensor</a:t>
            </a:r>
            <a:endParaRPr lang="en-IN" sz="1800" dirty="0">
              <a:effectLst/>
              <a:latin typeface="Times New Roman" panose="02020603050405020304" pitchFamily="18" charset="0"/>
              <a:ea typeface="Times New Roman" panose="02020603050405020304" pitchFamily="18" charset="0"/>
            </a:endParaRPr>
          </a:p>
          <a:p>
            <a:pPr marL="76200" indent="0" algn="just">
              <a:spcBef>
                <a:spcPts val="810"/>
              </a:spcBef>
              <a:spcAft>
                <a:spcPts val="0"/>
              </a:spcAft>
              <a:buNone/>
            </a:pPr>
            <a:r>
              <a:rPr lang="en-IN" sz="1800" spc="-5" dirty="0">
                <a:latin typeface="Times New Roman" panose="02020603050405020304" pitchFamily="18" charset="0"/>
                <a:ea typeface="Times New Roman" panose="02020603050405020304" pitchFamily="18" charset="0"/>
              </a:rPr>
              <a:t>Motion sensor</a:t>
            </a:r>
          </a:p>
          <a:p>
            <a:pPr marL="76200" indent="0" algn="just">
              <a:spcBef>
                <a:spcPts val="810"/>
              </a:spcBef>
              <a:spcAft>
                <a:spcPts val="0"/>
              </a:spcAft>
              <a:buNone/>
            </a:pPr>
            <a:r>
              <a:rPr lang="en-IN" sz="1800" dirty="0">
                <a:effectLst/>
                <a:latin typeface="Times New Roman" panose="02020603050405020304" pitchFamily="18" charset="0"/>
                <a:ea typeface="Times New Roman" panose="02020603050405020304" pitchFamily="18" charset="0"/>
              </a:rPr>
              <a:t>Sound Sensor</a:t>
            </a:r>
          </a:p>
          <a:p>
            <a:pPr marL="76200" indent="0" algn="just">
              <a:spcBef>
                <a:spcPts val="810"/>
              </a:spcBef>
              <a:spcAft>
                <a:spcPts val="0"/>
              </a:spcAft>
              <a:buNone/>
            </a:pPr>
            <a:r>
              <a:rPr lang="en-US" sz="1800" spc="-5" dirty="0">
                <a:effectLst/>
                <a:latin typeface="Times New Roman" panose="02020603050405020304" pitchFamily="18" charset="0"/>
                <a:ea typeface="Times New Roman" panose="02020603050405020304" pitchFamily="18" charset="0"/>
              </a:rPr>
              <a:t>Breadboards and jumpers</a:t>
            </a:r>
            <a:endParaRPr lang="en-IN" sz="1800" dirty="0">
              <a:effectLst/>
              <a:latin typeface="Times New Roman" panose="02020603050405020304" pitchFamily="18" charset="0"/>
              <a:ea typeface="Times New Roman" panose="02020603050405020304" pitchFamily="18" charset="0"/>
            </a:endParaRPr>
          </a:p>
          <a:p>
            <a:pPr marL="76200" indent="0" algn="just">
              <a:spcBef>
                <a:spcPts val="810"/>
              </a:spcBef>
              <a:spcAft>
                <a:spcPts val="0"/>
              </a:spcAft>
              <a:buNone/>
            </a:pPr>
            <a:r>
              <a:rPr lang="en-US" sz="1800" spc="-5" dirty="0">
                <a:effectLst/>
                <a:latin typeface="Times New Roman" panose="02020603050405020304" pitchFamily="18" charset="0"/>
                <a:ea typeface="Times New Roman" panose="02020603050405020304" pitchFamily="18" charset="0"/>
              </a:rPr>
              <a:t>16x2 lcd display</a:t>
            </a:r>
            <a:endParaRPr lang="en-IN" sz="1800" dirty="0">
              <a:effectLst/>
              <a:latin typeface="Times New Roman" panose="02020603050405020304" pitchFamily="18" charset="0"/>
              <a:ea typeface="Times New Roman" panose="02020603050405020304" pitchFamily="18" charset="0"/>
            </a:endParaRPr>
          </a:p>
          <a:p>
            <a:pPr marL="76200" indent="0" algn="just">
              <a:spcBef>
                <a:spcPts val="810"/>
              </a:spcBef>
              <a:spcAft>
                <a:spcPts val="0"/>
              </a:spcAft>
              <a:buNone/>
            </a:pPr>
            <a:r>
              <a:rPr lang="en-US" sz="1800" spc="-5" dirty="0">
                <a:effectLst/>
                <a:latin typeface="Times New Roman" panose="02020603050405020304" pitchFamily="18" charset="0"/>
                <a:ea typeface="Times New Roman" panose="02020603050405020304" pitchFamily="18" charset="0"/>
              </a:rPr>
              <a:t>Resistors </a:t>
            </a:r>
          </a:p>
          <a:p>
            <a:pPr marL="76200" indent="0" algn="just">
              <a:spcBef>
                <a:spcPts val="810"/>
              </a:spcBef>
              <a:spcAft>
                <a:spcPts val="0"/>
              </a:spcAft>
              <a:buNone/>
            </a:pPr>
            <a:r>
              <a:rPr lang="en-US" sz="1800" b="1" dirty="0">
                <a:effectLst/>
                <a:latin typeface="Times New Roman" panose="02020603050405020304" pitchFamily="18" charset="0"/>
                <a:ea typeface="Times New Roman" panose="02020603050405020304" pitchFamily="18" charset="0"/>
              </a:rPr>
              <a:t>SOFTWARE SPECIFICATION</a:t>
            </a:r>
            <a:endParaRPr lang="en-IN" sz="1800" dirty="0">
              <a:effectLst/>
              <a:latin typeface="Times New Roman" panose="02020603050405020304" pitchFamily="18" charset="0"/>
              <a:ea typeface="Times New Roman" panose="02020603050405020304" pitchFamily="18" charset="0"/>
            </a:endParaRPr>
          </a:p>
          <a:p>
            <a:pPr marL="0" lvl="0" indent="0">
              <a:spcBef>
                <a:spcPts val="810"/>
              </a:spcBef>
              <a:spcAft>
                <a:spcPts val="0"/>
              </a:spcAft>
              <a:buNone/>
            </a:pPr>
            <a:r>
              <a:rPr lang="en-US" sz="1800" spc="-5" dirty="0">
                <a:effectLst/>
                <a:latin typeface="Times New Roman" panose="02020603050405020304" pitchFamily="18" charset="0"/>
                <a:ea typeface="Times New Roman" panose="02020603050405020304" pitchFamily="18" charset="0"/>
              </a:rPr>
              <a:t>8 GB RAM</a:t>
            </a:r>
            <a:endParaRPr lang="en-IN" sz="1800" dirty="0">
              <a:effectLst/>
              <a:latin typeface="Times New Roman" panose="02020603050405020304" pitchFamily="18" charset="0"/>
              <a:ea typeface="Times New Roman" panose="02020603050405020304" pitchFamily="18" charset="0"/>
            </a:endParaRPr>
          </a:p>
          <a:p>
            <a:pPr marL="0" lvl="0" indent="0">
              <a:spcBef>
                <a:spcPts val="810"/>
              </a:spcBef>
              <a:spcAft>
                <a:spcPts val="0"/>
              </a:spcAft>
              <a:buNone/>
            </a:pPr>
            <a:r>
              <a:rPr lang="en-US" sz="1800" spc="-5" dirty="0">
                <a:effectLst/>
                <a:latin typeface="Times New Roman" panose="02020603050405020304" pitchFamily="18" charset="0"/>
                <a:ea typeface="Times New Roman" panose="02020603050405020304" pitchFamily="18" charset="0"/>
              </a:rPr>
              <a:t>Intel core i5</a:t>
            </a:r>
            <a:endParaRPr lang="en-IN" sz="1800" dirty="0">
              <a:effectLst/>
              <a:latin typeface="Times New Roman" panose="02020603050405020304" pitchFamily="18" charset="0"/>
              <a:ea typeface="Times New Roman" panose="02020603050405020304" pitchFamily="18" charset="0"/>
            </a:endParaRPr>
          </a:p>
          <a:p>
            <a:pPr marL="0" lvl="0" indent="0">
              <a:spcBef>
                <a:spcPts val="810"/>
              </a:spcBef>
              <a:spcAft>
                <a:spcPts val="0"/>
              </a:spcAft>
              <a:buNone/>
            </a:pPr>
            <a:r>
              <a:rPr lang="en-US" sz="1800" spc="-5" dirty="0">
                <a:effectLst/>
                <a:latin typeface="Times New Roman" panose="02020603050405020304" pitchFamily="18" charset="0"/>
                <a:ea typeface="Times New Roman" panose="02020603050405020304" pitchFamily="18" charset="0"/>
              </a:rPr>
              <a:t>Node.js with Express.js for backend development</a:t>
            </a:r>
            <a:endParaRPr lang="en-IN" sz="1800" dirty="0">
              <a:effectLst/>
              <a:latin typeface="Times New Roman" panose="02020603050405020304" pitchFamily="18" charset="0"/>
              <a:ea typeface="Times New Roman" panose="02020603050405020304" pitchFamily="18" charset="0"/>
            </a:endParaRPr>
          </a:p>
          <a:p>
            <a:pPr marL="0" lvl="0" indent="0">
              <a:spcBef>
                <a:spcPts val="810"/>
              </a:spcBef>
              <a:spcAft>
                <a:spcPts val="0"/>
              </a:spcAft>
              <a:buNone/>
            </a:pPr>
            <a:r>
              <a:rPr lang="en-US" sz="1800" spc="-5" dirty="0">
                <a:effectLst/>
                <a:latin typeface="Times New Roman" panose="02020603050405020304" pitchFamily="18" charset="0"/>
                <a:ea typeface="Times New Roman" panose="02020603050405020304" pitchFamily="18" charset="0"/>
              </a:rPr>
              <a:t>MongoDB for database management</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ARCHITECTURE DIAGRAM</a:t>
            </a:r>
            <a:endParaRPr dirty="0">
              <a:latin typeface="Calibri"/>
              <a:ea typeface="Calibri"/>
              <a:cs typeface="Calibri"/>
              <a:sym typeface="Calibri"/>
            </a:endParaRPr>
          </a:p>
        </p:txBody>
      </p:sp>
      <p:sp>
        <p:nvSpPr>
          <p:cNvPr id="141" name="Google Shape;141;p19"/>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0" lvl="0" indent="0" algn="l" rtl="0">
              <a:lnSpc>
                <a:spcPct val="114000"/>
              </a:lnSpc>
              <a:spcBef>
                <a:spcPts val="0"/>
              </a:spcBef>
              <a:spcAft>
                <a:spcPts val="0"/>
              </a:spcAft>
              <a:buClr>
                <a:schemeClr val="dk1"/>
              </a:buClr>
              <a:buSzPts val="2400"/>
              <a:buNone/>
            </a:pPr>
            <a:r>
              <a:rPr lang="en-IN" dirty="0"/>
              <a:t> </a:t>
            </a:r>
            <a:endParaRPr dirty="0"/>
          </a:p>
        </p:txBody>
      </p:sp>
      <p:pic>
        <p:nvPicPr>
          <p:cNvPr id="4" name="Picture 3">
            <a:extLst>
              <a:ext uri="{FF2B5EF4-FFF2-40B4-BE49-F238E27FC236}">
                <a16:creationId xmlns:a16="http://schemas.microsoft.com/office/drawing/2014/main" id="{D7BD6B31-922E-CA3E-EF91-9992D04D07B8}"/>
              </a:ext>
            </a:extLst>
          </p:cNvPr>
          <p:cNvPicPr>
            <a:picLocks noChangeAspect="1"/>
          </p:cNvPicPr>
          <p:nvPr/>
        </p:nvPicPr>
        <p:blipFill>
          <a:blip r:embed="rId3"/>
          <a:stretch>
            <a:fillRect/>
          </a:stretch>
        </p:blipFill>
        <p:spPr>
          <a:xfrm>
            <a:off x="998952" y="968771"/>
            <a:ext cx="7146095" cy="537765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OUTPUT</a:t>
            </a:r>
            <a:endParaRPr dirty="0">
              <a:latin typeface="Calibri"/>
              <a:ea typeface="Calibri"/>
              <a:cs typeface="Calibri"/>
              <a:sym typeface="Calibri"/>
            </a:endParaRPr>
          </a:p>
        </p:txBody>
      </p:sp>
      <p:pic>
        <p:nvPicPr>
          <p:cNvPr id="3" name="Picture 2">
            <a:extLst>
              <a:ext uri="{FF2B5EF4-FFF2-40B4-BE49-F238E27FC236}">
                <a16:creationId xmlns:a16="http://schemas.microsoft.com/office/drawing/2014/main" id="{64E9B0D5-90D4-5D9D-F604-2B610254CA72}"/>
              </a:ext>
            </a:extLst>
          </p:cNvPr>
          <p:cNvPicPr>
            <a:picLocks noChangeAspect="1"/>
          </p:cNvPicPr>
          <p:nvPr/>
        </p:nvPicPr>
        <p:blipFill>
          <a:blip r:embed="rId3"/>
          <a:stretch>
            <a:fillRect/>
          </a:stretch>
        </p:blipFill>
        <p:spPr>
          <a:xfrm>
            <a:off x="1572260" y="1170305"/>
            <a:ext cx="5999480" cy="45173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1158</Words>
  <Application>Microsoft Office PowerPoint</Application>
  <PresentationFormat>On-screen Show (4:3)</PresentationFormat>
  <Paragraphs>81</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vt:lpstr>
      <vt:lpstr>Open Sans ExtraBold</vt:lpstr>
      <vt:lpstr>Calibri</vt:lpstr>
      <vt:lpstr>Arial</vt:lpstr>
      <vt:lpstr>Noto Sans Symbols</vt:lpstr>
      <vt:lpstr>Office Theme</vt:lpstr>
      <vt:lpstr>PowerPoint Presentation</vt:lpstr>
      <vt:lpstr>INTRODUCTION</vt:lpstr>
      <vt:lpstr>LITERATURE SURVEY</vt:lpstr>
      <vt:lpstr>LITERATURE SURVEY</vt:lpstr>
      <vt:lpstr>EXISTING SYSTEM</vt:lpstr>
      <vt:lpstr>PROPOSED SYSTEM </vt:lpstr>
      <vt:lpstr>REQUIREMENTS</vt:lpstr>
      <vt:lpstr>ARCHITECTURE DIAGRAM</vt:lpstr>
      <vt:lpstr>OUTPUT</vt:lpstr>
      <vt:lpstr>CONCLUSION</vt:lpstr>
      <vt:lpstr>FUTURE ENHANCEMENTS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Akshaya Raja</dc:creator>
  <cp:lastModifiedBy>mohneesh p</cp:lastModifiedBy>
  <cp:revision>6</cp:revision>
  <dcterms:modified xsi:type="dcterms:W3CDTF">2024-05-18T16:36:42Z</dcterms:modified>
</cp:coreProperties>
</file>