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5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3" r:id="rId15"/>
    <p:sldId id="274" r:id="rId16"/>
    <p:sldId id="264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chinethink.net/images/yolo/Grid@2x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chinethink.net/images/yolo/Boxes@2x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chinethink.net/images/yolo/Scores@2x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chinethink.net/images/yolo/Prediction@2x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Vehicle Detection using Transfer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			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12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YOLO		</a:t>
            </a:r>
            <a:endParaRPr lang="en-IN" dirty="0"/>
          </a:p>
        </p:txBody>
      </p:sp>
      <p:pic>
        <p:nvPicPr>
          <p:cNvPr id="4" name="Picture 3" descr="The 13x13 grid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2133599"/>
            <a:ext cx="4651847" cy="4279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0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YOLO-contd.</a:t>
            </a:r>
            <a:endParaRPr lang="en-IN" dirty="0"/>
          </a:p>
        </p:txBody>
      </p:sp>
      <p:pic>
        <p:nvPicPr>
          <p:cNvPr id="4" name="Picture 3" descr="The bounding boxes predicted by the grid cells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082800"/>
            <a:ext cx="4495800" cy="431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88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YOLO-Contd.</a:t>
            </a:r>
            <a:endParaRPr lang="en-IN" dirty="0"/>
          </a:p>
        </p:txBody>
      </p:sp>
      <p:pic>
        <p:nvPicPr>
          <p:cNvPr id="4" name="Picture 3" descr="The bounding boxes with their class scores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68" y="1524000"/>
            <a:ext cx="4737100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067136" y="5125303"/>
            <a:ext cx="5124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Arial Black" panose="020B0A04020102020204" pitchFamily="34" charset="0"/>
              </a:rPr>
              <a:t>Since there are 13×13 = 169 grid cells </a:t>
            </a:r>
            <a:endParaRPr lang="en-IN" sz="1600" dirty="0" smtClean="0">
              <a:latin typeface="Arial Black" panose="020B0A04020102020204" pitchFamily="34" charset="0"/>
            </a:endParaRPr>
          </a:p>
          <a:p>
            <a:r>
              <a:rPr lang="en-IN" sz="1600" dirty="0" smtClean="0">
                <a:latin typeface="Arial Black" panose="020B0A04020102020204" pitchFamily="34" charset="0"/>
              </a:rPr>
              <a:t>and </a:t>
            </a:r>
            <a:r>
              <a:rPr lang="en-IN" sz="1600" dirty="0">
                <a:latin typeface="Arial Black" panose="020B0A04020102020204" pitchFamily="34" charset="0"/>
              </a:rPr>
              <a:t>each cell predicts 5 bounding boxes</a:t>
            </a:r>
            <a:r>
              <a:rPr lang="en-IN" sz="1600" dirty="0" smtClean="0">
                <a:latin typeface="Arial Black" panose="020B0A04020102020204" pitchFamily="34" charset="0"/>
              </a:rPr>
              <a:t>,</a:t>
            </a:r>
          </a:p>
          <a:p>
            <a:r>
              <a:rPr lang="en-IN" sz="1600" dirty="0" smtClean="0">
                <a:latin typeface="Arial Black" panose="020B0A04020102020204" pitchFamily="34" charset="0"/>
              </a:rPr>
              <a:t> </a:t>
            </a:r>
            <a:r>
              <a:rPr lang="en-IN" sz="1600" dirty="0">
                <a:latin typeface="Arial Black" panose="020B0A04020102020204" pitchFamily="34" charset="0"/>
              </a:rPr>
              <a:t>we end up with 845 bounding boxes in total</a:t>
            </a:r>
          </a:p>
        </p:txBody>
      </p:sp>
    </p:spTree>
    <p:extLst>
      <p:ext uri="{BB962C8B-B14F-4D97-AF65-F5344CB8AC3E}">
        <p14:creationId xmlns:p14="http://schemas.microsoft.com/office/powerpoint/2010/main" val="241747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YOLO-Contd	</a:t>
            </a:r>
            <a:endParaRPr lang="en-IN" dirty="0"/>
          </a:p>
        </p:txBody>
      </p:sp>
      <p:pic>
        <p:nvPicPr>
          <p:cNvPr id="4" name="Picture 3" descr="The final prediction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19" y="1905000"/>
            <a:ext cx="5140411" cy="4483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92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Done Till now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Detection and count using openCV (Internship) -- demo</a:t>
            </a:r>
          </a:p>
          <a:p>
            <a:r>
              <a:rPr lang="en-IN" dirty="0" smtClean="0"/>
              <a:t>Using transfer learning for detection using pre-trained YOLO-COCO model</a:t>
            </a:r>
          </a:p>
          <a:p>
            <a:r>
              <a:rPr lang="en-IN" dirty="0" smtClean="0"/>
              <a:t>Count increment when the centroid crosses the preferred ROI</a:t>
            </a:r>
          </a:p>
          <a:p>
            <a:r>
              <a:rPr lang="en-IN" dirty="0" smtClean="0"/>
              <a:t>Using the Tensorflow object counting API to count the trips from the video.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76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43" y="1302654"/>
            <a:ext cx="9788257" cy="55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0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200" y="3033678"/>
            <a:ext cx="8911687" cy="1280890"/>
          </a:xfrm>
        </p:spPr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40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Made By: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S. Mohneesh</a:t>
            </a:r>
          </a:p>
          <a:p>
            <a:r>
              <a:rPr lang="en-IN" dirty="0" smtClean="0"/>
              <a:t>P. Surya Deepak</a:t>
            </a:r>
          </a:p>
          <a:p>
            <a:r>
              <a:rPr lang="en-IN" dirty="0" smtClean="0"/>
              <a:t>M. Lokesh</a:t>
            </a:r>
          </a:p>
        </p:txBody>
      </p:sp>
    </p:spTree>
    <p:extLst>
      <p:ext uri="{BB962C8B-B14F-4D97-AF65-F5344CB8AC3E}">
        <p14:creationId xmlns:p14="http://schemas.microsoft.com/office/powerpoint/2010/main" val="123296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129325">
            <a:off x="2551111" y="2160337"/>
            <a:ext cx="756961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main objective of our project is to detect the various objects present in the </a:t>
            </a:r>
            <a:r>
              <a:rPr lang="en-US" sz="2400" dirty="0" smtClean="0"/>
              <a:t>video. Additionally we tried to count </a:t>
            </a:r>
            <a:r>
              <a:rPr lang="en-US" sz="2400" dirty="0"/>
              <a:t>number of trips the tanker </a:t>
            </a:r>
            <a:r>
              <a:rPr lang="en-US" sz="2400" dirty="0" smtClean="0"/>
              <a:t>takes </a:t>
            </a:r>
            <a:r>
              <a:rPr lang="en-US" sz="2400" dirty="0"/>
              <a:t>in the given CCTV footage from </a:t>
            </a:r>
            <a:r>
              <a:rPr lang="en-US" sz="2400" dirty="0" smtClean="0"/>
              <a:t>RGUKT video archives.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239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day and age CCTV video monitoring has become a tedious task and is </a:t>
            </a:r>
            <a:r>
              <a:rPr lang="en-IN" dirty="0" smtClean="0"/>
              <a:t>very time </a:t>
            </a:r>
            <a:r>
              <a:rPr lang="en-IN" dirty="0"/>
              <a:t>taking and very error-prone. This project of ours will take on that problem as we try </a:t>
            </a:r>
            <a:r>
              <a:rPr lang="en-IN" dirty="0" smtClean="0"/>
              <a:t>to solve </a:t>
            </a:r>
            <a:r>
              <a:rPr lang="en-IN" dirty="0"/>
              <a:t>the ever existing problem of CCTV monitoring, mainly vehicle and human </a:t>
            </a:r>
            <a:r>
              <a:rPr lang="en-IN" dirty="0" smtClean="0"/>
              <a:t>detection and </a:t>
            </a:r>
            <a:r>
              <a:rPr lang="en-IN" dirty="0"/>
              <a:t>frequency assertion.</a:t>
            </a:r>
          </a:p>
          <a:p>
            <a:r>
              <a:rPr lang="en-IN" dirty="0"/>
              <a:t>Our project focuses on the problem at hand “counting vehicle trips </a:t>
            </a:r>
            <a:r>
              <a:rPr lang="en-IN"/>
              <a:t>around </a:t>
            </a:r>
            <a:r>
              <a:rPr lang="en-IN" smtClean="0"/>
              <a:t>our campus</a:t>
            </a:r>
            <a:r>
              <a:rPr lang="en-IN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16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Practical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Face </a:t>
            </a:r>
            <a:r>
              <a:rPr lang="en-IN" sz="2400" b="1" dirty="0" smtClean="0"/>
              <a:t>detection</a:t>
            </a:r>
          </a:p>
          <a:p>
            <a:r>
              <a:rPr lang="en-IN" sz="2400" b="1" dirty="0"/>
              <a:t>People </a:t>
            </a:r>
            <a:r>
              <a:rPr lang="en-IN" sz="2400" b="1" dirty="0" smtClean="0"/>
              <a:t>Counting</a:t>
            </a:r>
          </a:p>
          <a:p>
            <a:r>
              <a:rPr lang="en-IN" sz="2400" b="1" dirty="0"/>
              <a:t>Vehicle </a:t>
            </a:r>
            <a:r>
              <a:rPr lang="en-IN" sz="2400" b="1" dirty="0" smtClean="0"/>
              <a:t>detection</a:t>
            </a:r>
          </a:p>
          <a:p>
            <a:r>
              <a:rPr lang="en-IN" sz="2400" b="1" dirty="0"/>
              <a:t>Manufacturing </a:t>
            </a:r>
            <a:r>
              <a:rPr lang="en-IN" sz="2400" b="1" dirty="0" smtClean="0"/>
              <a:t>Industry</a:t>
            </a:r>
          </a:p>
          <a:p>
            <a:r>
              <a:rPr lang="en-IN" sz="2400" b="1" dirty="0"/>
              <a:t>Online </a:t>
            </a:r>
            <a:r>
              <a:rPr lang="en-IN" sz="2400" b="1" dirty="0" smtClean="0"/>
              <a:t>images</a:t>
            </a:r>
          </a:p>
          <a:p>
            <a:r>
              <a:rPr lang="en-IN" sz="2400" b="1" dirty="0"/>
              <a:t>Security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273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26C0-C935-4BAD-9307-BE9299FB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Approaches to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090F-84BB-4DED-9894-7274E3CD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Open </a:t>
            </a:r>
            <a:r>
              <a:rPr lang="en-IN" dirty="0" smtClean="0"/>
              <a:t>CV:  Open source Computer vision  and Machine learning library.</a:t>
            </a:r>
          </a:p>
          <a:p>
            <a:pPr lvl="1"/>
            <a:r>
              <a:rPr lang="en-US" dirty="0" smtClean="0"/>
              <a:t>This a very versatile libraray supporterd for many different languages and is used for mainly image processing tasks and in video surveillances.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CNN </a:t>
            </a:r>
            <a:r>
              <a:rPr lang="en-US" dirty="0" smtClean="0"/>
              <a:t>- A Convolutional Neural Network (ConvNet/CNN) is a Deep Learning</a:t>
            </a:r>
            <a:br>
              <a:rPr lang="en-US" dirty="0" smtClean="0"/>
            </a:br>
            <a:r>
              <a:rPr lang="en-US" dirty="0" smtClean="0"/>
              <a:t>algorithm which can take in an input image, assign importance (learnable weights</a:t>
            </a:r>
            <a:br>
              <a:rPr lang="en-US" dirty="0" smtClean="0"/>
            </a:br>
            <a:r>
              <a:rPr lang="en-US" dirty="0" smtClean="0"/>
              <a:t>and biases) to various aspects/objects in the image and be able to differentiate</a:t>
            </a:r>
            <a:br>
              <a:rPr lang="en-US" dirty="0" smtClean="0"/>
            </a:br>
            <a:r>
              <a:rPr lang="en-US" dirty="0" smtClean="0"/>
              <a:t>one from the other.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R-CNN </a:t>
            </a:r>
            <a:r>
              <a:rPr lang="en-US" dirty="0" smtClean="0"/>
              <a:t>- Region-CNN (R-CNN) is one of the state-of-the-art CNN-based deep</a:t>
            </a:r>
            <a:br>
              <a:rPr lang="en-US" dirty="0" smtClean="0"/>
            </a:br>
            <a:r>
              <a:rPr lang="en-US" dirty="0" smtClean="0"/>
              <a:t>learning object detection approaches. Based on this, there are fast R-CNN and</a:t>
            </a:r>
            <a:br>
              <a:rPr lang="en-US" dirty="0" smtClean="0"/>
            </a:br>
            <a:r>
              <a:rPr lang="en-US" dirty="0" smtClean="0"/>
              <a:t>faster R-CNN for faster speed object detection as well as mask R-CNN for object</a:t>
            </a:r>
            <a:br>
              <a:rPr lang="en-US" dirty="0" smtClean="0"/>
            </a:br>
            <a:r>
              <a:rPr lang="en-US" dirty="0" smtClean="0"/>
              <a:t>instance segmentation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4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it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097" y="1507523"/>
            <a:ext cx="10046515" cy="4905633"/>
          </a:xfrm>
        </p:spPr>
        <p:txBody>
          <a:bodyPr>
            <a:normAutofit/>
          </a:bodyPr>
          <a:lstStyle/>
          <a:p>
            <a:r>
              <a:rPr lang="en-US" dirty="0"/>
              <a:t>Transfer learning is a machine learning method where a model developed for a task is reused as the starting point for a model on a second task.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the use of pre-trained models that have been used for another task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it can speed up the time it takes to develop and train a model by reusing these pieces or modules of already developed models. This helps speed up the model training process and accelerate results.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main advantages are basically that you save training time, that your Neural Network performs better in most cases and that you don’t need a lot of data.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14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E69F-AC50-4B17-B7F9-878858C1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is it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B7B4-10A1-4A21-BCDA-39C64569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Don’t have enough data to train Neural Network..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To save a lot of training time, because it can sometimes take days or even weeks to train a deep Neural Network from Scratch on a complete task.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very useful since most real-world problems typically do not have millions of labeled data points to train such complex models.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97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8E0A-DB3F-4308-9527-B56FF617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do we use transfer learning 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7690-0588-46E3-BC85-240095D9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would typically use Transfer Learning when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sz="1800" dirty="0" smtClean="0"/>
              <a:t>Don’t </a:t>
            </a:r>
            <a:r>
              <a:rPr lang="en-US" sz="1800" dirty="0"/>
              <a:t>have enough labeled training data to train your network from scratch </a:t>
            </a:r>
            <a:r>
              <a:rPr lang="en-US" sz="1800" dirty="0" smtClean="0"/>
              <a:t>and/or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There </a:t>
            </a:r>
            <a:r>
              <a:rPr lang="en-US" sz="1800" dirty="0"/>
              <a:t>already exists a network that is pre-trained on a similar task, </a:t>
            </a:r>
            <a:r>
              <a:rPr lang="en-US" sz="1800" dirty="0" smtClean="0"/>
              <a:t>which </a:t>
            </a:r>
            <a:r>
              <a:rPr lang="en-US" sz="1800" dirty="0"/>
              <a:t>is usually trained on massive amounts of data.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6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 Detectors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R-CNN and their variants, including the original R-CNN, Fast R- CNN, and Faster </a:t>
            </a:r>
            <a:r>
              <a:rPr lang="en-IN" dirty="0" smtClean="0"/>
              <a:t>R-CNN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Single Shot Detector (SSDs</a:t>
            </a:r>
            <a:r>
              <a:rPr lang="en-IN" dirty="0" smtClean="0"/>
              <a:t>)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YOLO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6090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931</TotalTime>
  <Words>387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Century Gothic</vt:lpstr>
      <vt:lpstr>Wingdings 3</vt:lpstr>
      <vt:lpstr>Wisp</vt:lpstr>
      <vt:lpstr>Vehicle Detection using Transfer Learning</vt:lpstr>
      <vt:lpstr>Problem Statement</vt:lpstr>
      <vt:lpstr>Abstract </vt:lpstr>
      <vt:lpstr>Practical Applications</vt:lpstr>
      <vt:lpstr>Approaches to the problem statement</vt:lpstr>
      <vt:lpstr>What’s it about?</vt:lpstr>
      <vt:lpstr>Why is it used?</vt:lpstr>
      <vt:lpstr>When do we use transfer learning ?</vt:lpstr>
      <vt:lpstr>Object  Detectors </vt:lpstr>
      <vt:lpstr>YOLO  </vt:lpstr>
      <vt:lpstr>YOLO-contd.</vt:lpstr>
      <vt:lpstr>YOLO-Contd.</vt:lpstr>
      <vt:lpstr>YOLO-Contd </vt:lpstr>
      <vt:lpstr>Work Done Till now</vt:lpstr>
      <vt:lpstr>Output</vt:lpstr>
      <vt:lpstr>DEMO</vt:lpstr>
      <vt:lpstr>Made By: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Detection using Transfer Learning</dc:title>
  <dc:creator>Windows User</dc:creator>
  <cp:lastModifiedBy>Windows User</cp:lastModifiedBy>
  <cp:revision>25</cp:revision>
  <dcterms:created xsi:type="dcterms:W3CDTF">2019-04-22T16:17:55Z</dcterms:created>
  <dcterms:modified xsi:type="dcterms:W3CDTF">2019-04-25T04:30:07Z</dcterms:modified>
</cp:coreProperties>
</file>