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FD4EB4F-DFE6-48DB-8ECF-F57D14EC7AD7}">
  <a:tblStyle styleId="{9FD4EB4F-DFE6-48DB-8ECF-F57D14EC7A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bfbcba57e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bfbcba57e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bfbcba57e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bfbcba57e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bfbcba57e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bfbcba57e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b224d8ab0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b224d8ab0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a63c4e37c1f240e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a63c4e37c1f240e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ae03db81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bae03db81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b224d8ab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b224d8ab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b224d8ab0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b224d8ab0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f9266531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bf9266531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bf9266531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bf9266531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bf9266531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bf9266531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bfbcba57e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bfbcba57e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bfbcba57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bfbcba57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3: GAI for Education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40113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Bi-weekly Update Week 9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1631925" y="3663675"/>
            <a:ext cx="607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Michael Soebroto, Mohnish Sai Prasad, Rithesh Kumar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Findings - GPT 3.5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    </a:t>
            </a:r>
            <a:endParaRPr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1297500" y="9649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Few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-shot trained over 11 data points</a:t>
            </a:r>
            <a:endParaRPr sz="1800"/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32690"/>
            <a:ext cx="9144000" cy="351082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2"/>
          <p:cNvSpPr txBox="1"/>
          <p:nvPr>
            <p:ph type="title"/>
          </p:nvPr>
        </p:nvSpPr>
        <p:spPr>
          <a:xfrm>
            <a:off x="1297500" y="393750"/>
            <a:ext cx="7474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Findings - GPT 3.5 with Reading Material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   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Findings - GPT 3.5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    </a:t>
            </a:r>
            <a:endParaRPr/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1297500" y="9649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Few-shot trained over 17 data points</a:t>
            </a:r>
            <a:endParaRPr sz="1800"/>
          </a:p>
        </p:txBody>
      </p:sp>
      <p:pic>
        <p:nvPicPr>
          <p:cNvPr id="205" name="Google Shape;2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07849"/>
            <a:ext cx="9143998" cy="3833951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3"/>
          <p:cNvSpPr txBox="1"/>
          <p:nvPr>
            <p:ph type="title"/>
          </p:nvPr>
        </p:nvSpPr>
        <p:spPr>
          <a:xfrm>
            <a:off x="1297500" y="393750"/>
            <a:ext cx="7474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Findings - GPT 3.5 with Reading Material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   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Findings - BERTScore (F-1)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    </a:t>
            </a:r>
            <a:endParaRPr/>
          </a:p>
        </p:txBody>
      </p:sp>
      <p:pic>
        <p:nvPicPr>
          <p:cNvPr id="212" name="Google Shape;2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29825"/>
            <a:ext cx="4830339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Updated Timeline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Week 9:  Set up the </a:t>
            </a:r>
            <a:r>
              <a:rPr lang="en" sz="1800"/>
              <a:t>evaluation survey </a:t>
            </a:r>
            <a:r>
              <a:rPr lang="en" sz="1800"/>
              <a:t>and send it out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Week 10: Final touches and presentation</a:t>
            </a:r>
            <a:endParaRPr sz="1800"/>
          </a:p>
        </p:txBody>
      </p:sp>
      <p:sp>
        <p:nvSpPr>
          <p:cNvPr id="218" name="Google Shape;218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5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pipeline - RAG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304500" y="1413925"/>
            <a:ext cx="3216300" cy="3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Generating the summaries separately for video and reading materials can lose information from the reading material.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Propose a RAG model which uses the reading material as a knowledge base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 an LLM to generate a summary of the video transcript with access to the knowledge base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Train the LLM to fetch additional information from the knowledge base and refine the Summary</a:t>
            </a: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 rotWithShape="1">
          <a:blip r:embed="rId3">
            <a:alphaModFix/>
          </a:blip>
          <a:srcRect b="36119" l="0" r="0" t="3307"/>
          <a:stretch/>
        </p:blipFill>
        <p:spPr>
          <a:xfrm>
            <a:off x="3520800" y="1732950"/>
            <a:ext cx="5623200" cy="270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Status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189925" y="1241750"/>
            <a:ext cx="7513800" cy="3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status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Compared Llama 2 vs GPT 3.5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Performed few shot learning using GPT 3.5 on subset of our dataset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Changes from last time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Changed the workflow:  Instead of summarizing </a:t>
            </a:r>
            <a:r>
              <a:rPr lang="en"/>
              <a:t>separately</a:t>
            </a:r>
            <a:r>
              <a:rPr lang="en"/>
              <a:t>, we create a summary from the video transcript, with the help of RAG using the reading material as a knowledge base to enhance the quality of the summary.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Finish up the human-generated summaries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Trained using Few-shot learning on the GPT 3.5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Plan for next cycle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Setup final evaluation survey and work on final presentation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035775" y="292975"/>
            <a:ext cx="57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Status</a:t>
            </a:r>
            <a:endParaRPr/>
          </a:p>
        </p:txBody>
      </p:sp>
      <p:graphicFrame>
        <p:nvGraphicFramePr>
          <p:cNvPr id="155" name="Google Shape;155;p16"/>
          <p:cNvGraphicFramePr/>
          <p:nvPr/>
        </p:nvGraphicFramePr>
        <p:xfrm>
          <a:off x="311700" y="143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{9FD4EB4F-DFE6-48DB-8ECF-F57D14EC7AD7}</a:tableStyleId>
              </a:tblPr>
              <a:tblGrid>
                <a:gridCol w="1602550"/>
                <a:gridCol w="6918050"/>
              </a:tblGrid>
              <a:tr h="49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</a:rPr>
                        <a:t>Team Member</a:t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</a:rPr>
                        <a:t>What I did in the last two weeks</a:t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844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lt1"/>
                          </a:solidFill>
                        </a:rPr>
                        <a:t>Michael</a:t>
                      </a:r>
                      <a:endParaRPr sz="1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Creating human-generated summaries for few-shot training and for the final </a:t>
                      </a:r>
                      <a:r>
                        <a:rPr lang="en" sz="1100">
                          <a:solidFill>
                            <a:schemeClr val="lt1"/>
                          </a:solidFill>
                        </a:rPr>
                        <a:t>evaluation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Evaluate the Enhance GPT 3.5 using BertScore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Fixing few-shot training for Llama 2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</a:tr>
              <a:tr h="982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lt1"/>
                          </a:solidFill>
                        </a:rPr>
                        <a:t>Mohnish</a:t>
                      </a:r>
                      <a:endParaRPr sz="1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Compared performance of Llama 2 with GPT 3.5 and BARD on various data examples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Curated and organized training data for few shot prompting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Fixing few shot prompting for Llama 2 model using Olama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</a:tr>
              <a:tr h="982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lt1"/>
                          </a:solidFill>
                        </a:rPr>
                        <a:t>Rithesh</a:t>
                      </a:r>
                      <a:endParaRPr sz="1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Prompt engineering to find the best prompt for the problem.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Fine-tune the RAG system with Few-shot training on ChatGPT 3.5 Turbo model.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Evaluate the model results with BERTScore.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748" y="1488050"/>
            <a:ext cx="5298123" cy="2911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0425" y="2369325"/>
            <a:ext cx="2933700" cy="94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7"/>
          <p:cNvSpPr txBox="1"/>
          <p:nvPr>
            <p:ph type="title"/>
          </p:nvPr>
        </p:nvSpPr>
        <p:spPr>
          <a:xfrm>
            <a:off x="105255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Findings - Llama 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05255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Findings - GPT 3.5 (naive)</a:t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8839204" cy="2274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562" y="1568787"/>
            <a:ext cx="7854899" cy="200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2862" y="3783750"/>
            <a:ext cx="3418275" cy="115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9"/>
          <p:cNvSpPr txBox="1"/>
          <p:nvPr>
            <p:ph type="title"/>
          </p:nvPr>
        </p:nvSpPr>
        <p:spPr>
          <a:xfrm>
            <a:off x="105255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Findings - GPT 3.5 (enhanced)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474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Findings - GPT 3.5 with Reading Material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    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297500" y="9649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Prompt</a:t>
            </a:r>
            <a:endParaRPr sz="1800"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412250"/>
            <a:ext cx="7699375" cy="344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Findings - GPT 3.5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    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1297500" y="9649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Zero-shot trained model</a:t>
            </a:r>
            <a:endParaRPr sz="1800"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49576"/>
            <a:ext cx="9144001" cy="213279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1"/>
          <p:cNvSpPr txBox="1"/>
          <p:nvPr>
            <p:ph type="title"/>
          </p:nvPr>
        </p:nvSpPr>
        <p:spPr>
          <a:xfrm>
            <a:off x="1297500" y="393750"/>
            <a:ext cx="7474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Findings - GPT 3.5 with Reading Material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  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