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Montserrat"/>
      <p:regular r:id="rId24"/>
      <p:bold r:id="rId25"/>
      <p:italic r:id="rId26"/>
      <p:boldItalic r:id="rId27"/>
    </p:embeddedFont>
    <p:embeddedFont>
      <p:font typeface="Lato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Montserrat-regular.fntdata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italic.fntdata"/><Relationship Id="rId25" Type="http://schemas.openxmlformats.org/officeDocument/2006/relationships/font" Target="fonts/Montserrat-bold.fntdata"/><Relationship Id="rId28" Type="http://schemas.openxmlformats.org/officeDocument/2006/relationships/font" Target="fonts/Lato-regular.fntdata"/><Relationship Id="rId27" Type="http://schemas.openxmlformats.org/officeDocument/2006/relationships/font" Target="fonts/Montserrat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boldItalic.fntdata"/><Relationship Id="rId3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6b9893b54c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6b9893b54c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6b9893b54c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26b9893b54c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c296311e94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2c296311e94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c2a077ddb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2c2a077ddb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c296311e94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2c296311e94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c296311e94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2c296311e94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c2a077ddb3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2c2a077ddb3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c296311e94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2c296311e94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2c296311e94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2c296311e94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c296311e94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c296311e94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6b9893b54c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6b9893b54c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6b9893b54c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6b9893b54c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c296311e94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c296311e94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c2a077ddb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c2a077ddb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c296311e94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c296311e94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c296311e94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c296311e94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6b9893b54c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6b9893b54c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Relationship Id="rId4" Type="http://schemas.openxmlformats.org/officeDocument/2006/relationships/image" Target="../media/image8.png"/><Relationship Id="rId5" Type="http://schemas.openxmlformats.org/officeDocument/2006/relationships/image" Target="../media/image4.png"/><Relationship Id="rId6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png"/><Relationship Id="rId4" Type="http://schemas.openxmlformats.org/officeDocument/2006/relationships/image" Target="../media/image7.png"/><Relationship Id="rId5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3: GAI for Education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3"/>
          <p:cNvSpPr txBox="1"/>
          <p:nvPr/>
        </p:nvSpPr>
        <p:spPr>
          <a:xfrm>
            <a:off x="1631925" y="3663675"/>
            <a:ext cx="6074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82C7A5"/>
                </a:solidFill>
              </a:rPr>
              <a:t>Michael Soebroto, Mohnish Sai Prasad, Rithesh Kumar</a:t>
            </a:r>
            <a:endParaRPr sz="1800">
              <a:solidFill>
                <a:srgbClr val="82C7A5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- Few-shot learning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				    </a:t>
            </a:r>
            <a:endParaRPr/>
          </a:p>
        </p:txBody>
      </p:sp>
      <p:sp>
        <p:nvSpPr>
          <p:cNvPr id="196" name="Google Shape;196;p22"/>
          <p:cNvSpPr txBox="1"/>
          <p:nvPr>
            <p:ph idx="1" type="body"/>
          </p:nvPr>
        </p:nvSpPr>
        <p:spPr>
          <a:xfrm>
            <a:off x="1297500" y="9649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-"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Zero-shot trained model</a:t>
            </a:r>
            <a:endParaRPr sz="1800"/>
          </a:p>
        </p:txBody>
      </p:sp>
      <p:pic>
        <p:nvPicPr>
          <p:cNvPr id="197" name="Google Shape;19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249576"/>
            <a:ext cx="9144001" cy="2132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- Few-shot learning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				    </a:t>
            </a:r>
            <a:endParaRPr/>
          </a:p>
        </p:txBody>
      </p:sp>
      <p:sp>
        <p:nvSpPr>
          <p:cNvPr id="203" name="Google Shape;203;p23"/>
          <p:cNvSpPr txBox="1"/>
          <p:nvPr>
            <p:ph idx="1" type="body"/>
          </p:nvPr>
        </p:nvSpPr>
        <p:spPr>
          <a:xfrm>
            <a:off x="1297500" y="9649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-"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Few-shot trained over 11 data points</a:t>
            </a:r>
            <a:endParaRPr sz="1800"/>
          </a:p>
        </p:txBody>
      </p:sp>
      <p:pic>
        <p:nvPicPr>
          <p:cNvPr id="204" name="Google Shape;20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632690"/>
            <a:ext cx="9144000" cy="35108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</a:t>
            </a:r>
            <a:endParaRPr/>
          </a:p>
        </p:txBody>
      </p:sp>
      <p:sp>
        <p:nvSpPr>
          <p:cNvPr id="210" name="Google Shape;210;p24"/>
          <p:cNvSpPr txBox="1"/>
          <p:nvPr>
            <p:ph idx="1" type="body"/>
          </p:nvPr>
        </p:nvSpPr>
        <p:spPr>
          <a:xfrm>
            <a:off x="1297500" y="1174125"/>
            <a:ext cx="7038900" cy="384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Created a survey asking participants to evaluate two summaries</a:t>
            </a:r>
            <a:endParaRPr sz="1500"/>
          </a:p>
          <a:p>
            <a:pPr indent="-31115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Naive Summary (without reading material) of Video Transcript on GPT 3.5 </a:t>
            </a:r>
            <a:endParaRPr sz="1300"/>
          </a:p>
          <a:p>
            <a:pPr indent="-31115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Enhanced Summary (with reading material)  using our model</a:t>
            </a:r>
            <a:endParaRPr sz="1300"/>
          </a:p>
          <a:p>
            <a:pPr indent="-31115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Generated 20 summaries using both models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Evaluated both summaries on a scale of 1-5, based on the quality and how informative each summary is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Also, had a final question which asks for the participant’s </a:t>
            </a:r>
            <a:r>
              <a:rPr lang="en" sz="1500"/>
              <a:t>preferred</a:t>
            </a:r>
            <a:r>
              <a:rPr lang="en" sz="1500"/>
              <a:t> summary 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500"/>
              <a:buChar char="●"/>
            </a:pPr>
            <a:r>
              <a:rPr lang="en" sz="1500"/>
              <a:t>Surveys were posted as crowdsourced tasks on Prolific where each task had a reward of $2.5</a:t>
            </a:r>
            <a:endParaRPr sz="15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</a:t>
            </a:r>
            <a:endParaRPr/>
          </a:p>
        </p:txBody>
      </p:sp>
      <p:pic>
        <p:nvPicPr>
          <p:cNvPr id="216" name="Google Shape;21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080388"/>
            <a:ext cx="3427202" cy="2771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79450" y="1080400"/>
            <a:ext cx="3551416" cy="2771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02150" y="3964075"/>
            <a:ext cx="4339698" cy="110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pic>
        <p:nvPicPr>
          <p:cNvPr id="224" name="Google Shape;22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35775" y="1077562"/>
            <a:ext cx="3014301" cy="2830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97925" y="4134313"/>
            <a:ext cx="3290026" cy="8183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26" title="Chart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8850" y="3158100"/>
            <a:ext cx="4330132" cy="1833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26" title="Chart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208900" y="1000624"/>
            <a:ext cx="3290025" cy="20379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Limitations and Future Work</a:t>
            </a:r>
            <a:endParaRPr/>
          </a:p>
        </p:txBody>
      </p:sp>
      <p:sp>
        <p:nvSpPr>
          <p:cNvPr id="233" name="Google Shape;233;p27"/>
          <p:cNvSpPr txBox="1"/>
          <p:nvPr>
            <p:ph idx="1" type="body"/>
          </p:nvPr>
        </p:nvSpPr>
        <p:spPr>
          <a:xfrm>
            <a:off x="1297500" y="1018750"/>
            <a:ext cx="7038900" cy="3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Limitations:</a:t>
            </a:r>
            <a:endParaRPr sz="1400"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Lack of a standardised evaluation mechanism </a:t>
            </a:r>
            <a:endParaRPr sz="1400"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Lack of human-generated summary data for video lectures (let alone video+reading material summary)</a:t>
            </a:r>
            <a:endParaRPr sz="1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400"/>
              <a:t>Future Work:</a:t>
            </a:r>
            <a:endParaRPr sz="1400"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Using a dedicated Knowledge Base for storing the reading material</a:t>
            </a:r>
            <a:endParaRPr sz="1400"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Capture visuals from the video and add to the summary</a:t>
            </a:r>
            <a:endParaRPr sz="1400"/>
          </a:p>
          <a:p>
            <a:pPr indent="-317500" lvl="0" marL="457200" rtl="0" algn="l">
              <a:spcBef>
                <a:spcPts val="1000"/>
              </a:spcBef>
              <a:spcAft>
                <a:spcPts val="1000"/>
              </a:spcAft>
              <a:buSzPts val="1400"/>
              <a:buChar char="●"/>
            </a:pPr>
            <a:r>
              <a:rPr lang="en" sz="1400"/>
              <a:t>Add some images to the summary (diagrams, charts, etc)</a:t>
            </a:r>
            <a:endParaRPr sz="1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8"/>
          <p:cNvSpPr txBox="1"/>
          <p:nvPr>
            <p:ph type="title"/>
          </p:nvPr>
        </p:nvSpPr>
        <p:spPr>
          <a:xfrm>
            <a:off x="1297500" y="3830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239" name="Google Shape;239;p2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Idea: Generate summaries for video lecture enriched by relevant reading materials.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Approach: Extracted transcripts from video and combined it with the reading material to feed to LLM for summary generation.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Few-Shot learning of LLM for video summarization shows improved results over the Zero-Shot prompting 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Based on a survey, we found that 16 out of 25 people </a:t>
            </a:r>
            <a:r>
              <a:rPr lang="en"/>
              <a:t>preferred</a:t>
            </a:r>
            <a:r>
              <a:rPr lang="en"/>
              <a:t> enhanced summaries over the naive summaries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245" name="Google Shape;245;p29"/>
          <p:cNvSpPr txBox="1"/>
          <p:nvPr>
            <p:ph idx="1" type="body"/>
          </p:nvPr>
        </p:nvSpPr>
        <p:spPr>
          <a:xfrm>
            <a:off x="1297500" y="983500"/>
            <a:ext cx="7038900" cy="40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 sz="1000"/>
              <a:t>Benedetto, Irene, et al. "Abstractive video lecture summarization: applications and future prospects." Education and Information Technologies (2023): 1-21.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 sz="1000"/>
              <a:t>Apostolidis, Evlampios, et al. "Video summarization using deep neural networks: A survey." Proceedings of the IEEE 109.11 (2021): 1838-1863.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 sz="1000"/>
              <a:t>Mahapatra, Debabrata, et al. "Videoken: Automatic video summarization and course curation to support learning." Companion Proceedings of the The Web Conference 2018. 2018.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 sz="1000"/>
              <a:t>Oliveira, Leandro Massetti Ribeiro, et al. "Summarization of Educational Videos with Transformers Networks." Proceedings of the 29th Brazilian Symposium on Multimedia and the Web. 2023.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 sz="1000"/>
              <a:t>Kota, Bhargava Urala, et al. "Automated whiteboard lecture video summarization by content region detection and representation." 2020 25th International Conference on Pattern Recognition (ICPR). IEEE, 2021.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 sz="1000"/>
              <a:t>Ke, Fangyuan, Pengcheng Li, and Wenlian Lu. "Video Summarization by DiffPointer-GAN." Neural Information Processing: 28th International Conference, ICONIP 2021, Sanur, Bali, Indonesia, December 8–12, 2021, Proceedings, Part VI 28. Springer International Publishing, 2021.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 sz="1000"/>
              <a:t>Chau, Hung, et al. "Automatic concept extraction for domain and student modeling in adaptive textbooks." International Journal of Artificial Intelligence in Education 31 (2021): 820-846.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 sz="1000"/>
              <a:t>Tyagi, Tirath, et al. "Video Summarization using Speech Recognition and Text Summarization." 2023 4th International Conference for Emerging Technology (INCET). IEEE, 2023.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 sz="1000"/>
              <a:t>Sun, Fan, and Xuedong Tian. "Lecture Video Automatic Summarization System Based on DBNet and Kalman Filtering." Mathematical Problems in Engineering 2022 (2022).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 sz="1000"/>
              <a:t>Tan, Kailong, et al. "Large Model based Sequential Keyframe Extraction for Video Summarization." arXiv preprint arXiv:2401.04962 (2024).</a:t>
            </a:r>
            <a:endParaRPr sz="10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0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 Questions?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&amp; Motivation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-334327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" sz="1800"/>
              <a:t>Problem: </a:t>
            </a:r>
            <a:r>
              <a:rPr lang="en" sz="1800"/>
              <a:t>T</a:t>
            </a:r>
            <a:r>
              <a:rPr lang="en" sz="1800"/>
              <a:t>here a large amount of course material out there and it is time consuming to go through. </a:t>
            </a:r>
            <a:endParaRPr sz="1800"/>
          </a:p>
          <a:p>
            <a:pPr indent="-334327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800"/>
              <a:t>Students often have a very short attention-span for tasks like these which causes inefficient learning. </a:t>
            </a:r>
            <a:endParaRPr sz="1800"/>
          </a:p>
          <a:p>
            <a:pPr indent="-334327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" sz="1800"/>
              <a:t>Goal: </a:t>
            </a:r>
            <a:r>
              <a:rPr lang="en" sz="1800"/>
              <a:t>Construct a tool that turns a collection of video lectures and reading material into a more consumable format.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179125" y="2020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Literature Survey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4650675" y="1116150"/>
            <a:ext cx="4277700" cy="359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Two phases: 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speech-to-text conversion  to generate the transcripts 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Extractive Text Summarization to summarize the text generated.</a:t>
            </a:r>
            <a:br>
              <a:rPr lang="en" sz="1500"/>
            </a:b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Creates a summary using a single frame at a time. Might not be enough to capture the entirety of a complex concept.</a:t>
            </a:r>
            <a:br>
              <a:rPr lang="en" sz="1500"/>
            </a:b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Focus is more on retrieving relevant videos than specifically summarizing the content. </a:t>
            </a:r>
            <a:endParaRPr sz="1500"/>
          </a:p>
        </p:txBody>
      </p:sp>
      <p:pic>
        <p:nvPicPr>
          <p:cNvPr id="148" name="Google Shape;14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9125" y="894275"/>
            <a:ext cx="3030375" cy="412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type="title"/>
          </p:nvPr>
        </p:nvSpPr>
        <p:spPr>
          <a:xfrm>
            <a:off x="1179125" y="2020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Literature Survey</a:t>
            </a:r>
            <a:endParaRPr/>
          </a:p>
        </p:txBody>
      </p:sp>
      <p:sp>
        <p:nvSpPr>
          <p:cNvPr id="154" name="Google Shape;154;p16"/>
          <p:cNvSpPr txBox="1"/>
          <p:nvPr>
            <p:ph idx="1" type="body"/>
          </p:nvPr>
        </p:nvSpPr>
        <p:spPr>
          <a:xfrm>
            <a:off x="4650675" y="1116150"/>
            <a:ext cx="4277700" cy="359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Collects the keyframes of the video and leverages LLMs to understand the video's visual content and segment it into shots.</a:t>
            </a:r>
            <a:br>
              <a:rPr lang="en" sz="1500"/>
            </a:b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P</a:t>
            </a:r>
            <a:r>
              <a:rPr lang="en" sz="1500"/>
              <a:t>rioritizes capturing the key visual information within each shot.</a:t>
            </a:r>
            <a:br>
              <a:rPr lang="en" sz="1500"/>
            </a:b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Not enough stress on </a:t>
            </a:r>
            <a:r>
              <a:rPr lang="en" sz="1500"/>
              <a:t>narration of the video that are crucial for video lectures.</a:t>
            </a:r>
            <a:endParaRPr sz="1500"/>
          </a:p>
        </p:txBody>
      </p:sp>
      <p:pic>
        <p:nvPicPr>
          <p:cNvPr id="155" name="Google Shape;15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9125" y="842813"/>
            <a:ext cx="3202525" cy="413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Approach</a:t>
            </a:r>
            <a:endParaRPr/>
          </a:p>
        </p:txBody>
      </p:sp>
      <p:sp>
        <p:nvSpPr>
          <p:cNvPr id="161" name="Google Shape;161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By summarizing video transcript and enhancing it with information from associated reading material, we can give a summary of video content that includes additional relevant information for better understanding of the topic.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Approach</a:t>
            </a:r>
            <a:endParaRPr/>
          </a:p>
        </p:txBody>
      </p:sp>
      <p:sp>
        <p:nvSpPr>
          <p:cNvPr id="167" name="Google Shape;167;p18"/>
          <p:cNvSpPr txBox="1"/>
          <p:nvPr>
            <p:ph idx="1" type="body"/>
          </p:nvPr>
        </p:nvSpPr>
        <p:spPr>
          <a:xfrm>
            <a:off x="927600" y="1307850"/>
            <a:ext cx="3644400" cy="3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Initial</a:t>
            </a:r>
            <a:r>
              <a:rPr lang="en" sz="1500"/>
              <a:t> approach: Summarize both video transcript and reading material </a:t>
            </a:r>
            <a:r>
              <a:rPr lang="en" sz="1500"/>
              <a:t>separately and then summarize both summaries</a:t>
            </a:r>
            <a:endParaRPr sz="1500"/>
          </a:p>
          <a:p>
            <a:pPr indent="-32385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Loss of information when summarizing reading material</a:t>
            </a:r>
            <a:endParaRPr sz="15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Approach: Use an LLM to generate a summary of the video transcript given </a:t>
            </a:r>
            <a:r>
              <a:rPr lang="en" sz="1500"/>
              <a:t>additional</a:t>
            </a:r>
            <a:r>
              <a:rPr lang="en" sz="1500"/>
              <a:t> reading material and human-generated summary as reference for few shot prompting</a:t>
            </a:r>
            <a:endParaRPr sz="15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  <p:pic>
        <p:nvPicPr>
          <p:cNvPr id="168" name="Google Shape;16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1375" y="2063875"/>
            <a:ext cx="4267201" cy="19877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9"/>
          <p:cNvSpPr txBox="1"/>
          <p:nvPr>
            <p:ph type="title"/>
          </p:nvPr>
        </p:nvSpPr>
        <p:spPr>
          <a:xfrm>
            <a:off x="1297500" y="393750"/>
            <a:ext cx="37800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</a:t>
            </a:r>
            <a:endParaRPr/>
          </a:p>
        </p:txBody>
      </p:sp>
      <p:sp>
        <p:nvSpPr>
          <p:cNvPr id="174" name="Google Shape;174;p19"/>
          <p:cNvSpPr txBox="1"/>
          <p:nvPr>
            <p:ph idx="1" type="body"/>
          </p:nvPr>
        </p:nvSpPr>
        <p:spPr>
          <a:xfrm>
            <a:off x="807625" y="1386875"/>
            <a:ext cx="3838200" cy="352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Selected</a:t>
            </a:r>
            <a:r>
              <a:rPr lang="en"/>
              <a:t> videos from EDUVSUM dataset and extract transcript</a:t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Used Wikipedia pages for each topic as reading material</a:t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SzPts val="1300"/>
              <a:buChar char="●"/>
            </a:pPr>
            <a:r>
              <a:rPr lang="en"/>
              <a:t>Created human-generated </a:t>
            </a:r>
            <a:r>
              <a:rPr lang="en"/>
              <a:t>summaries</a:t>
            </a:r>
            <a:r>
              <a:rPr lang="en"/>
              <a:t> on video content and </a:t>
            </a:r>
            <a:r>
              <a:rPr lang="en"/>
              <a:t>incorporate</a:t>
            </a:r>
            <a:r>
              <a:rPr lang="en"/>
              <a:t> information from reading content</a:t>
            </a:r>
            <a:endParaRPr/>
          </a:p>
        </p:txBody>
      </p:sp>
      <p:pic>
        <p:nvPicPr>
          <p:cNvPr id="175" name="Google Shape;17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39225" y="536725"/>
            <a:ext cx="2134800" cy="13775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19"/>
          <p:cNvPicPr preferRelativeResize="0"/>
          <p:nvPr/>
        </p:nvPicPr>
        <p:blipFill rotWithShape="1">
          <a:blip r:embed="rId4">
            <a:alphaModFix/>
          </a:blip>
          <a:srcRect b="-3619" l="0" r="0" t="3620"/>
          <a:stretch/>
        </p:blipFill>
        <p:spPr>
          <a:xfrm>
            <a:off x="4732200" y="503437"/>
            <a:ext cx="1927425" cy="14441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77500" y="2152149"/>
            <a:ext cx="3513375" cy="267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</p:txBody>
      </p:sp>
      <p:sp>
        <p:nvSpPr>
          <p:cNvPr id="183" name="Google Shape;183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Retrieve the transcript from video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Handpick associated reading material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Generate gold-standard summaries</a:t>
            </a:r>
            <a:br>
              <a:rPr lang="en" sz="1800"/>
            </a:b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Tried out various text summarisers to see which works best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GPT 3.5 gave more promising results</a:t>
            </a:r>
            <a:br>
              <a:rPr lang="en" sz="1800"/>
            </a:b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Train GPT 3.5 Turbo model using few-shot learning 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Input: Video Transcript + Reading Material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Labelled Output: Human-Generated Summary</a:t>
            </a:r>
            <a:endParaRPr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1"/>
          <p:cNvSpPr txBox="1"/>
          <p:nvPr>
            <p:ph type="title"/>
          </p:nvPr>
        </p:nvSpPr>
        <p:spPr>
          <a:xfrm>
            <a:off x="1297500" y="393750"/>
            <a:ext cx="74745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- Few-shot learning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				    </a:t>
            </a:r>
            <a:endParaRPr/>
          </a:p>
        </p:txBody>
      </p:sp>
      <p:sp>
        <p:nvSpPr>
          <p:cNvPr id="189" name="Google Shape;189;p21"/>
          <p:cNvSpPr txBox="1"/>
          <p:nvPr>
            <p:ph idx="1" type="body"/>
          </p:nvPr>
        </p:nvSpPr>
        <p:spPr>
          <a:xfrm>
            <a:off x="1297500" y="9649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-"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Prompt</a:t>
            </a:r>
            <a:endParaRPr sz="1800"/>
          </a:p>
        </p:txBody>
      </p:sp>
      <p:pic>
        <p:nvPicPr>
          <p:cNvPr id="190" name="Google Shape;19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412250"/>
            <a:ext cx="7699375" cy="344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