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7" r:id="rId2"/>
    <p:sldId id="258" r:id="rId3"/>
    <p:sldId id="259" r:id="rId4"/>
    <p:sldId id="286" r:id="rId5"/>
    <p:sldId id="274" r:id="rId6"/>
    <p:sldId id="276" r:id="rId7"/>
    <p:sldId id="288" r:id="rId8"/>
    <p:sldId id="289" r:id="rId9"/>
    <p:sldId id="290" r:id="rId10"/>
    <p:sldId id="291" r:id="rId11"/>
    <p:sldId id="292" r:id="rId12"/>
    <p:sldId id="293" r:id="rId13"/>
    <p:sldId id="294" r:id="rId14"/>
    <p:sldId id="295" r:id="rId15"/>
    <p:sldId id="296" r:id="rId16"/>
    <p:sldId id="287"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22462-FBD4-42CD-8588-DC51E4BF0A71}"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950F6-D6C1-4FF2-BB90-514D507610C7}" type="slidenum">
              <a:rPr lang="en-US" smtClean="0"/>
              <a:t>‹#›</a:t>
            </a:fld>
            <a:endParaRPr lang="en-US"/>
          </a:p>
        </p:txBody>
      </p:sp>
    </p:spTree>
    <p:extLst>
      <p:ext uri="{BB962C8B-B14F-4D97-AF65-F5344CB8AC3E}">
        <p14:creationId xmlns:p14="http://schemas.microsoft.com/office/powerpoint/2010/main" val="893495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17CB7-2844-4C8C-A2C5-0B522249545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48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3675258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367676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14418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826029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6418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3196618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263872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30516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84270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74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2B4B33-A748-4417-BFDB-235E1C890925}"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228458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2B4B33-A748-4417-BFDB-235E1C890925}" type="datetimeFigureOut">
              <a:rPr lang="en-IN" smtClean="0"/>
              <a:t>30-08-2023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7188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2B4B33-A748-4417-BFDB-235E1C890925}" type="datetimeFigureOut">
              <a:rPr lang="en-IN" smtClean="0"/>
              <a:t>30-08-2023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61738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B4B33-A748-4417-BFDB-235E1C890925}" type="datetimeFigureOut">
              <a:rPr lang="en-IN" smtClean="0"/>
              <a:t>30-08-2023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49222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B4B33-A748-4417-BFDB-235E1C890925}"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284095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2B4B33-A748-4417-BFDB-235E1C890925}"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9067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2B4B33-A748-4417-BFDB-235E1C890925}" type="datetimeFigureOut">
              <a:rPr lang="en-IN" smtClean="0"/>
              <a:t>30-08-2023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160494-4DEC-4140-BAF8-02BFC72C197D}" type="slidenum">
              <a:rPr lang="en-IN" smtClean="0"/>
              <a:t>‹#›</a:t>
            </a:fld>
            <a:endParaRPr lang="en-IN"/>
          </a:p>
        </p:txBody>
      </p:sp>
    </p:spTree>
    <p:extLst>
      <p:ext uri="{BB962C8B-B14F-4D97-AF65-F5344CB8AC3E}">
        <p14:creationId xmlns:p14="http://schemas.microsoft.com/office/powerpoint/2010/main" val="22363943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08E3-A2B3-4FFC-8324-CB1D77F73885}"/>
              </a:ext>
            </a:extLst>
          </p:cNvPr>
          <p:cNvSpPr>
            <a:spLocks noGrp="1"/>
          </p:cNvSpPr>
          <p:nvPr>
            <p:ph type="ctrTitle"/>
          </p:nvPr>
        </p:nvSpPr>
        <p:spPr>
          <a:xfrm>
            <a:off x="1524000" y="1122363"/>
            <a:ext cx="9144000" cy="2133599"/>
          </a:xfrm>
        </p:spPr>
        <p:txBody>
          <a:bodyPr anchor="ctr"/>
          <a:lstStyle/>
          <a:p>
            <a:pPr algn="ctr">
              <a:lnSpc>
                <a:spcPct val="107000"/>
              </a:lnSpc>
              <a:spcAft>
                <a:spcPts val="800"/>
              </a:spcAft>
            </a:pPr>
            <a:r>
              <a:rPr lang="en-IN" sz="2000" b="1" dirty="0">
                <a:solidFill>
                  <a:schemeClr val="accent5">
                    <a:lumMod val="75000"/>
                  </a:schemeClr>
                </a:solidFill>
                <a:effectLst/>
                <a:latin typeface="Arial Black" panose="020B0A04020102020204" pitchFamily="34" charset="0"/>
                <a:ea typeface="Calibri" panose="020F0502020204030204" pitchFamily="34" charset="0"/>
                <a:cs typeface="Times New Roman" panose="02020603050405020304" pitchFamily="18" charset="0"/>
              </a:rPr>
              <a:t>INSTITUTE FOR ADVANCED COMPUTING</a:t>
            </a:r>
            <a:br>
              <a:rPr lang="en-IN" sz="2000" b="1" dirty="0">
                <a:solidFill>
                  <a:schemeClr val="accent5">
                    <a:lumMod val="75000"/>
                  </a:schemeClr>
                </a:solidFill>
                <a:effectLst/>
                <a:latin typeface="Arial Black" panose="020B0A04020102020204" pitchFamily="34" charset="0"/>
                <a:ea typeface="Calibri" panose="020F0502020204030204" pitchFamily="34" charset="0"/>
                <a:cs typeface="Times New Roman" panose="02020603050405020304" pitchFamily="18" charset="0"/>
              </a:rPr>
            </a:br>
            <a:r>
              <a:rPr lang="en-IN" sz="2000" b="1" dirty="0">
                <a:solidFill>
                  <a:schemeClr val="accent5">
                    <a:lumMod val="75000"/>
                  </a:schemeClr>
                </a:solidFill>
                <a:effectLst/>
                <a:latin typeface="Arial Black" panose="020B0A04020102020204" pitchFamily="34" charset="0"/>
                <a:ea typeface="Calibri" panose="020F0502020204030204" pitchFamily="34" charset="0"/>
                <a:cs typeface="Times New Roman" panose="02020603050405020304" pitchFamily="18" charset="0"/>
              </a:rPr>
              <a:t> AND</a:t>
            </a:r>
            <a:br>
              <a:rPr lang="en-IN" sz="2000" dirty="0">
                <a:solidFill>
                  <a:schemeClr val="accent5">
                    <a:lumMod val="75000"/>
                  </a:schemeClr>
                </a:solidFill>
                <a:effectLst/>
                <a:latin typeface="Arial Black" panose="020B0A04020102020204" pitchFamily="34" charset="0"/>
                <a:ea typeface="Calibri" panose="020F0502020204030204" pitchFamily="34" charset="0"/>
                <a:cs typeface="Times New Roman" panose="02020603050405020304" pitchFamily="18" charset="0"/>
              </a:rPr>
            </a:br>
            <a:r>
              <a:rPr lang="en-IN" sz="2000" b="1" dirty="0">
                <a:solidFill>
                  <a:schemeClr val="accent5">
                    <a:lumMod val="75000"/>
                  </a:schemeClr>
                </a:solidFill>
                <a:effectLst/>
                <a:latin typeface="Arial Black" panose="020B0A04020102020204" pitchFamily="34" charset="0"/>
                <a:ea typeface="Calibri" panose="020F0502020204030204" pitchFamily="34" charset="0"/>
                <a:cs typeface="Times New Roman" panose="02020603050405020304" pitchFamily="18" charset="0"/>
              </a:rPr>
              <a:t>  SOFTWARE DEVELOPMENT</a:t>
            </a:r>
            <a:br>
              <a:rPr lang="en-IN" sz="2000" dirty="0">
                <a:solidFill>
                  <a:schemeClr val="accent5">
                    <a:lumMod val="75000"/>
                  </a:schemeClr>
                </a:solidFill>
                <a:effectLst/>
                <a:latin typeface="Arial Black" panose="020B0A04020102020204" pitchFamily="34" charset="0"/>
                <a:ea typeface="Calibri" panose="020F0502020204030204" pitchFamily="34" charset="0"/>
                <a:cs typeface="Times New Roman" panose="02020603050405020304" pitchFamily="18" charset="0"/>
              </a:rPr>
            </a:br>
            <a:r>
              <a:rPr lang="en-IN" sz="2000" b="1" dirty="0">
                <a:solidFill>
                  <a:schemeClr val="accent5">
                    <a:lumMod val="75000"/>
                  </a:schemeClr>
                </a:solidFill>
                <a:effectLst/>
                <a:latin typeface="Arial Black" panose="020B0A04020102020204" pitchFamily="34" charset="0"/>
                <a:ea typeface="Calibri" panose="020F0502020204030204" pitchFamily="34" charset="0"/>
                <a:cs typeface="Times New Roman" panose="02020603050405020304" pitchFamily="18" charset="0"/>
              </a:rPr>
              <a:t>  AKURDI, PUNE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 name="Subtitle 2">
            <a:extLst>
              <a:ext uri="{FF2B5EF4-FFF2-40B4-BE49-F238E27FC236}">
                <a16:creationId xmlns:a16="http://schemas.microsoft.com/office/drawing/2014/main" id="{01C97444-CC1E-44E1-B2D1-D18712BC7C2A}"/>
              </a:ext>
            </a:extLst>
          </p:cNvPr>
          <p:cNvSpPr>
            <a:spLocks noGrp="1"/>
          </p:cNvSpPr>
          <p:nvPr>
            <p:ph type="subTitle" idx="1"/>
          </p:nvPr>
        </p:nvSpPr>
        <p:spPr>
          <a:xfrm>
            <a:off x="1524000" y="3119094"/>
            <a:ext cx="9144000" cy="1245516"/>
          </a:xfrm>
        </p:spPr>
        <p:txBody>
          <a:bodyPr>
            <a:normAutofit/>
          </a:bodyPr>
          <a:lstStyle/>
          <a:p>
            <a:pPr algn="ctr"/>
            <a:br>
              <a:rPr lang="en-IN" sz="1800" b="1" dirty="0">
                <a:effectLst/>
                <a:latin typeface="Arial Black" panose="020B0A04020102020204" pitchFamily="34" charset="0"/>
                <a:ea typeface="Calibri" panose="020F0502020204030204" pitchFamily="34" charset="0"/>
                <a:cs typeface="Times New Roman" panose="02020603050405020304" pitchFamily="18" charset="0"/>
              </a:rPr>
            </a:br>
            <a:r>
              <a:rPr lang="en-IN" sz="1800" b="1" u="sng" dirty="0">
                <a:effectLst/>
                <a:latin typeface="Arial Black" panose="020B0A04020102020204" pitchFamily="34" charset="0"/>
                <a:ea typeface="Calibri" panose="020F0502020204030204" pitchFamily="34" charset="0"/>
                <a:cs typeface="Times New Roman" panose="02020603050405020304" pitchFamily="18" charset="0"/>
              </a:rPr>
              <a:t>WEB APPLICATION FIREWALL </a:t>
            </a:r>
            <a:endParaRPr lang="en-IN" sz="1800" b="1" u="sng" dirty="0">
              <a:latin typeface="Arial Black" panose="020B0A04020102020204" pitchFamily="34" charset="0"/>
            </a:endParaRPr>
          </a:p>
        </p:txBody>
      </p:sp>
      <p:pic>
        <p:nvPicPr>
          <p:cNvPr id="4" name="Picture 3">
            <a:extLst>
              <a:ext uri="{FF2B5EF4-FFF2-40B4-BE49-F238E27FC236}">
                <a16:creationId xmlns:a16="http://schemas.microsoft.com/office/drawing/2014/main" id="{69F8ED43-CCDF-45AB-A44C-43D13C2483F3}"/>
              </a:ext>
            </a:extLst>
          </p:cNvPr>
          <p:cNvPicPr/>
          <p:nvPr/>
        </p:nvPicPr>
        <p:blipFill>
          <a:blip r:embed="rId3"/>
          <a:stretch>
            <a:fillRect/>
          </a:stretch>
        </p:blipFill>
        <p:spPr>
          <a:xfrm>
            <a:off x="678840" y="165370"/>
            <a:ext cx="845159" cy="1164360"/>
          </a:xfrm>
          <a:prstGeom prst="rect">
            <a:avLst/>
          </a:prstGeom>
        </p:spPr>
      </p:pic>
      <p:pic>
        <p:nvPicPr>
          <p:cNvPr id="5" name="Picture 4">
            <a:extLst>
              <a:ext uri="{FF2B5EF4-FFF2-40B4-BE49-F238E27FC236}">
                <a16:creationId xmlns:a16="http://schemas.microsoft.com/office/drawing/2014/main" id="{9FDBF420-696C-4951-AB38-8486F3BFD2C1}"/>
              </a:ext>
            </a:extLst>
          </p:cNvPr>
          <p:cNvPicPr/>
          <p:nvPr/>
        </p:nvPicPr>
        <p:blipFill>
          <a:blip r:embed="rId4"/>
          <a:stretch>
            <a:fillRect/>
          </a:stretch>
        </p:blipFill>
        <p:spPr>
          <a:xfrm>
            <a:off x="10006496" y="358677"/>
            <a:ext cx="1506664" cy="777746"/>
          </a:xfrm>
          <a:prstGeom prst="rect">
            <a:avLst/>
          </a:prstGeom>
        </p:spPr>
      </p:pic>
      <p:sp>
        <p:nvSpPr>
          <p:cNvPr id="6" name="Subtitle 2">
            <a:extLst>
              <a:ext uri="{FF2B5EF4-FFF2-40B4-BE49-F238E27FC236}">
                <a16:creationId xmlns:a16="http://schemas.microsoft.com/office/drawing/2014/main" id="{657D6934-B4D1-41B5-A49F-F697827D8C51}"/>
              </a:ext>
            </a:extLst>
          </p:cNvPr>
          <p:cNvSpPr txBox="1">
            <a:spLocks/>
          </p:cNvSpPr>
          <p:nvPr/>
        </p:nvSpPr>
        <p:spPr>
          <a:xfrm>
            <a:off x="801278" y="4345213"/>
            <a:ext cx="10711882" cy="22346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7000"/>
              </a:lnSpc>
              <a:spcBef>
                <a:spcPts val="1000"/>
              </a:spcBef>
              <a:spcAft>
                <a:spcPts val="15"/>
              </a:spcAft>
              <a:buClrTx/>
              <a:buSzTx/>
              <a:buFont typeface="Arial" panose="020B0604020202020204" pitchFamily="34" charset="0"/>
              <a:buNone/>
              <a:tabLst>
                <a:tab pos="3079115" algn="ctr"/>
              </a:tabLst>
              <a:defRPr/>
            </a:pPr>
            <a:r>
              <a:rPr kumimoji="0" lang="en-IN" sz="1600" b="1" i="0" u="none" strike="noStrike" kern="1200" cap="none" spc="0" normalizeH="0" baseline="0" noProof="0" dirty="0">
                <a:ln>
                  <a:noFill/>
                </a:ln>
                <a:solidFill>
                  <a:srgbClr val="000000"/>
                </a:solidFill>
                <a:effectLst/>
                <a:uLnTx/>
                <a:uFillTx/>
                <a:latin typeface="Arial Black" panose="020B0A04020102020204" pitchFamily="34" charset="0"/>
                <a:ea typeface="Times New Roman" panose="02020603050405020304" pitchFamily="18" charset="0"/>
                <a:cs typeface="Times New Roman" panose="02020603050405020304" pitchFamily="18" charset="0"/>
              </a:rPr>
              <a:t>     GROUP NO: </a:t>
            </a:r>
            <a:r>
              <a:rPr lang="en-IN" sz="1600" b="1" dirty="0">
                <a:solidFill>
                  <a:srgbClr val="000000"/>
                </a:solidFill>
                <a:latin typeface="Arial Black" panose="020B0A04020102020204" pitchFamily="34" charset="0"/>
                <a:ea typeface="Times New Roman" panose="02020603050405020304" pitchFamily="18" charset="0"/>
                <a:cs typeface="Times New Roman" panose="02020603050405020304" pitchFamily="18" charset="0"/>
              </a:rPr>
              <a:t>8</a:t>
            </a:r>
            <a:endParaRPr kumimoji="0" lang="en-IN" sz="1600" b="0" i="0" u="none" strike="noStrike" kern="1200" cap="none" spc="0" normalizeH="0" baseline="0" noProof="0" dirty="0">
              <a:ln>
                <a:noFill/>
              </a:ln>
              <a:solidFill>
                <a:prstClr val="black"/>
              </a:solidFill>
              <a:effectLst/>
              <a:uLnTx/>
              <a:uFillTx/>
              <a:latin typeface="Arial Black" panose="020B0A04020102020204" pitchFamily="34" charset="0"/>
              <a:ea typeface="Calibri" panose="020F0502020204030204" pitchFamily="34" charset="0"/>
              <a:cs typeface="Times New Roman" panose="02020603050405020304" pitchFamily="18" charset="0"/>
            </a:endParaRPr>
          </a:p>
          <a:p>
            <a:pPr marL="392430" marR="38100" lvl="0" indent="0" algn="ctr" defTabSz="914400" rtl="0" eaLnBrk="1" fontAlgn="auto" latinLnBrk="0" hangingPunct="1">
              <a:lnSpc>
                <a:spcPct val="107000"/>
              </a:lnSpc>
              <a:spcBef>
                <a:spcPts val="1000"/>
              </a:spcBef>
              <a:spcAft>
                <a:spcPts val="15"/>
              </a:spcAft>
              <a:buClrTx/>
              <a:buSzTx/>
              <a:buFont typeface="Arial" panose="020B0604020202020204" pitchFamily="34" charset="0"/>
              <a:buNone/>
              <a:tabLst/>
              <a:defRPr/>
            </a:pPr>
            <a:r>
              <a:rPr kumimoji="0" lang="en-IN" sz="1600" b="1" i="0" u="none" strike="noStrike" kern="1200" cap="none" spc="0" normalizeH="0" baseline="0" noProof="0" dirty="0">
                <a:ln>
                  <a:noFill/>
                </a:ln>
                <a:solidFill>
                  <a:prstClr val="black"/>
                </a:solidFill>
                <a:effectLst/>
                <a:uLnTx/>
                <a:uFillTx/>
                <a:latin typeface="Arial Black" panose="020B0A04020102020204" pitchFamily="34" charset="0"/>
                <a:ea typeface="Times New Roman" panose="02020603050405020304" pitchFamily="18" charset="0"/>
                <a:cs typeface="Times New Roman" panose="02020603050405020304" pitchFamily="18" charset="0"/>
              </a:rPr>
              <a:t>Abhishek Dubey (233401)</a:t>
            </a:r>
            <a:endParaRPr kumimoji="0" lang="en-IN" sz="1600" b="0" i="0" u="none" strike="noStrike" kern="1200" cap="none" spc="0" normalizeH="0" baseline="0" noProof="0" dirty="0">
              <a:ln>
                <a:noFill/>
              </a:ln>
              <a:solidFill>
                <a:prstClr val="black"/>
              </a:solidFill>
              <a:effectLst/>
              <a:uLnTx/>
              <a:uFillTx/>
              <a:latin typeface="Arial Black" panose="020B0A04020102020204" pitchFamily="34" charset="0"/>
              <a:ea typeface="Calibri" panose="020F0502020204030204" pitchFamily="34" charset="0"/>
              <a:cs typeface="Times New Roman" panose="02020603050405020304" pitchFamily="18" charset="0"/>
            </a:endParaRPr>
          </a:p>
          <a:p>
            <a:pPr marL="392430" marR="0" lvl="0" indent="0" algn="ctr" defTabSz="914400" rtl="0" eaLnBrk="1" fontAlgn="auto" latinLnBrk="0" hangingPunct="1">
              <a:lnSpc>
                <a:spcPct val="107000"/>
              </a:lnSpc>
              <a:spcBef>
                <a:spcPts val="1000"/>
              </a:spcBef>
              <a:spcAft>
                <a:spcPts val="15"/>
              </a:spcAft>
              <a:buClrTx/>
              <a:buSzTx/>
              <a:buFont typeface="Arial" panose="020B0604020202020204" pitchFamily="34" charset="0"/>
              <a:buNone/>
              <a:tabLst/>
              <a:defRPr/>
            </a:pPr>
            <a:r>
              <a:rPr kumimoji="0" lang="en-IN" sz="1600" b="1" i="0" u="none" strike="noStrike" kern="1200" cap="none" spc="0" normalizeH="0" baseline="0" noProof="0" dirty="0">
                <a:ln>
                  <a:noFill/>
                </a:ln>
                <a:solidFill>
                  <a:prstClr val="black"/>
                </a:solidFill>
                <a:effectLst/>
                <a:uLnTx/>
                <a:uFillTx/>
                <a:latin typeface="Arial Black" panose="020B0A04020102020204" pitchFamily="34" charset="0"/>
                <a:ea typeface="Times New Roman" panose="02020603050405020304" pitchFamily="18" charset="0"/>
                <a:cs typeface="Times New Roman" panose="02020603050405020304" pitchFamily="18" charset="0"/>
              </a:rPr>
              <a:t>  Mohaneesh Shirbhayye(233418)</a:t>
            </a:r>
            <a:r>
              <a:rPr kumimoji="0" lang="en-IN" sz="1600" b="1" i="0" u="none" strike="noStrike" kern="1200" cap="none" spc="0" normalizeH="0" baseline="0" noProof="0" dirty="0">
                <a:ln>
                  <a:noFill/>
                </a:ln>
                <a:solidFill>
                  <a:srgbClr val="000000"/>
                </a:solidFill>
                <a:effectLst/>
                <a:uLnTx/>
                <a:uFillTx/>
                <a:latin typeface="Arial Black" panose="020B0A04020102020204" pitchFamily="34" charset="0"/>
                <a:ea typeface="Times New Roman" panose="02020603050405020304" pitchFamily="18" charset="0"/>
                <a:cs typeface="Times New Roman" panose="02020603050405020304" pitchFamily="18" charset="0"/>
              </a:rPr>
              <a:t> </a:t>
            </a:r>
          </a:p>
          <a:p>
            <a:pPr marL="392430" marR="0" lvl="0" indent="0" algn="l" defTabSz="914400" rtl="0" eaLnBrk="1" fontAlgn="auto" latinLnBrk="0" hangingPunct="1">
              <a:lnSpc>
                <a:spcPct val="107000"/>
              </a:lnSpc>
              <a:spcBef>
                <a:spcPts val="1000"/>
              </a:spcBef>
              <a:spcAft>
                <a:spcPts val="15"/>
              </a:spcAft>
              <a:buClrTx/>
              <a:buSzTx/>
              <a:buFont typeface="Arial" panose="020B0604020202020204" pitchFamily="34" charset="0"/>
              <a:buNone/>
              <a:tabLst/>
              <a:defRPr/>
            </a:pPr>
            <a:r>
              <a:rPr kumimoji="0" lang="en-IN" sz="1600" b="1" i="0" u="none" strike="noStrike" kern="1200" cap="none" spc="0" normalizeH="0" baseline="0" noProof="0" dirty="0">
                <a:ln>
                  <a:noFill/>
                </a:ln>
                <a:solidFill>
                  <a:srgbClr val="000000"/>
                </a:solidFill>
                <a:effectLst/>
                <a:uLnTx/>
                <a:uFillTx/>
                <a:latin typeface="Arial Black" panose="020B0A04020102020204" pitchFamily="34" charset="0"/>
                <a:ea typeface="Times New Roman" panose="02020603050405020304" pitchFamily="18" charset="0"/>
                <a:cs typeface="Times New Roman" panose="02020603050405020304" pitchFamily="18" charset="0"/>
              </a:rPr>
              <a:t>CENTRE COORDINATOR                                  			            PROJECT GUIDE</a:t>
            </a:r>
            <a:endParaRPr kumimoji="0" lang="en-IN" sz="1600" b="0" i="0" u="none" strike="noStrike" kern="1200" cap="none" spc="0" normalizeH="0" baseline="0" noProof="0" dirty="0">
              <a:ln>
                <a:noFill/>
              </a:ln>
              <a:solidFill>
                <a:prstClr val="black"/>
              </a:solidFill>
              <a:effectLst/>
              <a:uLnTx/>
              <a:uFillTx/>
              <a:latin typeface="Arial Black" panose="020B0A040201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en-IN" sz="1600" b="1" i="0" u="none" strike="noStrike" kern="1200" cap="none" spc="0" normalizeH="0" baseline="0" noProof="0" dirty="0">
                <a:ln>
                  <a:noFill/>
                </a:ln>
                <a:solidFill>
                  <a:srgbClr val="000000"/>
                </a:solidFill>
                <a:effectLst/>
                <a:uLnTx/>
                <a:uFillTx/>
                <a:latin typeface="Arial Black" panose="020B0A04020102020204" pitchFamily="34" charset="0"/>
                <a:ea typeface="Times New Roman" panose="02020603050405020304" pitchFamily="18" charset="0"/>
                <a:cs typeface="Times New Roman" panose="02020603050405020304" pitchFamily="18" charset="0"/>
              </a:rPr>
              <a:t>    </a:t>
            </a:r>
            <a:r>
              <a:rPr kumimoji="0" lang="en-IN" sz="1600" b="1" i="0" u="none" strike="noStrike" kern="1200" cap="none" spc="0" normalizeH="0" baseline="0" noProof="0" dirty="0">
                <a:ln>
                  <a:noFill/>
                </a:ln>
                <a:solidFill>
                  <a:prstClr val="black"/>
                </a:solidFill>
                <a:effectLst/>
                <a:uLnTx/>
                <a:uFillTx/>
                <a:latin typeface="Arial Black" panose="020B0A04020102020204" pitchFamily="34" charset="0"/>
                <a:ea typeface="Calibri" panose="020F0502020204030204" pitchFamily="34" charset="0"/>
                <a:cs typeface="Times New Roman" panose="02020603050405020304" pitchFamily="18" charset="0"/>
              </a:rPr>
              <a:t>     Mr.Rohit Puranik				  	                          Mr. Kartik Awari</a:t>
            </a:r>
            <a:endParaRPr kumimoji="0" lang="en-IN" sz="16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endParaRPr>
          </a:p>
        </p:txBody>
      </p:sp>
    </p:spTree>
    <p:extLst>
      <p:ext uri="{BB962C8B-B14F-4D97-AF65-F5344CB8AC3E}">
        <p14:creationId xmlns:p14="http://schemas.microsoft.com/office/powerpoint/2010/main" val="1012044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1A38-BAC1-CE7D-65A3-1990C4F691C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9D15449-D4BC-2918-9698-BC4EE8CCBD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944" y="536332"/>
            <a:ext cx="8753447" cy="4923814"/>
          </a:xfrm>
        </p:spPr>
      </p:pic>
    </p:spTree>
    <p:extLst>
      <p:ext uri="{BB962C8B-B14F-4D97-AF65-F5344CB8AC3E}">
        <p14:creationId xmlns:p14="http://schemas.microsoft.com/office/powerpoint/2010/main" val="339302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594E-527A-3B3D-67C0-71082523AF7D}"/>
              </a:ext>
            </a:extLst>
          </p:cNvPr>
          <p:cNvSpPr>
            <a:spLocks noGrp="1"/>
          </p:cNvSpPr>
          <p:nvPr>
            <p:ph type="title"/>
          </p:nvPr>
        </p:nvSpPr>
        <p:spPr/>
        <p:txBody>
          <a:bodyPr>
            <a:normAutofit/>
          </a:bodyPr>
          <a:lstStyle/>
          <a:p>
            <a:r>
              <a:rPr lang="en-US" sz="2800" dirty="0">
                <a:solidFill>
                  <a:schemeClr val="accent5">
                    <a:lumMod val="75000"/>
                  </a:schemeClr>
                </a:solidFill>
              </a:rPr>
              <a:t>Snort successfully deployed for IDS and IPS</a:t>
            </a:r>
          </a:p>
        </p:txBody>
      </p:sp>
      <p:pic>
        <p:nvPicPr>
          <p:cNvPr id="5" name="Content Placeholder 4">
            <a:extLst>
              <a:ext uri="{FF2B5EF4-FFF2-40B4-BE49-F238E27FC236}">
                <a16:creationId xmlns:a16="http://schemas.microsoft.com/office/drawing/2014/main" id="{97CACE93-F16B-760C-6D50-8C58F53B09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916" y="1547446"/>
            <a:ext cx="7912207" cy="4450617"/>
          </a:xfrm>
        </p:spPr>
      </p:pic>
    </p:spTree>
    <p:extLst>
      <p:ext uri="{BB962C8B-B14F-4D97-AF65-F5344CB8AC3E}">
        <p14:creationId xmlns:p14="http://schemas.microsoft.com/office/powerpoint/2010/main" val="229047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9DF6-7FE7-3E93-F35B-02E284235267}"/>
              </a:ext>
            </a:extLst>
          </p:cNvPr>
          <p:cNvSpPr>
            <a:spLocks noGrp="1"/>
          </p:cNvSpPr>
          <p:nvPr>
            <p:ph type="title"/>
          </p:nvPr>
        </p:nvSpPr>
        <p:spPr/>
        <p:txBody>
          <a:bodyPr>
            <a:normAutofit/>
          </a:bodyPr>
          <a:lstStyle/>
          <a:p>
            <a:r>
              <a:rPr lang="en-US" sz="2000" b="1"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sz="2000" b="1" u="sng" dirty="0">
                <a:solidFill>
                  <a:schemeClr val="accent5">
                    <a:lumMod val="75000"/>
                  </a:schemeClr>
                </a:solidFill>
                <a:effectLst/>
                <a:latin typeface="Times New Roman" panose="02020603050405020304" pitchFamily="18" charset="0"/>
                <a:ea typeface="Times New Roman" panose="02020603050405020304" pitchFamily="18" charset="0"/>
              </a:rPr>
              <a:t>Different</a:t>
            </a:r>
            <a:r>
              <a:rPr lang="en-US" sz="2000" b="1" u="sng" spc="-2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sz="2000" b="1" u="sng" dirty="0">
                <a:solidFill>
                  <a:schemeClr val="accent5">
                    <a:lumMod val="75000"/>
                  </a:schemeClr>
                </a:solidFill>
                <a:effectLst/>
                <a:latin typeface="Times New Roman" panose="02020603050405020304" pitchFamily="18" charset="0"/>
                <a:ea typeface="Times New Roman" panose="02020603050405020304" pitchFamily="18" charset="0"/>
              </a:rPr>
              <a:t>Attacks</a:t>
            </a:r>
            <a:r>
              <a:rPr lang="en-US" sz="2000" b="1" u="sng" spc="-20"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sz="2000" b="1" u="sng" dirty="0">
                <a:solidFill>
                  <a:schemeClr val="accent5">
                    <a:lumMod val="75000"/>
                  </a:schemeClr>
                </a:solidFill>
                <a:effectLst/>
                <a:latin typeface="Times New Roman" panose="02020603050405020304" pitchFamily="18" charset="0"/>
                <a:ea typeface="Times New Roman" panose="02020603050405020304" pitchFamily="18" charset="0"/>
              </a:rPr>
              <a:t>Testing</a:t>
            </a:r>
            <a:br>
              <a:rPr lang="en-US" sz="2000" b="1" dirty="0">
                <a:solidFill>
                  <a:schemeClr val="accent5">
                    <a:lumMod val="75000"/>
                  </a:schemeClr>
                </a:solidFill>
                <a:effectLst/>
                <a:latin typeface="Times New Roman" panose="02020603050405020304" pitchFamily="18" charset="0"/>
                <a:ea typeface="Times New Roman" panose="02020603050405020304" pitchFamily="18" charset="0"/>
              </a:rPr>
            </a:br>
            <a:br>
              <a:rPr lang="en-US" sz="2000" b="1" dirty="0">
                <a:solidFill>
                  <a:schemeClr val="accent5">
                    <a:lumMod val="75000"/>
                  </a:schemeClr>
                </a:solidFill>
                <a:effectLst/>
                <a:latin typeface="Times New Roman" panose="02020603050405020304" pitchFamily="18" charset="0"/>
                <a:ea typeface="Times New Roman" panose="02020603050405020304" pitchFamily="18" charset="0"/>
              </a:rPr>
            </a:br>
            <a:r>
              <a:rPr lang="en-US" sz="2000" b="1" dirty="0">
                <a:solidFill>
                  <a:schemeClr val="accent5">
                    <a:lumMod val="75000"/>
                  </a:schemeClr>
                </a:solidFill>
                <a:effectLst/>
                <a:latin typeface="Times New Roman" panose="02020603050405020304" pitchFamily="18" charset="0"/>
                <a:ea typeface="Times New Roman" panose="02020603050405020304" pitchFamily="18" charset="0"/>
              </a:rPr>
              <a:t>SQL Injection Attack on Snort:</a:t>
            </a:r>
            <a:endParaRPr lang="en-US" sz="2000" b="1" dirty="0">
              <a:solidFill>
                <a:schemeClr val="accent5">
                  <a:lumMod val="75000"/>
                </a:schemeClr>
              </a:solidFill>
            </a:endParaRPr>
          </a:p>
        </p:txBody>
      </p:sp>
      <p:pic>
        <p:nvPicPr>
          <p:cNvPr id="4" name="Content Placeholder 3">
            <a:extLst>
              <a:ext uri="{FF2B5EF4-FFF2-40B4-BE49-F238E27FC236}">
                <a16:creationId xmlns:a16="http://schemas.microsoft.com/office/drawing/2014/main" id="{390ABF93-2641-342A-6252-32DFD3F3ACC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8845" y="1835272"/>
            <a:ext cx="6900332" cy="3881437"/>
          </a:xfrm>
          <a:prstGeom prst="rect">
            <a:avLst/>
          </a:prstGeom>
          <a:noFill/>
          <a:ln>
            <a:noFill/>
          </a:ln>
        </p:spPr>
      </p:pic>
    </p:spTree>
    <p:extLst>
      <p:ext uri="{BB962C8B-B14F-4D97-AF65-F5344CB8AC3E}">
        <p14:creationId xmlns:p14="http://schemas.microsoft.com/office/powerpoint/2010/main" val="4168765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28CF-402D-7B9A-3DC4-2908766E5BC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1FB4F33-7FFB-ECE2-6FC9-0EC287534FE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4520" y="609600"/>
            <a:ext cx="8482296" cy="4771292"/>
          </a:xfrm>
          <a:prstGeom prst="rect">
            <a:avLst/>
          </a:prstGeom>
          <a:noFill/>
          <a:ln>
            <a:noFill/>
          </a:ln>
        </p:spPr>
      </p:pic>
    </p:spTree>
    <p:extLst>
      <p:ext uri="{BB962C8B-B14F-4D97-AF65-F5344CB8AC3E}">
        <p14:creationId xmlns:p14="http://schemas.microsoft.com/office/powerpoint/2010/main" val="416092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BCD9-770A-F4DF-5641-8691FEC894E2}"/>
              </a:ext>
            </a:extLst>
          </p:cNvPr>
          <p:cNvSpPr>
            <a:spLocks noGrp="1"/>
          </p:cNvSpPr>
          <p:nvPr>
            <p:ph type="title"/>
          </p:nvPr>
        </p:nvSpPr>
        <p:spPr/>
        <p:txBody>
          <a:bodyPr/>
          <a:lstStyle/>
          <a:p>
            <a:r>
              <a:rPr lang="en-US" sz="1800" b="1" dirty="0">
                <a:solidFill>
                  <a:schemeClr val="accent5">
                    <a:lumMod val="75000"/>
                  </a:schemeClr>
                </a:solidFill>
                <a:effectLst/>
                <a:latin typeface="Times New Roman" panose="02020603050405020304" pitchFamily="18" charset="0"/>
                <a:ea typeface="Times New Roman" panose="02020603050405020304" pitchFamily="18" charset="0"/>
              </a:rPr>
              <a:t>JavaScript Attack Testing On Snort:</a:t>
            </a:r>
            <a:br>
              <a:rPr lang="en-US" sz="1800" b="1" dirty="0">
                <a:effectLst/>
                <a:latin typeface="Times New Roman" panose="02020603050405020304" pitchFamily="18" charset="0"/>
                <a:ea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B311B307-8EA8-4EE5-4A15-7BC29DD3AB4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8506" y="1450730"/>
            <a:ext cx="7768709" cy="4369899"/>
          </a:xfrm>
          <a:prstGeom prst="rect">
            <a:avLst/>
          </a:prstGeom>
          <a:noFill/>
          <a:ln>
            <a:noFill/>
          </a:ln>
        </p:spPr>
      </p:pic>
    </p:spTree>
    <p:extLst>
      <p:ext uri="{BB962C8B-B14F-4D97-AF65-F5344CB8AC3E}">
        <p14:creationId xmlns:p14="http://schemas.microsoft.com/office/powerpoint/2010/main" val="1856716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2AAD-EF05-AA52-95A3-98E01D98A58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3F7A360-7EFB-E52C-0314-D2523893BD6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0255" y="609600"/>
            <a:ext cx="8693747" cy="4890233"/>
          </a:xfrm>
          <a:prstGeom prst="rect">
            <a:avLst/>
          </a:prstGeom>
          <a:noFill/>
          <a:ln>
            <a:noFill/>
          </a:ln>
        </p:spPr>
      </p:pic>
    </p:spTree>
    <p:extLst>
      <p:ext uri="{BB962C8B-B14F-4D97-AF65-F5344CB8AC3E}">
        <p14:creationId xmlns:p14="http://schemas.microsoft.com/office/powerpoint/2010/main" val="251413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4458-2400-457E-B2EA-96AF03532C9C}"/>
              </a:ext>
            </a:extLst>
          </p:cNvPr>
          <p:cNvSpPr>
            <a:spLocks noGrp="1"/>
          </p:cNvSpPr>
          <p:nvPr>
            <p:ph type="title"/>
          </p:nvPr>
        </p:nvSpPr>
        <p:spPr>
          <a:xfrm>
            <a:off x="677008" y="234392"/>
            <a:ext cx="8605786" cy="1320800"/>
          </a:xfrm>
        </p:spPr>
        <p:txBody>
          <a:bodyPr>
            <a:normAutofit/>
          </a:bodyPr>
          <a:lstStyle/>
          <a:p>
            <a:r>
              <a:rPr lang="en-IN"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rPr>
              <a:t>Conclusion</a:t>
            </a:r>
            <a:endParaRPr lang="en-IN" dirty="0">
              <a:solidFill>
                <a:schemeClr val="accent5">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13C7EAC-C322-4DD5-AE26-111BDA21B50E}"/>
              </a:ext>
            </a:extLst>
          </p:cNvPr>
          <p:cNvSpPr>
            <a:spLocks noGrp="1"/>
          </p:cNvSpPr>
          <p:nvPr>
            <p:ph idx="1"/>
          </p:nvPr>
        </p:nvSpPr>
        <p:spPr>
          <a:xfrm>
            <a:off x="457200" y="1422035"/>
            <a:ext cx="8693710" cy="5435965"/>
          </a:xfrm>
        </p:spPr>
        <p:txBody>
          <a:bodyPr>
            <a:noAutofit/>
          </a:bodyPr>
          <a:lstStyle/>
          <a:p>
            <a:r>
              <a:rPr lang="en-US" sz="2000" b="1" i="0" dirty="0">
                <a:effectLst/>
                <a:latin typeface="Söhne"/>
              </a:rPr>
              <a:t>Enhanced Application Security:</a:t>
            </a:r>
            <a:r>
              <a:rPr lang="en-US" sz="2000" dirty="0">
                <a:solidFill>
                  <a:srgbClr val="CECAC3"/>
                </a:solidFill>
                <a:latin typeface="Söhne"/>
              </a:rPr>
              <a:t>. </a:t>
            </a:r>
            <a:r>
              <a:rPr lang="en-US" sz="2000" dirty="0">
                <a:solidFill>
                  <a:schemeClr val="tx1"/>
                </a:solidFill>
                <a:latin typeface="Söhne"/>
              </a:rPr>
              <a:t>The integration of Snort as a WAF within the pfsense network architecture has significantly bolstered the security of the web application. By actively monitoring and filtering incoming traffic, the system effectively detects and blocks a wide range of attacks, including SQL injection, cross-site scripting, and other common vulnerabilities</a:t>
            </a:r>
          </a:p>
          <a:p>
            <a:r>
              <a:rPr lang="en-US" sz="2000" b="1" i="0" dirty="0">
                <a:effectLst/>
                <a:latin typeface="Söhne"/>
              </a:rPr>
              <a:t>Real-time Threat Detection:</a:t>
            </a:r>
            <a:r>
              <a:rPr lang="en-US" sz="2000" b="0" i="0" dirty="0">
                <a:solidFill>
                  <a:srgbClr val="CECAC3"/>
                </a:solidFill>
                <a:effectLst/>
                <a:latin typeface="Söhne"/>
              </a:rPr>
              <a:t> </a:t>
            </a:r>
            <a:r>
              <a:rPr lang="en-US" sz="2000" b="0" i="0" dirty="0">
                <a:solidFill>
                  <a:schemeClr val="tx1"/>
                </a:solidFill>
                <a:effectLst/>
                <a:latin typeface="Söhne"/>
              </a:rPr>
              <a:t>The real-time nature of Snort's intrusion detection system has provided immediate threat detection capabilities. This is crucial in preventing attacks from successfully exploiting vulnerabilities in the web application. The dynamic rule-based approach of Snort allows for timely updates to address emerging threats.</a:t>
            </a:r>
          </a:p>
          <a:p>
            <a:r>
              <a:rPr lang="en-US" sz="2000" b="1" i="0" dirty="0">
                <a:effectLst/>
                <a:latin typeface="Söhne"/>
              </a:rPr>
              <a:t>Vulnerability Testing and Mitigation:</a:t>
            </a:r>
            <a:r>
              <a:rPr lang="en-US" sz="2000" b="0" i="0" dirty="0">
                <a:solidFill>
                  <a:srgbClr val="CECAC3"/>
                </a:solidFill>
                <a:effectLst/>
                <a:latin typeface="Söhne"/>
              </a:rPr>
              <a:t> </a:t>
            </a:r>
            <a:r>
              <a:rPr lang="en-US" sz="2000" b="0" i="0" dirty="0">
                <a:solidFill>
                  <a:schemeClr val="tx1"/>
                </a:solidFill>
                <a:effectLst/>
                <a:latin typeface="Söhne"/>
              </a:rPr>
              <a:t>The use of Damn Vulnerable Web Application (DVWA) as a testing platform has enabled the project team to simulate various attack scenarios, effectively gauging the effectiveness of the WAF. This has facilitated proactive vulnerability mitigation and fine-tuning of rule sets within Snort.</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43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741C-4988-4657-8442-AAF165749EAB}"/>
              </a:ext>
            </a:extLst>
          </p:cNvPr>
          <p:cNvSpPr>
            <a:spLocks noGrp="1"/>
          </p:cNvSpPr>
          <p:nvPr>
            <p:ph type="title"/>
          </p:nvPr>
        </p:nvSpPr>
        <p:spPr>
          <a:xfrm>
            <a:off x="556846" y="294786"/>
            <a:ext cx="10515600" cy="5979114"/>
          </a:xfrm>
        </p:spPr>
        <p:txBody>
          <a:bodyPr anchor="ctr">
            <a:normAutofit/>
          </a:bodyPr>
          <a:lstStyle/>
          <a:p>
            <a:pPr algn="ctr"/>
            <a:r>
              <a:rPr lang="en-IN" sz="8000" dirty="0">
                <a:solidFill>
                  <a:schemeClr val="accent4">
                    <a:lumMod val="75000"/>
                  </a:schemeClr>
                </a:solidFill>
                <a:latin typeface="Bahnschrift Condensed" panose="020B0502040204020203" pitchFamily="34" charset="0"/>
              </a:rPr>
              <a:t>THANK YOU</a:t>
            </a:r>
          </a:p>
        </p:txBody>
      </p:sp>
    </p:spTree>
    <p:extLst>
      <p:ext uri="{BB962C8B-B14F-4D97-AF65-F5344CB8AC3E}">
        <p14:creationId xmlns:p14="http://schemas.microsoft.com/office/powerpoint/2010/main" val="376791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A7E4-9FF4-4598-A920-AF4F11DA364B}"/>
              </a:ext>
            </a:extLst>
          </p:cNvPr>
          <p:cNvSpPr>
            <a:spLocks noGrp="1"/>
          </p:cNvSpPr>
          <p:nvPr>
            <p:ph type="title"/>
          </p:nvPr>
        </p:nvSpPr>
        <p:spPr>
          <a:xfrm>
            <a:off x="466318" y="583223"/>
            <a:ext cx="8596668" cy="1320800"/>
          </a:xfrm>
        </p:spPr>
        <p:txBody>
          <a:bodyPr/>
          <a:lstStyle/>
          <a:p>
            <a:r>
              <a:rPr lang="en-US" dirty="0">
                <a:solidFill>
                  <a:schemeClr val="accent5">
                    <a:lumMod val="75000"/>
                  </a:schemeClr>
                </a:solidFill>
              </a:rPr>
              <a:t>Introduction</a:t>
            </a:r>
            <a:r>
              <a:rPr lang="en-US" dirty="0"/>
              <a:t>	</a:t>
            </a:r>
            <a:endParaRPr lang="en-IN" dirty="0"/>
          </a:p>
        </p:txBody>
      </p:sp>
      <p:sp>
        <p:nvSpPr>
          <p:cNvPr id="3" name="Content Placeholder 2">
            <a:extLst>
              <a:ext uri="{FF2B5EF4-FFF2-40B4-BE49-F238E27FC236}">
                <a16:creationId xmlns:a16="http://schemas.microsoft.com/office/drawing/2014/main" id="{B9A67812-6B20-47CD-9A54-0D7CDDA93382}"/>
              </a:ext>
            </a:extLst>
          </p:cNvPr>
          <p:cNvSpPr>
            <a:spLocks noGrp="1"/>
          </p:cNvSpPr>
          <p:nvPr>
            <p:ph idx="1"/>
          </p:nvPr>
        </p:nvSpPr>
        <p:spPr>
          <a:xfrm>
            <a:off x="357553" y="1456347"/>
            <a:ext cx="10515600" cy="5137883"/>
          </a:xfrm>
        </p:spPr>
        <p:txBody>
          <a:bodyPr>
            <a:normAutofit/>
          </a:bodyPr>
          <a:lstStyle/>
          <a:p>
            <a:pPr algn="l"/>
            <a:r>
              <a:rPr lang="en-US" sz="2400" b="0" i="0" dirty="0">
                <a:solidFill>
                  <a:schemeClr val="tx1"/>
                </a:solidFill>
                <a:effectLst/>
                <a:latin typeface="Söhne"/>
              </a:rPr>
              <a:t>In today's digital landscape, web applications are a cornerstone of business operations and user interactions. However, their increasing complexity and connectivity expose them to a myriad of cyber threats. From SQL injection to cross-site scripting, attackers constantly exploit vulnerabilities within web applications to compromise data and disrupt services. As a result, there is an urgent need for robust security measures that can effectively counter these evolving threats.</a:t>
            </a:r>
          </a:p>
          <a:p>
            <a:pPr algn="l"/>
            <a:r>
              <a:rPr lang="en-US" sz="2400" b="0" i="0" dirty="0">
                <a:solidFill>
                  <a:schemeClr val="tx1"/>
                </a:solidFill>
                <a:effectLst/>
                <a:latin typeface="Söhne"/>
              </a:rPr>
              <a:t>This project centers around the implementation of a Web Application Firewall (WAF) to fortify the security of web applications. The fusion of pfSense, Snort, and the Damn Vulnerable Web Application (DVWA) creates a potent solution to safeguard web applications against a broad spectrum of attacks.</a:t>
            </a:r>
          </a:p>
          <a:p>
            <a:pPr algn="l"/>
            <a:r>
              <a:rPr lang="en-US" sz="2400" b="1" i="0" dirty="0">
                <a:effectLst/>
                <a:latin typeface="Söhne"/>
              </a:rPr>
              <a:t>(pfSense): Defending the Perimeter</a:t>
            </a:r>
            <a:r>
              <a:rPr lang="en-US" sz="2400" dirty="0">
                <a:solidFill>
                  <a:schemeClr val="tx1"/>
                </a:solidFill>
                <a:latin typeface="Söhne"/>
              </a:rPr>
              <a:t>, (</a:t>
            </a:r>
            <a:r>
              <a:rPr lang="en-US" sz="2400" b="1" i="0" dirty="0">
                <a:effectLst/>
                <a:latin typeface="Söhne"/>
              </a:rPr>
              <a:t>Snort): Vigilance through Intrusion Detection, (DVWA): A Testing Ground for Resilience</a:t>
            </a:r>
            <a:endParaRPr lang="en-US" sz="2400" b="0" i="0" dirty="0">
              <a:solidFill>
                <a:schemeClr val="tx1"/>
              </a:solidFill>
              <a:effectLst/>
              <a:latin typeface="Söhne"/>
            </a:endParaRPr>
          </a:p>
        </p:txBody>
      </p:sp>
    </p:spTree>
    <p:extLst>
      <p:ext uri="{BB962C8B-B14F-4D97-AF65-F5344CB8AC3E}">
        <p14:creationId xmlns:p14="http://schemas.microsoft.com/office/powerpoint/2010/main" val="293613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2CB7-4070-49BD-9512-12AB67E9B8A4}"/>
              </a:ext>
            </a:extLst>
          </p:cNvPr>
          <p:cNvSpPr>
            <a:spLocks noGrp="1"/>
          </p:cNvSpPr>
          <p:nvPr>
            <p:ph type="title"/>
          </p:nvPr>
        </p:nvSpPr>
        <p:spPr/>
        <p:txBody>
          <a:bodyPr/>
          <a:lstStyle/>
          <a:p>
            <a:r>
              <a:rPr lang="en-US" dirty="0">
                <a:solidFill>
                  <a:schemeClr val="accent5">
                    <a:lumMod val="75000"/>
                  </a:schemeClr>
                </a:solidFill>
              </a:rPr>
              <a:t>Objective</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96EF14C5-4670-473E-B140-CB077DE0DAD1}"/>
              </a:ext>
            </a:extLst>
          </p:cNvPr>
          <p:cNvSpPr>
            <a:spLocks noGrp="1"/>
          </p:cNvSpPr>
          <p:nvPr>
            <p:ph idx="1"/>
          </p:nvPr>
        </p:nvSpPr>
        <p:spPr>
          <a:xfrm>
            <a:off x="369930" y="1752383"/>
            <a:ext cx="9407116" cy="5105617"/>
          </a:xfrm>
        </p:spPr>
        <p:txBody>
          <a:bodyPr>
            <a:normAutofit fontScale="62500" lnSpcReduction="20000"/>
          </a:bodyPr>
          <a:lstStyle/>
          <a:p>
            <a:pPr algn="just"/>
            <a:r>
              <a:rPr lang="en-US" sz="2800" dirty="0"/>
              <a:t>A Web Application Firewall (WAF) is a security tool designed to protect web applications from various online threats and attacks. Its primary purpose is to enhance the security of web applications by identifying and mitigating vulnerabilities and attacks that could compromise the confidentiality, integrity, and availability of the application and its data.</a:t>
            </a:r>
          </a:p>
          <a:p>
            <a:pPr algn="just"/>
            <a:endParaRPr lang="en-US" sz="2800" dirty="0"/>
          </a:p>
          <a:p>
            <a:r>
              <a:rPr lang="en-IN" sz="2800" dirty="0"/>
              <a:t>To achieve secure web based application the main objective is </a:t>
            </a:r>
          </a:p>
          <a:p>
            <a:pPr lvl="1"/>
            <a:r>
              <a:rPr lang="en-IN" sz="2800" dirty="0"/>
              <a:t>Accessibility</a:t>
            </a:r>
          </a:p>
          <a:p>
            <a:pPr lvl="1"/>
            <a:r>
              <a:rPr lang="en-IN" sz="2800" dirty="0"/>
              <a:t>Integrity</a:t>
            </a:r>
          </a:p>
          <a:p>
            <a:pPr lvl="1"/>
            <a:r>
              <a:rPr lang="en-IN" sz="2800" dirty="0"/>
              <a:t>Availability</a:t>
            </a:r>
          </a:p>
          <a:p>
            <a:pPr lvl="1"/>
            <a:r>
              <a:rPr lang="en-IN" sz="2800" dirty="0"/>
              <a:t>Monitoring</a:t>
            </a:r>
          </a:p>
          <a:p>
            <a:pPr marL="457200" lvl="1" indent="0">
              <a:buNone/>
            </a:pPr>
            <a:endParaRPr lang="en-IN" sz="2800" dirty="0"/>
          </a:p>
          <a:p>
            <a:pPr marL="457200" lvl="1" indent="0">
              <a:buNone/>
            </a:pPr>
            <a:r>
              <a:rPr lang="en-IN" sz="2800" dirty="0"/>
              <a:t>Which are achieve by firewall and load balancer using Nagios.</a:t>
            </a:r>
          </a:p>
          <a:p>
            <a:pPr lvl="1"/>
            <a:r>
              <a:rPr lang="en-IN" sz="2800" dirty="0"/>
              <a:t>By using logging system Accountability is achieved.</a:t>
            </a:r>
          </a:p>
          <a:p>
            <a:pPr lvl="1"/>
            <a:endParaRPr lang="en-IN" sz="2800" dirty="0"/>
          </a:p>
          <a:p>
            <a:pPr marL="457200" lvl="1" indent="0">
              <a:buNone/>
            </a:pPr>
            <a:r>
              <a:rPr lang="en-IN" dirty="0"/>
              <a:t>  </a:t>
            </a:r>
          </a:p>
          <a:p>
            <a:pPr lvl="1"/>
            <a:endParaRPr lang="en-IN" dirty="0"/>
          </a:p>
          <a:p>
            <a:pPr lvl="1"/>
            <a:endParaRPr lang="en-IN" dirty="0"/>
          </a:p>
          <a:p>
            <a:pPr marL="0" indent="0" algn="just">
              <a:buNone/>
            </a:pPr>
            <a:endParaRPr lang="en-US" dirty="0"/>
          </a:p>
        </p:txBody>
      </p:sp>
    </p:spTree>
    <p:extLst>
      <p:ext uri="{BB962C8B-B14F-4D97-AF65-F5344CB8AC3E}">
        <p14:creationId xmlns:p14="http://schemas.microsoft.com/office/powerpoint/2010/main" val="415042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EAE1-6DEE-4B54-9237-88B475F2A755}"/>
              </a:ext>
            </a:extLst>
          </p:cNvPr>
          <p:cNvSpPr>
            <a:spLocks noGrp="1"/>
          </p:cNvSpPr>
          <p:nvPr>
            <p:ph type="title"/>
          </p:nvPr>
        </p:nvSpPr>
        <p:spPr/>
        <p:txBody>
          <a:bodyPr>
            <a:normAutofit/>
          </a:bodyPr>
          <a:lstStyle/>
          <a:p>
            <a:r>
              <a:rPr lang="en-IN"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rPr>
              <a:t>Requirement</a:t>
            </a:r>
            <a:r>
              <a:rPr lang="en-IN" sz="3600" b="1" dirty="0">
                <a:effectLst/>
                <a:latin typeface="Arial" panose="020B0604020202020204" pitchFamily="34" charset="0"/>
                <a:ea typeface="Calibri" panose="020F0502020204030204" pitchFamily="34" charset="0"/>
                <a:cs typeface="Arial" panose="020B0604020202020204" pitchFamily="34" charset="0"/>
              </a:rPr>
              <a:t> </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F41AFCF-FEFA-427D-91D6-BCFC5E0A3F3C}"/>
              </a:ext>
            </a:extLst>
          </p:cNvPr>
          <p:cNvSpPr>
            <a:spLocks noGrp="1"/>
          </p:cNvSpPr>
          <p:nvPr>
            <p:ph idx="1"/>
          </p:nvPr>
        </p:nvSpPr>
        <p:spPr>
          <a:xfrm>
            <a:off x="213946" y="1861427"/>
            <a:ext cx="10515600" cy="4351338"/>
          </a:xfrm>
        </p:spPr>
        <p:txBody>
          <a:bodyPr/>
          <a:lstStyle/>
          <a:p>
            <a:pPr marL="0" indent="0">
              <a:lnSpc>
                <a:spcPct val="115000"/>
              </a:lnSpc>
              <a:spcAft>
                <a:spcPts val="800"/>
              </a:spcAft>
              <a:buNone/>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Software                                         Hardware</a:t>
            </a:r>
          </a:p>
          <a:p>
            <a:pPr>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 Operating system: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Debian10, Ubuntu, kali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 Firewall: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Pfsense, snort (plugin)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a:latin typeface="Times New Roman" panose="02020603050405020304" pitchFamily="18" charset="0"/>
                <a:ea typeface="Calibri" panose="020F0502020204030204" pitchFamily="34" charset="0"/>
                <a:cs typeface="Times New Roman" panose="02020603050405020304" pitchFamily="18" charset="0"/>
              </a:rPr>
              <a:t>3</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Agent: </a:t>
            </a:r>
            <a:r>
              <a:rPr lang="en-IN" sz="1800" dirty="0">
                <a:latin typeface="Times New Roman" panose="02020603050405020304" pitchFamily="18" charset="0"/>
                <a:ea typeface="Calibri" panose="020F0502020204030204" pitchFamily="34" charset="0"/>
                <a:cs typeface="Times New Roman" panose="02020603050405020304" pitchFamily="18" charset="0"/>
              </a:rPr>
              <a:t>DVWA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a:latin typeface="Times New Roman" panose="02020603050405020304" pitchFamily="18" charset="0"/>
                <a:ea typeface="Calibri" panose="020F0502020204030204" pitchFamily="34" charset="0"/>
                <a:cs typeface="Times New Roman" panose="02020603050405020304" pitchFamily="18" charset="0"/>
              </a:rPr>
              <a:t>3</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Database: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MYSQL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6" name="Table 5">
            <a:extLst>
              <a:ext uri="{FF2B5EF4-FFF2-40B4-BE49-F238E27FC236}">
                <a16:creationId xmlns:a16="http://schemas.microsoft.com/office/drawing/2014/main" id="{1A63E874-DED0-43B1-99EC-239C95E4C553}"/>
              </a:ext>
            </a:extLst>
          </p:cNvPr>
          <p:cNvGraphicFramePr>
            <a:graphicFrameLocks noGrp="1"/>
          </p:cNvGraphicFramePr>
          <p:nvPr>
            <p:extLst>
              <p:ext uri="{D42A27DB-BD31-4B8C-83A1-F6EECF244321}">
                <p14:modId xmlns:p14="http://schemas.microsoft.com/office/powerpoint/2010/main" val="1230497293"/>
              </p:ext>
            </p:extLst>
          </p:nvPr>
        </p:nvGraphicFramePr>
        <p:xfrm>
          <a:off x="5269990" y="2818615"/>
          <a:ext cx="6362686" cy="2198515"/>
        </p:xfrm>
        <a:graphic>
          <a:graphicData uri="http://schemas.openxmlformats.org/drawingml/2006/table">
            <a:tbl>
              <a:tblPr firstRow="1" firstCol="1" bandRow="1">
                <a:tableStyleId>{5C22544A-7EE6-4342-B048-85BDC9FD1C3A}</a:tableStyleId>
              </a:tblPr>
              <a:tblGrid>
                <a:gridCol w="684260">
                  <a:extLst>
                    <a:ext uri="{9D8B030D-6E8A-4147-A177-3AD203B41FA5}">
                      <a16:colId xmlns:a16="http://schemas.microsoft.com/office/drawing/2014/main" val="3946575942"/>
                    </a:ext>
                  </a:extLst>
                </a:gridCol>
                <a:gridCol w="2766100">
                  <a:extLst>
                    <a:ext uri="{9D8B030D-6E8A-4147-A177-3AD203B41FA5}">
                      <a16:colId xmlns:a16="http://schemas.microsoft.com/office/drawing/2014/main" val="4097504794"/>
                    </a:ext>
                  </a:extLst>
                </a:gridCol>
                <a:gridCol w="2912326">
                  <a:extLst>
                    <a:ext uri="{9D8B030D-6E8A-4147-A177-3AD203B41FA5}">
                      <a16:colId xmlns:a16="http://schemas.microsoft.com/office/drawing/2014/main" val="3526475214"/>
                    </a:ext>
                  </a:extLst>
                </a:gridCol>
              </a:tblGrid>
              <a:tr h="439703">
                <a:tc>
                  <a:txBody>
                    <a:bodyPr/>
                    <a:lstStyle/>
                    <a:p>
                      <a:pPr algn="ctr">
                        <a:lnSpc>
                          <a:spcPct val="115000"/>
                        </a:lnSpc>
                        <a:spcAft>
                          <a:spcPts val="800"/>
                        </a:spcAft>
                        <a:tabLst>
                          <a:tab pos="3695700" algn="l"/>
                        </a:tabLst>
                      </a:pPr>
                      <a:r>
                        <a:rPr lang="en-IN" sz="1200">
                          <a:effectLst/>
                        </a:rPr>
                        <a:t>Sr.no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dirty="0">
                          <a:effectLst/>
                        </a:rPr>
                        <a:t>Components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a:effectLst/>
                        </a:rPr>
                        <a:t>Minimum requirements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9244048"/>
                  </a:ext>
                </a:extLst>
              </a:tr>
              <a:tr h="439703">
                <a:tc>
                  <a:txBody>
                    <a:bodyPr/>
                    <a:lstStyle/>
                    <a:p>
                      <a:pPr algn="ctr">
                        <a:lnSpc>
                          <a:spcPct val="115000"/>
                        </a:lnSpc>
                        <a:spcAft>
                          <a:spcPts val="800"/>
                        </a:spcAft>
                        <a:tabLst>
                          <a:tab pos="3695700" algn="l"/>
                        </a:tabLs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a:effectLst/>
                        </a:rPr>
                        <a:t>CPU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a:effectLst/>
                        </a:rPr>
                        <a:t>2.5 GHz</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2493919"/>
                  </a:ext>
                </a:extLst>
              </a:tr>
              <a:tr h="439703">
                <a:tc>
                  <a:txBody>
                    <a:bodyPr/>
                    <a:lstStyle/>
                    <a:p>
                      <a:pPr algn="ctr">
                        <a:lnSpc>
                          <a:spcPct val="115000"/>
                        </a:lnSpc>
                        <a:spcAft>
                          <a:spcPts val="800"/>
                        </a:spcAft>
                        <a:tabLst>
                          <a:tab pos="3695700" algn="l"/>
                        </a:tabLs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a:effectLst/>
                        </a:rPr>
                        <a:t>RAM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a:effectLst/>
                        </a:rPr>
                        <a:t>8 GB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0981120"/>
                  </a:ext>
                </a:extLst>
              </a:tr>
              <a:tr h="439703">
                <a:tc>
                  <a:txBody>
                    <a:bodyPr/>
                    <a:lstStyle/>
                    <a:p>
                      <a:pPr algn="ctr">
                        <a:lnSpc>
                          <a:spcPct val="115000"/>
                        </a:lnSpc>
                        <a:spcAft>
                          <a:spcPts val="800"/>
                        </a:spcAft>
                        <a:tabLst>
                          <a:tab pos="3695700" algn="l"/>
                        </a:tabLs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a:effectLst/>
                        </a:rPr>
                        <a:t>Storage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a:effectLst/>
                        </a:rPr>
                        <a:t>500 GB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4130205"/>
                  </a:ext>
                </a:extLst>
              </a:tr>
              <a:tr h="439703">
                <a:tc>
                  <a:txBody>
                    <a:bodyPr/>
                    <a:lstStyle/>
                    <a:p>
                      <a:pPr algn="ctr">
                        <a:lnSpc>
                          <a:spcPct val="115000"/>
                        </a:lnSpc>
                        <a:spcAft>
                          <a:spcPts val="800"/>
                        </a:spcAft>
                        <a:tabLst>
                          <a:tab pos="3695700" algn="l"/>
                        </a:tabLs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a:effectLst/>
                        </a:rPr>
                        <a:t>Network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dirty="0">
                          <a:effectLst/>
                        </a:rPr>
                        <a:t>50 Mbps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4680272"/>
                  </a:ext>
                </a:extLst>
              </a:tr>
            </a:tbl>
          </a:graphicData>
        </a:graphic>
      </p:graphicFrame>
    </p:spTree>
    <p:extLst>
      <p:ext uri="{BB962C8B-B14F-4D97-AF65-F5344CB8AC3E}">
        <p14:creationId xmlns:p14="http://schemas.microsoft.com/office/powerpoint/2010/main" val="163586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ABDB-CCAA-4ED5-948F-91BF9FC08AD8}"/>
              </a:ext>
            </a:extLst>
          </p:cNvPr>
          <p:cNvSpPr>
            <a:spLocks noGrp="1"/>
          </p:cNvSpPr>
          <p:nvPr>
            <p:ph type="title"/>
          </p:nvPr>
        </p:nvSpPr>
        <p:spPr/>
        <p:txBody>
          <a:bodyPr/>
          <a:lstStyle/>
          <a:p>
            <a:r>
              <a:rPr lang="en-IN" dirty="0">
                <a:solidFill>
                  <a:schemeClr val="accent5">
                    <a:lumMod val="75000"/>
                  </a:schemeClr>
                </a:solidFill>
              </a:rPr>
              <a:t>Architecture</a:t>
            </a:r>
          </a:p>
        </p:txBody>
      </p:sp>
      <p:sp>
        <p:nvSpPr>
          <p:cNvPr id="6" name="Content Placeholder 5">
            <a:extLst>
              <a:ext uri="{FF2B5EF4-FFF2-40B4-BE49-F238E27FC236}">
                <a16:creationId xmlns:a16="http://schemas.microsoft.com/office/drawing/2014/main" id="{C45804EE-0FB7-64B5-3B13-86A91B060785}"/>
              </a:ext>
            </a:extLst>
          </p:cNvPr>
          <p:cNvSpPr>
            <a:spLocks noGrp="1"/>
          </p:cNvSpPr>
          <p:nvPr>
            <p:ph idx="1"/>
          </p:nvPr>
        </p:nvSpPr>
        <p:spPr>
          <a:xfrm>
            <a:off x="413238" y="1556238"/>
            <a:ext cx="8985739" cy="4615962"/>
          </a:xfrm>
          <a:noFill/>
          <a:ln>
            <a:noFill/>
          </a:ln>
        </p:spPr>
        <p:style>
          <a:lnRef idx="0">
            <a:scrgbClr r="0" g="0" b="0"/>
          </a:lnRef>
          <a:fillRef idx="0">
            <a:scrgbClr r="0" g="0" b="0"/>
          </a:fillRef>
          <a:effectRef idx="0">
            <a:scrgbClr r="0" g="0" b="0"/>
          </a:effectRef>
          <a:fontRef idx="minor">
            <a:schemeClr val="dk1"/>
          </a:fontRef>
        </p:style>
        <p:txBody>
          <a:bodyPr/>
          <a:lstStyle/>
          <a:p>
            <a:pPr marL="457200" lvl="1" indent="0">
              <a:buNone/>
            </a:pPr>
            <a:r>
              <a:rPr lang="en-US" dirty="0"/>
              <a:t>Architectural Diagram of WAF</a:t>
            </a:r>
          </a:p>
        </p:txBody>
      </p:sp>
      <p:sp>
        <p:nvSpPr>
          <p:cNvPr id="9" name="Thought Bubble: Cloud 8">
            <a:extLst>
              <a:ext uri="{FF2B5EF4-FFF2-40B4-BE49-F238E27FC236}">
                <a16:creationId xmlns:a16="http://schemas.microsoft.com/office/drawing/2014/main" id="{29EBB2CE-A399-DCB8-E595-BF6D83708A15}"/>
              </a:ext>
            </a:extLst>
          </p:cNvPr>
          <p:cNvSpPr/>
          <p:nvPr/>
        </p:nvSpPr>
        <p:spPr>
          <a:xfrm>
            <a:off x="413238" y="3253153"/>
            <a:ext cx="1644162" cy="1608992"/>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Internet </a:t>
            </a:r>
          </a:p>
        </p:txBody>
      </p:sp>
      <p:sp>
        <p:nvSpPr>
          <p:cNvPr id="10" name="Rectangle 9">
            <a:extLst>
              <a:ext uri="{FF2B5EF4-FFF2-40B4-BE49-F238E27FC236}">
                <a16:creationId xmlns:a16="http://schemas.microsoft.com/office/drawing/2014/main" id="{E4CC2BB8-0A5E-0F2E-A6DE-F263303A4400}"/>
              </a:ext>
            </a:extLst>
          </p:cNvPr>
          <p:cNvSpPr/>
          <p:nvPr/>
        </p:nvSpPr>
        <p:spPr>
          <a:xfrm>
            <a:off x="3024554" y="2983558"/>
            <a:ext cx="1107831" cy="20046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Pfsense</a:t>
            </a:r>
          </a:p>
        </p:txBody>
      </p:sp>
      <p:cxnSp>
        <p:nvCxnSpPr>
          <p:cNvPr id="12" name="Straight Arrow Connector 11">
            <a:extLst>
              <a:ext uri="{FF2B5EF4-FFF2-40B4-BE49-F238E27FC236}">
                <a16:creationId xmlns:a16="http://schemas.microsoft.com/office/drawing/2014/main" id="{33B1048E-6D21-4FF3-E444-4EC343E86891}"/>
              </a:ext>
            </a:extLst>
          </p:cNvPr>
          <p:cNvCxnSpPr>
            <a:cxnSpLocks/>
          </p:cNvCxnSpPr>
          <p:nvPr/>
        </p:nvCxnSpPr>
        <p:spPr>
          <a:xfrm>
            <a:off x="2057400" y="3728463"/>
            <a:ext cx="9671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F10EEB1E-9CD1-6577-DE7D-C86797A60A79}"/>
              </a:ext>
            </a:extLst>
          </p:cNvPr>
          <p:cNvSpPr/>
          <p:nvPr/>
        </p:nvSpPr>
        <p:spPr>
          <a:xfrm>
            <a:off x="4984460" y="3229742"/>
            <a:ext cx="1512277" cy="1494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IDS+Load balencer</a:t>
            </a:r>
          </a:p>
        </p:txBody>
      </p:sp>
      <p:cxnSp>
        <p:nvCxnSpPr>
          <p:cNvPr id="15" name="Straight Arrow Connector 14">
            <a:extLst>
              <a:ext uri="{FF2B5EF4-FFF2-40B4-BE49-F238E27FC236}">
                <a16:creationId xmlns:a16="http://schemas.microsoft.com/office/drawing/2014/main" id="{47E38118-F7E1-1AA7-C827-CBE7E73FEE83}"/>
              </a:ext>
            </a:extLst>
          </p:cNvPr>
          <p:cNvCxnSpPr/>
          <p:nvPr/>
        </p:nvCxnSpPr>
        <p:spPr>
          <a:xfrm>
            <a:off x="4141177" y="3728463"/>
            <a:ext cx="8432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4915D1E5-EDAF-017D-AECE-43D8E7A2D0D8}"/>
              </a:ext>
            </a:extLst>
          </p:cNvPr>
          <p:cNvCxnSpPr>
            <a:cxnSpLocks/>
          </p:cNvCxnSpPr>
          <p:nvPr/>
        </p:nvCxnSpPr>
        <p:spPr>
          <a:xfrm flipV="1">
            <a:off x="6487945" y="3253153"/>
            <a:ext cx="1064647" cy="3531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765D4643-1E51-CF69-94D2-55E5F5B54216}"/>
              </a:ext>
            </a:extLst>
          </p:cNvPr>
          <p:cNvCxnSpPr/>
          <p:nvPr/>
        </p:nvCxnSpPr>
        <p:spPr>
          <a:xfrm>
            <a:off x="6487945" y="4167554"/>
            <a:ext cx="1064647" cy="4396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Rounded Corners 20">
            <a:extLst>
              <a:ext uri="{FF2B5EF4-FFF2-40B4-BE49-F238E27FC236}">
                <a16:creationId xmlns:a16="http://schemas.microsoft.com/office/drawing/2014/main" id="{8E1A87B7-8DD8-E6FF-19BB-3EF29015D3F7}"/>
              </a:ext>
            </a:extLst>
          </p:cNvPr>
          <p:cNvSpPr/>
          <p:nvPr/>
        </p:nvSpPr>
        <p:spPr>
          <a:xfrm>
            <a:off x="7552592" y="2391508"/>
            <a:ext cx="914400" cy="116058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server1</a:t>
            </a:r>
          </a:p>
        </p:txBody>
      </p:sp>
      <p:sp>
        <p:nvSpPr>
          <p:cNvPr id="22" name="Rectangle: Rounded Corners 21">
            <a:extLst>
              <a:ext uri="{FF2B5EF4-FFF2-40B4-BE49-F238E27FC236}">
                <a16:creationId xmlns:a16="http://schemas.microsoft.com/office/drawing/2014/main" id="{CFED0749-E633-0B2E-53FF-697E86176C65}"/>
              </a:ext>
            </a:extLst>
          </p:cNvPr>
          <p:cNvSpPr/>
          <p:nvPr/>
        </p:nvSpPr>
        <p:spPr>
          <a:xfrm>
            <a:off x="7552592" y="4202442"/>
            <a:ext cx="914400" cy="124296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sever2</a:t>
            </a:r>
          </a:p>
        </p:txBody>
      </p:sp>
      <p:sp>
        <p:nvSpPr>
          <p:cNvPr id="29" name="TextBox 28">
            <a:extLst>
              <a:ext uri="{FF2B5EF4-FFF2-40B4-BE49-F238E27FC236}">
                <a16:creationId xmlns:a16="http://schemas.microsoft.com/office/drawing/2014/main" id="{9DD473C2-6E31-A01F-AD19-8A8C2D0EF26D}"/>
              </a:ext>
            </a:extLst>
          </p:cNvPr>
          <p:cNvSpPr txBox="1"/>
          <p:nvPr/>
        </p:nvSpPr>
        <p:spPr>
          <a:xfrm>
            <a:off x="7350369" y="1953811"/>
            <a:ext cx="1450731" cy="307777"/>
          </a:xfrm>
          <a:prstGeom prst="rect">
            <a:avLst/>
          </a:prstGeom>
          <a:noFill/>
        </p:spPr>
        <p:txBody>
          <a:bodyPr wrap="square" rtlCol="0">
            <a:spAutoFit/>
          </a:bodyPr>
          <a:lstStyle/>
          <a:p>
            <a:r>
              <a:rPr lang="en-US" sz="1400" dirty="0"/>
              <a:t>DVWA machine</a:t>
            </a:r>
          </a:p>
        </p:txBody>
      </p:sp>
      <p:sp>
        <p:nvSpPr>
          <p:cNvPr id="31" name="TextBox 30">
            <a:extLst>
              <a:ext uri="{FF2B5EF4-FFF2-40B4-BE49-F238E27FC236}">
                <a16:creationId xmlns:a16="http://schemas.microsoft.com/office/drawing/2014/main" id="{5946F3F9-E917-4266-1256-43F2593B01C7}"/>
              </a:ext>
            </a:extLst>
          </p:cNvPr>
          <p:cNvSpPr txBox="1"/>
          <p:nvPr/>
        </p:nvSpPr>
        <p:spPr>
          <a:xfrm>
            <a:off x="7525825" y="5602768"/>
            <a:ext cx="1450731" cy="584775"/>
          </a:xfrm>
          <a:prstGeom prst="rect">
            <a:avLst/>
          </a:prstGeom>
          <a:noFill/>
        </p:spPr>
        <p:txBody>
          <a:bodyPr wrap="square" rtlCol="0">
            <a:spAutoFit/>
          </a:bodyPr>
          <a:lstStyle/>
          <a:p>
            <a:r>
              <a:rPr lang="en-US" sz="1400" dirty="0"/>
              <a:t>DVWA machine</a:t>
            </a:r>
          </a:p>
          <a:p>
            <a:endParaRPr lang="en-US" dirty="0"/>
          </a:p>
        </p:txBody>
      </p:sp>
      <p:cxnSp>
        <p:nvCxnSpPr>
          <p:cNvPr id="33" name="Straight Connector 32">
            <a:extLst>
              <a:ext uri="{FF2B5EF4-FFF2-40B4-BE49-F238E27FC236}">
                <a16:creationId xmlns:a16="http://schemas.microsoft.com/office/drawing/2014/main" id="{F6B0244C-5279-4541-DBBC-CEBD2F4FB356}"/>
              </a:ext>
            </a:extLst>
          </p:cNvPr>
          <p:cNvCxnSpPr>
            <a:cxnSpLocks/>
            <a:endCxn id="10" idx="0"/>
          </p:cNvCxnSpPr>
          <p:nvPr/>
        </p:nvCxnSpPr>
        <p:spPr>
          <a:xfrm>
            <a:off x="3578470" y="2107699"/>
            <a:ext cx="0" cy="875859"/>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C6DF649-B7D7-BE47-E0F3-95D2A662EDFA}"/>
              </a:ext>
            </a:extLst>
          </p:cNvPr>
          <p:cNvCxnSpPr>
            <a:stCxn id="10" idx="2"/>
          </p:cNvCxnSpPr>
          <p:nvPr/>
        </p:nvCxnSpPr>
        <p:spPr>
          <a:xfrm flipH="1">
            <a:off x="3578469" y="4988204"/>
            <a:ext cx="1" cy="1053158"/>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B939F77F-3D6A-297C-78EF-D0B7EB0D8AA2}"/>
              </a:ext>
            </a:extLst>
          </p:cNvPr>
          <p:cNvSpPr txBox="1"/>
          <p:nvPr/>
        </p:nvSpPr>
        <p:spPr>
          <a:xfrm>
            <a:off x="3053435" y="4057649"/>
            <a:ext cx="1016625" cy="369332"/>
          </a:xfrm>
          <a:prstGeom prst="rect">
            <a:avLst/>
          </a:prstGeom>
          <a:noFill/>
        </p:spPr>
        <p:txBody>
          <a:bodyPr wrap="none" rtlCol="0">
            <a:spAutoFit/>
          </a:bodyPr>
          <a:lstStyle/>
          <a:p>
            <a:r>
              <a:rPr lang="en-US" dirty="0"/>
              <a:t>Firewall</a:t>
            </a:r>
          </a:p>
        </p:txBody>
      </p:sp>
    </p:spTree>
    <p:extLst>
      <p:ext uri="{BB962C8B-B14F-4D97-AF65-F5344CB8AC3E}">
        <p14:creationId xmlns:p14="http://schemas.microsoft.com/office/powerpoint/2010/main" val="353158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6205-10DE-4F64-BFA3-16059AF1DFAD}"/>
              </a:ext>
            </a:extLst>
          </p:cNvPr>
          <p:cNvSpPr>
            <a:spLocks noGrp="1"/>
          </p:cNvSpPr>
          <p:nvPr>
            <p:ph type="title"/>
          </p:nvPr>
        </p:nvSpPr>
        <p:spPr>
          <a:xfrm>
            <a:off x="818011" y="389792"/>
            <a:ext cx="8596668" cy="1544515"/>
          </a:xfrm>
        </p:spPr>
        <p:txBody>
          <a:bodyPr/>
          <a:lstStyle/>
          <a:p>
            <a:r>
              <a:rPr lang="en-US" dirty="0">
                <a:solidFill>
                  <a:schemeClr val="accent5">
                    <a:lumMod val="75000"/>
                  </a:schemeClr>
                </a:solidFill>
                <a:latin typeface="Arial" panose="020B0604020202020204" pitchFamily="34" charset="0"/>
                <a:cs typeface="Arial" panose="020B0604020202020204" pitchFamily="34" charset="0"/>
              </a:rPr>
              <a:t>Load balencer</a:t>
            </a:r>
            <a:endParaRPr lang="en-IN" dirty="0">
              <a:solidFill>
                <a:schemeClr val="accent5">
                  <a:lumMod val="75000"/>
                </a:schemeClr>
              </a:solidFill>
              <a:latin typeface="Arial" panose="020B0604020202020204" pitchFamily="34" charset="0"/>
              <a:cs typeface="Arial" panose="020B0604020202020204" pitchFamily="34" charset="0"/>
            </a:endParaRPr>
          </a:p>
        </p:txBody>
      </p:sp>
      <p:pic>
        <p:nvPicPr>
          <p:cNvPr id="4" name="image2.jpeg" descr="load">
            <a:extLst>
              <a:ext uri="{FF2B5EF4-FFF2-40B4-BE49-F238E27FC236}">
                <a16:creationId xmlns:a16="http://schemas.microsoft.com/office/drawing/2014/main" id="{3056826B-17F0-5292-0D16-5418A8BE5336}"/>
              </a:ext>
            </a:extLst>
          </p:cNvPr>
          <p:cNvPicPr>
            <a:picLocks noGrp="1"/>
          </p:cNvPicPr>
          <p:nvPr>
            <p:ph idx="1"/>
          </p:nvPr>
        </p:nvPicPr>
        <p:blipFill>
          <a:blip r:embed="rId2" cstate="print"/>
          <a:stretch>
            <a:fillRect/>
          </a:stretch>
        </p:blipFill>
        <p:spPr>
          <a:xfrm>
            <a:off x="818011" y="1714500"/>
            <a:ext cx="8229274" cy="4615962"/>
          </a:xfrm>
          <a:prstGeom prst="rect">
            <a:avLst/>
          </a:prstGeom>
        </p:spPr>
      </p:pic>
    </p:spTree>
    <p:extLst>
      <p:ext uri="{BB962C8B-B14F-4D97-AF65-F5344CB8AC3E}">
        <p14:creationId xmlns:p14="http://schemas.microsoft.com/office/powerpoint/2010/main" val="272387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E124-5A63-5F90-7796-95B11C188801}"/>
              </a:ext>
            </a:extLst>
          </p:cNvPr>
          <p:cNvSpPr>
            <a:spLocks noGrp="1"/>
          </p:cNvSpPr>
          <p:nvPr>
            <p:ph type="title"/>
          </p:nvPr>
        </p:nvSpPr>
        <p:spPr/>
        <p:txBody>
          <a:bodyPr>
            <a:normAutofit/>
          </a:bodyPr>
          <a:lstStyle/>
          <a:p>
            <a:r>
              <a:rPr lang="en-US" sz="2800" dirty="0">
                <a:solidFill>
                  <a:schemeClr val="accent5">
                    <a:lumMod val="75000"/>
                  </a:schemeClr>
                </a:solidFill>
              </a:rPr>
              <a:t>Load balancer/Squid  configuration:</a:t>
            </a:r>
          </a:p>
        </p:txBody>
      </p:sp>
      <p:pic>
        <p:nvPicPr>
          <p:cNvPr id="5" name="Content Placeholder 4">
            <a:extLst>
              <a:ext uri="{FF2B5EF4-FFF2-40B4-BE49-F238E27FC236}">
                <a16:creationId xmlns:a16="http://schemas.microsoft.com/office/drawing/2014/main" id="{7A191E40-CD61-F9D6-450D-41A4DB1B2C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5367" y="1389185"/>
            <a:ext cx="8217509" cy="4327525"/>
          </a:xfrm>
        </p:spPr>
      </p:pic>
    </p:spTree>
    <p:extLst>
      <p:ext uri="{BB962C8B-B14F-4D97-AF65-F5344CB8AC3E}">
        <p14:creationId xmlns:p14="http://schemas.microsoft.com/office/powerpoint/2010/main" val="2272663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4096-0210-3C5C-F5BD-C647AE960FDE}"/>
              </a:ext>
            </a:extLst>
          </p:cNvPr>
          <p:cNvSpPr>
            <a:spLocks noGrp="1"/>
          </p:cNvSpPr>
          <p:nvPr>
            <p:ph type="title"/>
          </p:nvPr>
        </p:nvSpPr>
        <p:spPr>
          <a:xfrm>
            <a:off x="677334" y="609600"/>
            <a:ext cx="8596668" cy="1320800"/>
          </a:xfrm>
        </p:spPr>
        <p:txBody>
          <a:bodyPr/>
          <a:lstStyle/>
          <a:p>
            <a:endParaRPr lang="en-US" dirty="0"/>
          </a:p>
        </p:txBody>
      </p:sp>
      <p:pic>
        <p:nvPicPr>
          <p:cNvPr id="5" name="Content Placeholder 4">
            <a:extLst>
              <a:ext uri="{FF2B5EF4-FFF2-40B4-BE49-F238E27FC236}">
                <a16:creationId xmlns:a16="http://schemas.microsoft.com/office/drawing/2014/main" id="{144018B1-9DB9-057E-B75C-F3BA013788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471" y="609600"/>
            <a:ext cx="9242581" cy="5193323"/>
          </a:xfrm>
        </p:spPr>
      </p:pic>
    </p:spTree>
    <p:extLst>
      <p:ext uri="{BB962C8B-B14F-4D97-AF65-F5344CB8AC3E}">
        <p14:creationId xmlns:p14="http://schemas.microsoft.com/office/powerpoint/2010/main" val="328013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E204-1700-545F-CF25-BCD65C09956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199F707-3013-4190-8694-6FAFA5CF18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020" y="609600"/>
            <a:ext cx="8401295" cy="5290038"/>
          </a:xfrm>
        </p:spPr>
      </p:pic>
    </p:spTree>
    <p:extLst>
      <p:ext uri="{BB962C8B-B14F-4D97-AF65-F5344CB8AC3E}">
        <p14:creationId xmlns:p14="http://schemas.microsoft.com/office/powerpoint/2010/main" val="13747404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328</TotalTime>
  <Words>582</Words>
  <Application>Microsoft Office PowerPoint</Application>
  <PresentationFormat>Widescreen</PresentationFormat>
  <Paragraphs>67</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Black</vt:lpstr>
      <vt:lpstr>Bahnschrift Condensed</vt:lpstr>
      <vt:lpstr>Calibri</vt:lpstr>
      <vt:lpstr>Söhne</vt:lpstr>
      <vt:lpstr>Times New Roman</vt:lpstr>
      <vt:lpstr>Trebuchet MS</vt:lpstr>
      <vt:lpstr>Wingdings 3</vt:lpstr>
      <vt:lpstr>Facet</vt:lpstr>
      <vt:lpstr>INSTITUTE FOR ADVANCED COMPUTING  AND   SOFTWARE DEVELOPMENT   AKURDI, PUNE  </vt:lpstr>
      <vt:lpstr>Introduction </vt:lpstr>
      <vt:lpstr>Objective</vt:lpstr>
      <vt:lpstr>Requirement </vt:lpstr>
      <vt:lpstr>Architecture</vt:lpstr>
      <vt:lpstr>Load balencer</vt:lpstr>
      <vt:lpstr>Load balancer/Squid  configuration:</vt:lpstr>
      <vt:lpstr>PowerPoint Presentation</vt:lpstr>
      <vt:lpstr>PowerPoint Presentation</vt:lpstr>
      <vt:lpstr>PowerPoint Presentation</vt:lpstr>
      <vt:lpstr>Snort successfully deployed for IDS and IPS</vt:lpstr>
      <vt:lpstr>      Different Attacks Testing  SQL Injection Attack on Snort:</vt:lpstr>
      <vt:lpstr>PowerPoint Presentation</vt:lpstr>
      <vt:lpstr>JavaScript Attack Testing On Snort: </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AKURDI, PUNE  </dc:title>
  <dc:creator>Mohaneesh shirbhayye</dc:creator>
  <cp:lastModifiedBy>Mohaneesh shirbhayye</cp:lastModifiedBy>
  <cp:revision>22</cp:revision>
  <dcterms:created xsi:type="dcterms:W3CDTF">2023-08-28T15:06:46Z</dcterms:created>
  <dcterms:modified xsi:type="dcterms:W3CDTF">2023-08-30T05:19:38Z</dcterms:modified>
</cp:coreProperties>
</file>