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44"/>
  </p:notesMasterIdLst>
  <p:sldIdLst>
    <p:sldId id="256" r:id="rId2"/>
    <p:sldId id="257" r:id="rId3"/>
    <p:sldId id="258" r:id="rId4"/>
    <p:sldId id="259" r:id="rId5"/>
    <p:sldId id="261" r:id="rId6"/>
    <p:sldId id="262" r:id="rId7"/>
    <p:sldId id="263" r:id="rId8"/>
    <p:sldId id="264" r:id="rId9"/>
    <p:sldId id="265" r:id="rId10"/>
    <p:sldId id="299" r:id="rId11"/>
    <p:sldId id="267" r:id="rId12"/>
    <p:sldId id="304" r:id="rId13"/>
    <p:sldId id="300" r:id="rId14"/>
    <p:sldId id="305" r:id="rId15"/>
    <p:sldId id="268" r:id="rId16"/>
    <p:sldId id="306" r:id="rId17"/>
    <p:sldId id="307" r:id="rId18"/>
    <p:sldId id="269" r:id="rId19"/>
    <p:sldId id="296" r:id="rId20"/>
    <p:sldId id="308" r:id="rId21"/>
    <p:sldId id="309" r:id="rId22"/>
    <p:sldId id="301" r:id="rId23"/>
    <p:sldId id="310" r:id="rId24"/>
    <p:sldId id="311" r:id="rId25"/>
    <p:sldId id="297" r:id="rId26"/>
    <p:sldId id="312" r:id="rId27"/>
    <p:sldId id="313" r:id="rId28"/>
    <p:sldId id="302" r:id="rId29"/>
    <p:sldId id="314" r:id="rId30"/>
    <p:sldId id="272" r:id="rId31"/>
    <p:sldId id="315" r:id="rId32"/>
    <p:sldId id="303" r:id="rId33"/>
    <p:sldId id="316" r:id="rId34"/>
    <p:sldId id="317" r:id="rId35"/>
    <p:sldId id="274" r:id="rId36"/>
    <p:sldId id="275" r:id="rId37"/>
    <p:sldId id="276" r:id="rId38"/>
    <p:sldId id="277" r:id="rId39"/>
    <p:sldId id="278" r:id="rId40"/>
    <p:sldId id="279" r:id="rId41"/>
    <p:sldId id="281" r:id="rId42"/>
    <p:sldId id="298" r:id="rId43"/>
  </p:sldIdLst>
  <p:sldSz cx="9144000" cy="5143500" type="screen16x9"/>
  <p:notesSz cx="6858000" cy="9144000"/>
  <p:embeddedFontLst>
    <p:embeddedFont>
      <p:font typeface="Barlow Light" charset="0"/>
      <p:bold r:id="rId45"/>
      <p:boldItalic r:id="rId46"/>
    </p:embeddedFont>
    <p:embeddedFont>
      <p:font typeface="Calibri" pitchFamily="34" charset="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11C7EFF-B079-44CD-85B6-E6D3598932AC}">
  <a:tblStyle styleId="{511C7EFF-B079-44CD-85B6-E6D3598932A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1CDC246-CD5F-43C5-B557-0B5EE2D38672}"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11"/>
    <p:restoredTop sz="94694"/>
  </p:normalViewPr>
  <p:slideViewPr>
    <p:cSldViewPr snapToGrid="0" snapToObjects="1">
      <p:cViewPr>
        <p:scale>
          <a:sx n="102" d="100"/>
          <a:sy n="102" d="100"/>
        </p:scale>
        <p:origin x="-558"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3.fntdata"/><Relationship Id="rId50"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1.fntdata"/><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4.fntdata"/><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1734869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b72d1cf2b1_0_15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 name="Google Shape;466;gb72d1cf2b1_0_15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 name="Google Shape;47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b2f7c811e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 name="Google Shape;489;gb2f7c811e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855300" y="1363125"/>
            <a:ext cx="5110800" cy="2417100"/>
          </a:xfrm>
          <a:prstGeom prst="rect">
            <a:avLst/>
          </a:prstGeom>
        </p:spPr>
        <p:txBody>
          <a:bodyPr spcFirstLastPara="1" wrap="square" lIns="0" tIns="0" rIns="0" bIns="0" anchor="ctr" anchorCtr="0">
            <a:noAutofit/>
          </a:bodyPr>
          <a:lstStyle>
            <a:lvl1pPr lvl="0" rtl="0">
              <a:spcBef>
                <a:spcPts val="0"/>
              </a:spcBef>
              <a:spcAft>
                <a:spcPts val="0"/>
              </a:spcAft>
              <a:buClr>
                <a:schemeClr val="lt2"/>
              </a:buClr>
              <a:buSzPts val="4800"/>
              <a:buNone/>
              <a:defRPr sz="4800">
                <a:solidFill>
                  <a:schemeClr val="lt2"/>
                </a:solidFill>
              </a:defRPr>
            </a:lvl1pPr>
            <a:lvl2pPr lvl="1" rtl="0">
              <a:spcBef>
                <a:spcPts val="0"/>
              </a:spcBef>
              <a:spcAft>
                <a:spcPts val="0"/>
              </a:spcAft>
              <a:buClr>
                <a:schemeClr val="lt2"/>
              </a:buClr>
              <a:buSzPts val="4800"/>
              <a:buNone/>
              <a:defRPr sz="4800">
                <a:solidFill>
                  <a:schemeClr val="lt2"/>
                </a:solidFill>
              </a:defRPr>
            </a:lvl2pPr>
            <a:lvl3pPr lvl="2" rtl="0">
              <a:spcBef>
                <a:spcPts val="0"/>
              </a:spcBef>
              <a:spcAft>
                <a:spcPts val="0"/>
              </a:spcAft>
              <a:buClr>
                <a:schemeClr val="lt2"/>
              </a:buClr>
              <a:buSzPts val="4800"/>
              <a:buNone/>
              <a:defRPr sz="4800">
                <a:solidFill>
                  <a:schemeClr val="lt2"/>
                </a:solidFill>
              </a:defRPr>
            </a:lvl3pPr>
            <a:lvl4pPr lvl="3" rtl="0">
              <a:spcBef>
                <a:spcPts val="0"/>
              </a:spcBef>
              <a:spcAft>
                <a:spcPts val="0"/>
              </a:spcAft>
              <a:buClr>
                <a:schemeClr val="lt2"/>
              </a:buClr>
              <a:buSzPts val="4800"/>
              <a:buNone/>
              <a:defRPr sz="4800">
                <a:solidFill>
                  <a:schemeClr val="lt2"/>
                </a:solidFill>
              </a:defRPr>
            </a:lvl4pPr>
            <a:lvl5pPr lvl="4" rtl="0">
              <a:spcBef>
                <a:spcPts val="0"/>
              </a:spcBef>
              <a:spcAft>
                <a:spcPts val="0"/>
              </a:spcAft>
              <a:buClr>
                <a:schemeClr val="lt2"/>
              </a:buClr>
              <a:buSzPts val="4800"/>
              <a:buNone/>
              <a:defRPr sz="4800">
                <a:solidFill>
                  <a:schemeClr val="lt2"/>
                </a:solidFill>
              </a:defRPr>
            </a:lvl5pPr>
            <a:lvl6pPr lvl="5" rtl="0">
              <a:spcBef>
                <a:spcPts val="0"/>
              </a:spcBef>
              <a:spcAft>
                <a:spcPts val="0"/>
              </a:spcAft>
              <a:buClr>
                <a:schemeClr val="lt2"/>
              </a:buClr>
              <a:buSzPts val="4800"/>
              <a:buNone/>
              <a:defRPr sz="4800">
                <a:solidFill>
                  <a:schemeClr val="lt2"/>
                </a:solidFill>
              </a:defRPr>
            </a:lvl6pPr>
            <a:lvl7pPr lvl="6" rtl="0">
              <a:spcBef>
                <a:spcPts val="0"/>
              </a:spcBef>
              <a:spcAft>
                <a:spcPts val="0"/>
              </a:spcAft>
              <a:buClr>
                <a:schemeClr val="lt2"/>
              </a:buClr>
              <a:buSzPts val="4800"/>
              <a:buNone/>
              <a:defRPr sz="4800">
                <a:solidFill>
                  <a:schemeClr val="lt2"/>
                </a:solidFill>
              </a:defRPr>
            </a:lvl7pPr>
            <a:lvl8pPr lvl="7" rtl="0">
              <a:spcBef>
                <a:spcPts val="0"/>
              </a:spcBef>
              <a:spcAft>
                <a:spcPts val="0"/>
              </a:spcAft>
              <a:buClr>
                <a:schemeClr val="lt2"/>
              </a:buClr>
              <a:buSzPts val="4800"/>
              <a:buNone/>
              <a:defRPr sz="4800">
                <a:solidFill>
                  <a:schemeClr val="lt2"/>
                </a:solidFill>
              </a:defRPr>
            </a:lvl8pPr>
            <a:lvl9pPr lvl="8" rtl="0">
              <a:spcBef>
                <a:spcPts val="0"/>
              </a:spcBef>
              <a:spcAft>
                <a:spcPts val="0"/>
              </a:spcAft>
              <a:buClr>
                <a:schemeClr val="lt2"/>
              </a:buClr>
              <a:buSzPts val="4800"/>
              <a:buNone/>
              <a:defRPr sz="4800">
                <a:solidFill>
                  <a:schemeClr val="lt2"/>
                </a:solidFill>
              </a:defRPr>
            </a:lvl9pPr>
          </a:lstStyle>
          <a:p>
            <a:endParaRPr/>
          </a:p>
        </p:txBody>
      </p:sp>
      <p:grpSp>
        <p:nvGrpSpPr>
          <p:cNvPr id="13" name="Google Shape;13;p2"/>
          <p:cNvGrpSpPr/>
          <p:nvPr/>
        </p:nvGrpSpPr>
        <p:grpSpPr>
          <a:xfrm>
            <a:off x="0" y="2550906"/>
            <a:ext cx="719125" cy="41700"/>
            <a:chOff x="0" y="2550906"/>
            <a:chExt cx="719125" cy="41700"/>
          </a:xfrm>
        </p:grpSpPr>
        <p:sp>
          <p:nvSpPr>
            <p:cNvPr id="14" name="Google Shape;14;p2"/>
            <p:cNvSpPr/>
            <p:nvPr/>
          </p:nvSpPr>
          <p:spPr>
            <a:xfrm>
              <a:off x="0" y="255090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06425" y="2550906"/>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6"/>
        <p:cNvGrpSpPr/>
        <p:nvPr/>
      </p:nvGrpSpPr>
      <p:grpSpPr>
        <a:xfrm>
          <a:off x="0" y="0"/>
          <a:ext cx="0" cy="0"/>
          <a:chOff x="0" y="0"/>
          <a:chExt cx="0" cy="0"/>
        </a:xfrm>
      </p:grpSpPr>
      <p:sp>
        <p:nvSpPr>
          <p:cNvPr id="17" name="Google Shape;17;p3"/>
          <p:cNvSpPr txBox="1">
            <a:spLocks noGrp="1"/>
          </p:cNvSpPr>
          <p:nvPr>
            <p:ph type="ctrTitle"/>
          </p:nvPr>
        </p:nvSpPr>
        <p:spPr>
          <a:xfrm>
            <a:off x="855300" y="1534047"/>
            <a:ext cx="5110800" cy="1159800"/>
          </a:xfrm>
          <a:prstGeom prst="rect">
            <a:avLst/>
          </a:prstGeom>
        </p:spPr>
        <p:txBody>
          <a:bodyPr spcFirstLastPara="1" wrap="square" lIns="0" tIns="0" rIns="0" bIns="0"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8" name="Google Shape;18;p3"/>
          <p:cNvSpPr txBox="1">
            <a:spLocks noGrp="1"/>
          </p:cNvSpPr>
          <p:nvPr>
            <p:ph type="subTitle" idx="1"/>
          </p:nvPr>
        </p:nvSpPr>
        <p:spPr>
          <a:xfrm>
            <a:off x="855300" y="2714552"/>
            <a:ext cx="5110800" cy="428100"/>
          </a:xfrm>
          <a:prstGeom prst="rect">
            <a:avLst/>
          </a:prstGeom>
        </p:spPr>
        <p:txBody>
          <a:bodyPr spcFirstLastPara="1" wrap="square" lIns="0" tIns="0" rIns="0" bIns="0" anchor="t" anchorCtr="0">
            <a:noAutofit/>
          </a:bodyPr>
          <a:lstStyle>
            <a:lvl1pPr lvl="0" rtl="0">
              <a:spcBef>
                <a:spcPts val="0"/>
              </a:spcBef>
              <a:spcAft>
                <a:spcPts val="0"/>
              </a:spcAft>
              <a:buClr>
                <a:schemeClr val="lt2"/>
              </a:buClr>
              <a:buSzPts val="2400"/>
              <a:buNone/>
              <a:defRPr>
                <a:solidFill>
                  <a:schemeClr val="lt2"/>
                </a:solidFill>
              </a:defRPr>
            </a:lvl1pPr>
            <a:lvl2pPr lvl="1" rtl="0">
              <a:spcBef>
                <a:spcPts val="800"/>
              </a:spcBef>
              <a:spcAft>
                <a:spcPts val="0"/>
              </a:spcAft>
              <a:buClr>
                <a:schemeClr val="lt2"/>
              </a:buClr>
              <a:buSzPts val="3000"/>
              <a:buNone/>
              <a:defRPr sz="3000">
                <a:solidFill>
                  <a:schemeClr val="lt2"/>
                </a:solidFill>
              </a:defRPr>
            </a:lvl2pPr>
            <a:lvl3pPr lvl="2" rtl="0">
              <a:spcBef>
                <a:spcPts val="800"/>
              </a:spcBef>
              <a:spcAft>
                <a:spcPts val="0"/>
              </a:spcAft>
              <a:buClr>
                <a:schemeClr val="lt2"/>
              </a:buClr>
              <a:buSzPts val="3000"/>
              <a:buNone/>
              <a:defRPr sz="3000">
                <a:solidFill>
                  <a:schemeClr val="lt2"/>
                </a:solidFill>
              </a:defRPr>
            </a:lvl3pPr>
            <a:lvl4pPr lvl="3" rtl="0">
              <a:spcBef>
                <a:spcPts val="800"/>
              </a:spcBef>
              <a:spcAft>
                <a:spcPts val="0"/>
              </a:spcAft>
              <a:buClr>
                <a:schemeClr val="lt2"/>
              </a:buClr>
              <a:buSzPts val="3000"/>
              <a:buNone/>
              <a:defRPr sz="3000">
                <a:solidFill>
                  <a:schemeClr val="lt2"/>
                </a:solidFill>
              </a:defRPr>
            </a:lvl4pPr>
            <a:lvl5pPr lvl="4" rtl="0">
              <a:spcBef>
                <a:spcPts val="800"/>
              </a:spcBef>
              <a:spcAft>
                <a:spcPts val="0"/>
              </a:spcAft>
              <a:buClr>
                <a:schemeClr val="lt2"/>
              </a:buClr>
              <a:buSzPts val="3000"/>
              <a:buNone/>
              <a:defRPr sz="3000">
                <a:solidFill>
                  <a:schemeClr val="lt2"/>
                </a:solidFill>
              </a:defRPr>
            </a:lvl5pPr>
            <a:lvl6pPr lvl="5" rtl="0">
              <a:spcBef>
                <a:spcPts val="800"/>
              </a:spcBef>
              <a:spcAft>
                <a:spcPts val="0"/>
              </a:spcAft>
              <a:buClr>
                <a:schemeClr val="lt2"/>
              </a:buClr>
              <a:buSzPts val="3000"/>
              <a:buNone/>
              <a:defRPr sz="3000">
                <a:solidFill>
                  <a:schemeClr val="lt2"/>
                </a:solidFill>
              </a:defRPr>
            </a:lvl6pPr>
            <a:lvl7pPr lvl="6" rtl="0">
              <a:spcBef>
                <a:spcPts val="800"/>
              </a:spcBef>
              <a:spcAft>
                <a:spcPts val="0"/>
              </a:spcAft>
              <a:buClr>
                <a:schemeClr val="lt2"/>
              </a:buClr>
              <a:buSzPts val="3000"/>
              <a:buNone/>
              <a:defRPr sz="3000">
                <a:solidFill>
                  <a:schemeClr val="lt2"/>
                </a:solidFill>
              </a:defRPr>
            </a:lvl7pPr>
            <a:lvl8pPr lvl="7" rtl="0">
              <a:spcBef>
                <a:spcPts val="800"/>
              </a:spcBef>
              <a:spcAft>
                <a:spcPts val="0"/>
              </a:spcAft>
              <a:buClr>
                <a:schemeClr val="lt2"/>
              </a:buClr>
              <a:buSzPts val="3000"/>
              <a:buNone/>
              <a:defRPr sz="3000">
                <a:solidFill>
                  <a:schemeClr val="lt2"/>
                </a:solidFill>
              </a:defRPr>
            </a:lvl8pPr>
            <a:lvl9pPr lvl="8" rtl="0">
              <a:spcBef>
                <a:spcPts val="800"/>
              </a:spcBef>
              <a:spcAft>
                <a:spcPts val="800"/>
              </a:spcAft>
              <a:buClr>
                <a:schemeClr val="lt2"/>
              </a:buClr>
              <a:buSzPts val="3000"/>
              <a:buNone/>
              <a:defRPr sz="3000">
                <a:solidFill>
                  <a:schemeClr val="lt2"/>
                </a:solidFill>
              </a:defRPr>
            </a:lvl9pPr>
          </a:lstStyle>
          <a:p>
            <a:endParaRPr/>
          </a:p>
        </p:txBody>
      </p:sp>
      <p:grpSp>
        <p:nvGrpSpPr>
          <p:cNvPr id="19" name="Google Shape;19;p3"/>
          <p:cNvGrpSpPr/>
          <p:nvPr/>
        </p:nvGrpSpPr>
        <p:grpSpPr>
          <a:xfrm>
            <a:off x="0" y="2550906"/>
            <a:ext cx="719125" cy="41700"/>
            <a:chOff x="0" y="2550906"/>
            <a:chExt cx="719125" cy="41700"/>
          </a:xfrm>
        </p:grpSpPr>
        <p:sp>
          <p:nvSpPr>
            <p:cNvPr id="20" name="Google Shape;20;p3"/>
            <p:cNvSpPr/>
            <p:nvPr/>
          </p:nvSpPr>
          <p:spPr>
            <a:xfrm>
              <a:off x="0" y="255090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506425" y="2550906"/>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29" name="Google Shape;29;p5"/>
          <p:cNvSpPr txBox="1">
            <a:spLocks noGrp="1"/>
          </p:cNvSpPr>
          <p:nvPr>
            <p:ph type="body" idx="1"/>
          </p:nvPr>
        </p:nvSpPr>
        <p:spPr>
          <a:xfrm>
            <a:off x="855300" y="1353948"/>
            <a:ext cx="5307000" cy="3033900"/>
          </a:xfrm>
          <a:prstGeom prst="rect">
            <a:avLst/>
          </a:prstGeom>
        </p:spPr>
        <p:txBody>
          <a:bodyPr spcFirstLastPara="1" wrap="square" lIns="0" tIns="0" rIns="0" bIns="0" anchor="t" anchorCtr="0">
            <a:noAutofit/>
          </a:bodyPr>
          <a:lstStyle>
            <a:lvl1pPr marL="457200" lvl="0" indent="-381000" rtl="0">
              <a:spcBef>
                <a:spcPts val="0"/>
              </a:spcBef>
              <a:spcAft>
                <a:spcPts val="0"/>
              </a:spcAft>
              <a:buSzPts val="2400"/>
              <a:buChar char="╸"/>
              <a:defRPr/>
            </a:lvl1pPr>
            <a:lvl2pPr marL="914400" lvl="1" indent="-381000" rtl="0">
              <a:spcBef>
                <a:spcPts val="800"/>
              </a:spcBef>
              <a:spcAft>
                <a:spcPts val="0"/>
              </a:spcAft>
              <a:buSzPts val="2400"/>
              <a:buChar char="‧"/>
              <a:defRPr/>
            </a:lvl2pPr>
            <a:lvl3pPr marL="1371600" lvl="2" indent="-381000" rtl="0">
              <a:spcBef>
                <a:spcPts val="800"/>
              </a:spcBef>
              <a:spcAft>
                <a:spcPts val="0"/>
              </a:spcAft>
              <a:buSzPts val="2400"/>
              <a:buChar char="‧"/>
              <a:defRPr/>
            </a:lvl3pPr>
            <a:lvl4pPr marL="1828800" lvl="3" indent="-381000" rtl="0">
              <a:spcBef>
                <a:spcPts val="800"/>
              </a:spcBef>
              <a:spcAft>
                <a:spcPts val="0"/>
              </a:spcAft>
              <a:buSzPts val="2400"/>
              <a:buChar char="●"/>
              <a:defRPr/>
            </a:lvl4pPr>
            <a:lvl5pPr marL="2286000" lvl="4" indent="-381000" rtl="0">
              <a:spcBef>
                <a:spcPts val="800"/>
              </a:spcBef>
              <a:spcAft>
                <a:spcPts val="0"/>
              </a:spcAft>
              <a:buSzPts val="2400"/>
              <a:buChar char="○"/>
              <a:defRPr/>
            </a:lvl5pPr>
            <a:lvl6pPr marL="2743200" lvl="5" indent="-381000" rtl="0">
              <a:spcBef>
                <a:spcPts val="800"/>
              </a:spcBef>
              <a:spcAft>
                <a:spcPts val="0"/>
              </a:spcAft>
              <a:buSzPts val="2400"/>
              <a:buChar char="■"/>
              <a:defRPr/>
            </a:lvl6pPr>
            <a:lvl7pPr marL="3200400" lvl="6" indent="-381000" rtl="0">
              <a:spcBef>
                <a:spcPts val="800"/>
              </a:spcBef>
              <a:spcAft>
                <a:spcPts val="0"/>
              </a:spcAft>
              <a:buSzPts val="2400"/>
              <a:buChar char="●"/>
              <a:defRPr/>
            </a:lvl7pPr>
            <a:lvl8pPr marL="3657600" lvl="7" indent="-381000" rtl="0">
              <a:spcBef>
                <a:spcPts val="800"/>
              </a:spcBef>
              <a:spcAft>
                <a:spcPts val="0"/>
              </a:spcAft>
              <a:buSzPts val="2400"/>
              <a:buChar char="○"/>
              <a:defRPr/>
            </a:lvl8pPr>
            <a:lvl9pPr marL="4114800" lvl="8" indent="-381000" rtl="0">
              <a:spcBef>
                <a:spcPts val="800"/>
              </a:spcBef>
              <a:spcAft>
                <a:spcPts val="800"/>
              </a:spcAft>
              <a:buSzPts val="2400"/>
              <a:buChar char="■"/>
              <a:defRPr/>
            </a:lvl9pPr>
          </a:lstStyle>
          <a:p>
            <a:endParaRPr/>
          </a:p>
        </p:txBody>
      </p:sp>
      <p:sp>
        <p:nvSpPr>
          <p:cNvPr id="30" name="Google Shape;30;p5"/>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grpSp>
        <p:nvGrpSpPr>
          <p:cNvPr id="31" name="Google Shape;31;p5"/>
          <p:cNvGrpSpPr/>
          <p:nvPr/>
        </p:nvGrpSpPr>
        <p:grpSpPr>
          <a:xfrm>
            <a:off x="0" y="1120426"/>
            <a:ext cx="719125" cy="41709"/>
            <a:chOff x="0" y="1120426"/>
            <a:chExt cx="719125" cy="41709"/>
          </a:xfrm>
        </p:grpSpPr>
        <p:sp>
          <p:nvSpPr>
            <p:cNvPr id="32" name="Google Shape;32;p5"/>
            <p:cNvSpPr/>
            <p:nvPr/>
          </p:nvSpPr>
          <p:spPr>
            <a:xfrm>
              <a:off x="0" y="112042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5"/>
            <p:cNvSpPr/>
            <p:nvPr/>
          </p:nvSpPr>
          <p:spPr>
            <a:xfrm>
              <a:off x="506425" y="1120435"/>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36" name="Google Shape;36;p6"/>
          <p:cNvSpPr txBox="1">
            <a:spLocks noGrp="1"/>
          </p:cNvSpPr>
          <p:nvPr>
            <p:ph type="body" idx="1"/>
          </p:nvPr>
        </p:nvSpPr>
        <p:spPr>
          <a:xfrm>
            <a:off x="855275" y="1353950"/>
            <a:ext cx="2479500" cy="34182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37" name="Google Shape;37;p6"/>
          <p:cNvSpPr txBox="1">
            <a:spLocks noGrp="1"/>
          </p:cNvSpPr>
          <p:nvPr>
            <p:ph type="body" idx="2"/>
          </p:nvPr>
        </p:nvSpPr>
        <p:spPr>
          <a:xfrm>
            <a:off x="3682698" y="1353950"/>
            <a:ext cx="2479500" cy="34182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38" name="Google Shape;38;p6"/>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grpSp>
        <p:nvGrpSpPr>
          <p:cNvPr id="39" name="Google Shape;39;p6"/>
          <p:cNvGrpSpPr/>
          <p:nvPr/>
        </p:nvGrpSpPr>
        <p:grpSpPr>
          <a:xfrm>
            <a:off x="0" y="1120426"/>
            <a:ext cx="719125" cy="41709"/>
            <a:chOff x="0" y="1120426"/>
            <a:chExt cx="719125" cy="41709"/>
          </a:xfrm>
        </p:grpSpPr>
        <p:sp>
          <p:nvSpPr>
            <p:cNvPr id="40" name="Google Shape;40;p6"/>
            <p:cNvSpPr/>
            <p:nvPr/>
          </p:nvSpPr>
          <p:spPr>
            <a:xfrm>
              <a:off x="0" y="112042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6"/>
            <p:cNvSpPr/>
            <p:nvPr/>
          </p:nvSpPr>
          <p:spPr>
            <a:xfrm>
              <a:off x="506425" y="1120435"/>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2"/>
        <p:cNvGrpSpPr/>
        <p:nvPr/>
      </p:nvGrpSpPr>
      <p:grpSpPr>
        <a:xfrm>
          <a:off x="0" y="0"/>
          <a:ext cx="0" cy="0"/>
          <a:chOff x="0" y="0"/>
          <a:chExt cx="0" cy="0"/>
        </a:xfrm>
      </p:grpSpPr>
      <p:sp>
        <p:nvSpPr>
          <p:cNvPr id="43" name="Google Shape;43;p7"/>
          <p:cNvSpPr txBox="1">
            <a:spLocks noGrp="1"/>
          </p:cNvSpPr>
          <p:nvPr>
            <p:ph type="title"/>
          </p:nvPr>
        </p:nvSpPr>
        <p:spPr>
          <a:xfrm>
            <a:off x="855300" y="836000"/>
            <a:ext cx="7433400" cy="396300"/>
          </a:xfrm>
          <a:prstGeom prst="rect">
            <a:avLst/>
          </a:prstGeom>
        </p:spPr>
        <p:txBody>
          <a:bodyPr spcFirstLastPara="1" wrap="square" lIns="0" tIns="0" rIns="0" bIns="0"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44" name="Google Shape;44;p7"/>
          <p:cNvSpPr txBox="1">
            <a:spLocks noGrp="1"/>
          </p:cNvSpPr>
          <p:nvPr>
            <p:ph type="body" idx="1"/>
          </p:nvPr>
        </p:nvSpPr>
        <p:spPr>
          <a:xfrm>
            <a:off x="855300" y="1353950"/>
            <a:ext cx="2315700" cy="3418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45" name="Google Shape;45;p7"/>
          <p:cNvSpPr txBox="1">
            <a:spLocks noGrp="1"/>
          </p:cNvSpPr>
          <p:nvPr>
            <p:ph type="body" idx="2"/>
          </p:nvPr>
        </p:nvSpPr>
        <p:spPr>
          <a:xfrm>
            <a:off x="3414196" y="1353950"/>
            <a:ext cx="2315700" cy="3418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46" name="Google Shape;46;p7"/>
          <p:cNvSpPr txBox="1">
            <a:spLocks noGrp="1"/>
          </p:cNvSpPr>
          <p:nvPr>
            <p:ph type="body" idx="3"/>
          </p:nvPr>
        </p:nvSpPr>
        <p:spPr>
          <a:xfrm>
            <a:off x="5973091" y="1353950"/>
            <a:ext cx="2315700" cy="3418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47" name="Google Shape;47;p7"/>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grpSp>
        <p:nvGrpSpPr>
          <p:cNvPr id="48" name="Google Shape;48;p7"/>
          <p:cNvGrpSpPr/>
          <p:nvPr/>
        </p:nvGrpSpPr>
        <p:grpSpPr>
          <a:xfrm>
            <a:off x="0" y="1120426"/>
            <a:ext cx="719125" cy="41709"/>
            <a:chOff x="0" y="1120426"/>
            <a:chExt cx="719125" cy="41709"/>
          </a:xfrm>
        </p:grpSpPr>
        <p:sp>
          <p:nvSpPr>
            <p:cNvPr id="49" name="Google Shape;49;p7"/>
            <p:cNvSpPr/>
            <p:nvPr/>
          </p:nvSpPr>
          <p:spPr>
            <a:xfrm>
              <a:off x="0" y="112042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7"/>
            <p:cNvSpPr/>
            <p:nvPr/>
          </p:nvSpPr>
          <p:spPr>
            <a:xfrm>
              <a:off x="506425" y="1120435"/>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8"/>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53" name="Google Shape;53;p8"/>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grpSp>
        <p:nvGrpSpPr>
          <p:cNvPr id="54" name="Google Shape;54;p8"/>
          <p:cNvGrpSpPr/>
          <p:nvPr/>
        </p:nvGrpSpPr>
        <p:grpSpPr>
          <a:xfrm>
            <a:off x="0" y="1120426"/>
            <a:ext cx="719125" cy="41709"/>
            <a:chOff x="0" y="1120426"/>
            <a:chExt cx="719125" cy="41709"/>
          </a:xfrm>
        </p:grpSpPr>
        <p:sp>
          <p:nvSpPr>
            <p:cNvPr id="55" name="Google Shape;55;p8"/>
            <p:cNvSpPr/>
            <p:nvPr/>
          </p:nvSpPr>
          <p:spPr>
            <a:xfrm>
              <a:off x="0" y="112042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a:off x="506425" y="1120435"/>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7"/>
        <p:cNvGrpSpPr/>
        <p:nvPr/>
      </p:nvGrpSpPr>
      <p:grpSpPr>
        <a:xfrm>
          <a:off x="0" y="0"/>
          <a:ext cx="0" cy="0"/>
          <a:chOff x="0" y="0"/>
          <a:chExt cx="0" cy="0"/>
        </a:xfrm>
      </p:grpSpPr>
      <p:sp>
        <p:nvSpPr>
          <p:cNvPr id="58" name="Google Shape;58;p9"/>
          <p:cNvSpPr txBox="1">
            <a:spLocks noGrp="1"/>
          </p:cNvSpPr>
          <p:nvPr>
            <p:ph type="body" idx="1"/>
          </p:nvPr>
        </p:nvSpPr>
        <p:spPr>
          <a:xfrm>
            <a:off x="855300" y="4406300"/>
            <a:ext cx="7433400" cy="311400"/>
          </a:xfrm>
          <a:prstGeom prst="rect">
            <a:avLst/>
          </a:prstGeom>
        </p:spPr>
        <p:txBody>
          <a:bodyPr spcFirstLastPara="1" wrap="square" lIns="0" tIns="0" rIns="0" bIns="0" anchor="t" anchorCtr="0">
            <a:noAutofit/>
          </a:bodyPr>
          <a:lstStyle>
            <a:lvl1pPr marL="457200" lvl="0" indent="-228600" rtl="0">
              <a:spcBef>
                <a:spcPts val="0"/>
              </a:spcBef>
              <a:spcAft>
                <a:spcPts val="800"/>
              </a:spcAft>
              <a:buSzPts val="1800"/>
              <a:buNone/>
              <a:defRPr sz="1800"/>
            </a:lvl1pPr>
          </a:lstStyle>
          <a:p>
            <a:endParaRPr/>
          </a:p>
        </p:txBody>
      </p:sp>
      <p:sp>
        <p:nvSpPr>
          <p:cNvPr id="59" name="Google Shape;59;p9"/>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grpSp>
        <p:nvGrpSpPr>
          <p:cNvPr id="60" name="Google Shape;60;p9"/>
          <p:cNvGrpSpPr/>
          <p:nvPr/>
        </p:nvGrpSpPr>
        <p:grpSpPr>
          <a:xfrm>
            <a:off x="0" y="4541156"/>
            <a:ext cx="719125" cy="41700"/>
            <a:chOff x="0" y="4541156"/>
            <a:chExt cx="719125" cy="41700"/>
          </a:xfrm>
        </p:grpSpPr>
        <p:sp>
          <p:nvSpPr>
            <p:cNvPr id="61" name="Google Shape;61;p9"/>
            <p:cNvSpPr/>
            <p:nvPr/>
          </p:nvSpPr>
          <p:spPr>
            <a:xfrm>
              <a:off x="0" y="454115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9"/>
            <p:cNvSpPr/>
            <p:nvPr/>
          </p:nvSpPr>
          <p:spPr>
            <a:xfrm>
              <a:off x="506425" y="4541156"/>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3"/>
        <p:cNvGrpSpPr/>
        <p:nvPr/>
      </p:nvGrpSpPr>
      <p:grpSpPr>
        <a:xfrm>
          <a:off x="0" y="0"/>
          <a:ext cx="0" cy="0"/>
          <a:chOff x="0" y="0"/>
          <a:chExt cx="0" cy="0"/>
        </a:xfrm>
      </p:grpSpPr>
      <p:sp>
        <p:nvSpPr>
          <p:cNvPr id="64" name="Google Shape;64;p10"/>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grpSp>
        <p:nvGrpSpPr>
          <p:cNvPr id="65" name="Google Shape;65;p10"/>
          <p:cNvGrpSpPr/>
          <p:nvPr/>
        </p:nvGrpSpPr>
        <p:grpSpPr>
          <a:xfrm>
            <a:off x="0" y="2550906"/>
            <a:ext cx="719125" cy="41700"/>
            <a:chOff x="0" y="2550906"/>
            <a:chExt cx="719125" cy="41700"/>
          </a:xfrm>
        </p:grpSpPr>
        <p:sp>
          <p:nvSpPr>
            <p:cNvPr id="66" name="Google Shape;66;p10"/>
            <p:cNvSpPr/>
            <p:nvPr/>
          </p:nvSpPr>
          <p:spPr>
            <a:xfrm>
              <a:off x="0" y="255090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0"/>
            <p:cNvSpPr/>
            <p:nvPr/>
          </p:nvSpPr>
          <p:spPr>
            <a:xfrm>
              <a:off x="506425" y="2550906"/>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accent5"/>
            </a:gs>
            <a:gs pos="100000">
              <a:schemeClr val="accent6"/>
            </a:gs>
          </a:gsLst>
          <a:path path="circle">
            <a:fillToRect l="100000" t="100000"/>
          </a:path>
          <a:tileRect r="-100000" b="-10000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55300" y="836000"/>
            <a:ext cx="5307000" cy="3963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1pPr>
            <a:lvl2pPr lvl="1"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2pPr>
            <a:lvl3pPr lvl="2"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3pPr>
            <a:lvl4pPr lvl="3"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4pPr>
            <a:lvl5pPr lvl="4"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5pPr>
            <a:lvl6pPr lvl="5"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6pPr>
            <a:lvl7pPr lvl="6"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7pPr>
            <a:lvl8pPr lvl="7"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8pPr>
            <a:lvl9pPr lvl="8"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9pPr>
          </a:lstStyle>
          <a:p>
            <a:endParaRPr/>
          </a:p>
        </p:txBody>
      </p:sp>
      <p:sp>
        <p:nvSpPr>
          <p:cNvPr id="7" name="Google Shape;7;p1"/>
          <p:cNvSpPr txBox="1">
            <a:spLocks noGrp="1"/>
          </p:cNvSpPr>
          <p:nvPr>
            <p:ph type="body" idx="1"/>
          </p:nvPr>
        </p:nvSpPr>
        <p:spPr>
          <a:xfrm>
            <a:off x="855300" y="1353948"/>
            <a:ext cx="5307000" cy="30339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lt2"/>
              </a:buClr>
              <a:buSzPts val="2400"/>
              <a:buFont typeface="Barlow Light"/>
              <a:buChar char="╸"/>
              <a:defRPr sz="2400">
                <a:solidFill>
                  <a:schemeClr val="dk1"/>
                </a:solidFill>
                <a:latin typeface="Barlow Light"/>
                <a:ea typeface="Barlow Light"/>
                <a:cs typeface="Barlow Light"/>
                <a:sym typeface="Barlow Light"/>
              </a:defRPr>
            </a:lvl1pPr>
            <a:lvl2pPr marL="914400" lvl="1" indent="-381000" rtl="0">
              <a:lnSpc>
                <a:spcPct val="115000"/>
              </a:lnSpc>
              <a:spcBef>
                <a:spcPts val="800"/>
              </a:spcBef>
              <a:spcAft>
                <a:spcPts val="0"/>
              </a:spcAft>
              <a:buClr>
                <a:schemeClr val="lt2"/>
              </a:buClr>
              <a:buSzPts val="2400"/>
              <a:buFont typeface="Barlow Light"/>
              <a:buChar char="‧"/>
              <a:defRPr sz="2400">
                <a:solidFill>
                  <a:schemeClr val="dk1"/>
                </a:solidFill>
                <a:latin typeface="Barlow Light"/>
                <a:ea typeface="Barlow Light"/>
                <a:cs typeface="Barlow Light"/>
                <a:sym typeface="Barlow Light"/>
              </a:defRPr>
            </a:lvl2pPr>
            <a:lvl3pPr marL="1371600" lvl="2" indent="-381000" rtl="0">
              <a:lnSpc>
                <a:spcPct val="115000"/>
              </a:lnSpc>
              <a:spcBef>
                <a:spcPts val="800"/>
              </a:spcBef>
              <a:spcAft>
                <a:spcPts val="0"/>
              </a:spcAft>
              <a:buClr>
                <a:schemeClr val="lt2"/>
              </a:buClr>
              <a:buSzPts val="2400"/>
              <a:buFont typeface="Barlow Light"/>
              <a:buChar char="‧"/>
              <a:defRPr sz="2400">
                <a:solidFill>
                  <a:schemeClr val="dk1"/>
                </a:solidFill>
                <a:latin typeface="Barlow Light"/>
                <a:ea typeface="Barlow Light"/>
                <a:cs typeface="Barlow Light"/>
                <a:sym typeface="Barlow Light"/>
              </a:defRPr>
            </a:lvl3pPr>
            <a:lvl4pPr marL="1828800" lvl="3"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4pPr>
            <a:lvl5pPr marL="2286000" lvl="4"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5pPr>
            <a:lvl6pPr marL="2743200" lvl="5"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6pPr>
            <a:lvl7pPr marL="3200400" lvl="6"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7pPr>
            <a:lvl8pPr marL="3657600" lvl="7"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8pPr>
            <a:lvl9pPr marL="4114800" lvl="8" indent="-381000" rtl="0">
              <a:lnSpc>
                <a:spcPct val="115000"/>
              </a:lnSpc>
              <a:spcBef>
                <a:spcPts val="800"/>
              </a:spcBef>
              <a:spcAft>
                <a:spcPts val="800"/>
              </a:spcAft>
              <a:buClr>
                <a:schemeClr val="dk1"/>
              </a:buClr>
              <a:buSzPts val="2400"/>
              <a:buFont typeface="Barlow Light"/>
              <a:buChar char="■"/>
              <a:defRPr sz="24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93400" y="4749850"/>
            <a:ext cx="450600" cy="347100"/>
          </a:xfrm>
          <a:prstGeom prst="rect">
            <a:avLst/>
          </a:prstGeom>
          <a:noFill/>
          <a:ln>
            <a:noFill/>
          </a:ln>
        </p:spPr>
        <p:txBody>
          <a:bodyPr spcFirstLastPara="1" wrap="square" lIns="0" tIns="0" rIns="0" bIns="0" anchor="ctr" anchorCtr="0">
            <a:noAutofit/>
          </a:bodyPr>
          <a:lstStyle>
            <a:lvl1pPr lvl="0" algn="ctr" rtl="0">
              <a:buNone/>
              <a:defRPr sz="1300">
                <a:solidFill>
                  <a:schemeClr val="accent2"/>
                </a:solidFill>
                <a:latin typeface="Barlow Light"/>
                <a:ea typeface="Barlow Light"/>
                <a:cs typeface="Barlow Light"/>
                <a:sym typeface="Barlow Light"/>
              </a:defRPr>
            </a:lvl1pPr>
            <a:lvl2pPr lvl="1" algn="ctr" rtl="0">
              <a:buNone/>
              <a:defRPr sz="1300">
                <a:solidFill>
                  <a:schemeClr val="accent2"/>
                </a:solidFill>
                <a:latin typeface="Barlow Light"/>
                <a:ea typeface="Barlow Light"/>
                <a:cs typeface="Barlow Light"/>
                <a:sym typeface="Barlow Light"/>
              </a:defRPr>
            </a:lvl2pPr>
            <a:lvl3pPr lvl="2" algn="ctr" rtl="0">
              <a:buNone/>
              <a:defRPr sz="1300">
                <a:solidFill>
                  <a:schemeClr val="accent2"/>
                </a:solidFill>
                <a:latin typeface="Barlow Light"/>
                <a:ea typeface="Barlow Light"/>
                <a:cs typeface="Barlow Light"/>
                <a:sym typeface="Barlow Light"/>
              </a:defRPr>
            </a:lvl3pPr>
            <a:lvl4pPr lvl="3" algn="ctr" rtl="0">
              <a:buNone/>
              <a:defRPr sz="1300">
                <a:solidFill>
                  <a:schemeClr val="accent2"/>
                </a:solidFill>
                <a:latin typeface="Barlow Light"/>
                <a:ea typeface="Barlow Light"/>
                <a:cs typeface="Barlow Light"/>
                <a:sym typeface="Barlow Light"/>
              </a:defRPr>
            </a:lvl4pPr>
            <a:lvl5pPr lvl="4" algn="ctr" rtl="0">
              <a:buNone/>
              <a:defRPr sz="1300">
                <a:solidFill>
                  <a:schemeClr val="accent2"/>
                </a:solidFill>
                <a:latin typeface="Barlow Light"/>
                <a:ea typeface="Barlow Light"/>
                <a:cs typeface="Barlow Light"/>
                <a:sym typeface="Barlow Light"/>
              </a:defRPr>
            </a:lvl5pPr>
            <a:lvl6pPr lvl="5" algn="ctr" rtl="0">
              <a:buNone/>
              <a:defRPr sz="1300">
                <a:solidFill>
                  <a:schemeClr val="accent2"/>
                </a:solidFill>
                <a:latin typeface="Barlow Light"/>
                <a:ea typeface="Barlow Light"/>
                <a:cs typeface="Barlow Light"/>
                <a:sym typeface="Barlow Light"/>
              </a:defRPr>
            </a:lvl6pPr>
            <a:lvl7pPr lvl="6" algn="ctr" rtl="0">
              <a:buNone/>
              <a:defRPr sz="1300">
                <a:solidFill>
                  <a:schemeClr val="accent2"/>
                </a:solidFill>
                <a:latin typeface="Barlow Light"/>
                <a:ea typeface="Barlow Light"/>
                <a:cs typeface="Barlow Light"/>
                <a:sym typeface="Barlow Light"/>
              </a:defRPr>
            </a:lvl7pPr>
            <a:lvl8pPr lvl="7" algn="ctr" rtl="0">
              <a:buNone/>
              <a:defRPr sz="1300">
                <a:solidFill>
                  <a:schemeClr val="accent2"/>
                </a:solidFill>
                <a:latin typeface="Barlow Light"/>
                <a:ea typeface="Barlow Light"/>
                <a:cs typeface="Barlow Light"/>
                <a:sym typeface="Barlow Light"/>
              </a:defRPr>
            </a:lvl8pPr>
            <a:lvl9pPr lvl="8" algn="ctr" rtl="0">
              <a:buNone/>
              <a:defRPr sz="1300">
                <a:solidFill>
                  <a:schemeClr val="accent2"/>
                </a:solidFill>
                <a:latin typeface="Barlow Light"/>
                <a:ea typeface="Barlow Light"/>
                <a:cs typeface="Barlow Light"/>
                <a:sym typeface="Barlow Light"/>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
        <p:nvSpPr>
          <p:cNvPr id="9" name="Google Shape;9;p1"/>
          <p:cNvSpPr/>
          <p:nvPr/>
        </p:nvSpPr>
        <p:spPr>
          <a:xfrm>
            <a:off x="0" y="5096950"/>
            <a:ext cx="8719800" cy="46500"/>
          </a:xfrm>
          <a:prstGeom prst="rect">
            <a:avLst/>
          </a:prstGeom>
          <a:gradFill>
            <a:gsLst>
              <a:gs pos="0">
                <a:srgbClr val="FFFFFF">
                  <a:alpha val="29803"/>
                </a:srgbClr>
              </a:gs>
              <a:gs pos="100000">
                <a:srgbClr val="FFFFFF">
                  <a:alpha val="0"/>
                </a:srgbClr>
              </a:gs>
            </a:gsLst>
            <a:lin ang="10800000" scaled="0"/>
          </a:gradFill>
          <a:ln>
            <a:noFill/>
          </a:ln>
        </p:spPr>
        <p:txBody>
          <a:bodyPr spcFirstLastPara="1" wrap="square" lIns="91425" tIns="91425" rIns="91425" bIns="91425" anchor="ctr" anchorCtr="0">
            <a:noAutofit/>
          </a:bodyPr>
          <a:lstStyle/>
          <a:p>
            <a:pPr marL="0" lvl="0" indent="0">
              <a:buNone/>
            </a:pPr>
            <a:endParaRPr/>
          </a:p>
        </p:txBody>
      </p:sp>
      <p:sp>
        <p:nvSpPr>
          <p:cNvPr id="10" name="Google Shape;10;p1"/>
          <p:cNvSpPr/>
          <p:nvPr/>
        </p:nvSpPr>
        <p:spPr>
          <a:xfrm>
            <a:off x="8693400" y="5096950"/>
            <a:ext cx="450600" cy="46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scalive4u@gmail.com" TargetMode="Externa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8.xml"/><Relationship Id="rId5" Type="http://schemas.openxmlformats.org/officeDocument/2006/relationships/image" Target="../media/image2.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1"/>
          <p:cNvSpPr txBox="1">
            <a:spLocks noGrp="1"/>
          </p:cNvSpPr>
          <p:nvPr>
            <p:ph type="ctrTitle"/>
          </p:nvPr>
        </p:nvSpPr>
        <p:spPr>
          <a:xfrm>
            <a:off x="855300" y="1363125"/>
            <a:ext cx="5110800" cy="2417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smtClean="0"/>
              <a:t>CSS</a:t>
            </a:r>
            <a:br>
              <a:rPr lang="en" dirty="0" smtClean="0"/>
            </a:br>
            <a:r>
              <a:rPr lang="en" dirty="0" smtClean="0">
                <a:solidFill>
                  <a:schemeClr val="accent1"/>
                </a:solidFill>
              </a:rPr>
              <a:t>FLEXBOX</a:t>
            </a:r>
            <a:endParaRPr>
              <a:solidFill>
                <a:schemeClr val="lt2"/>
              </a:solidFill>
            </a:endParaRPr>
          </a:p>
        </p:txBody>
      </p:sp>
      <p:grpSp>
        <p:nvGrpSpPr>
          <p:cNvPr id="61" name="Grupo 60">
            <a:extLst>
              <a:ext uri="{FF2B5EF4-FFF2-40B4-BE49-F238E27FC236}">
                <a16:creationId xmlns:a16="http://schemas.microsoft.com/office/drawing/2014/main" xmlns="" id="{7B26CBDF-DC18-0E4C-98B9-BDF97A5A70BC}"/>
              </a:ext>
            </a:extLst>
          </p:cNvPr>
          <p:cNvGrpSpPr/>
          <p:nvPr/>
        </p:nvGrpSpPr>
        <p:grpSpPr>
          <a:xfrm>
            <a:off x="5060948" y="-588552"/>
            <a:ext cx="3569633" cy="5559504"/>
            <a:chOff x="1019213" y="3964719"/>
            <a:chExt cx="438896" cy="683556"/>
          </a:xfrm>
        </p:grpSpPr>
        <p:sp>
          <p:nvSpPr>
            <p:cNvPr id="62" name="Google Shape;1271;p46">
              <a:extLst>
                <a:ext uri="{FF2B5EF4-FFF2-40B4-BE49-F238E27FC236}">
                  <a16:creationId xmlns:a16="http://schemas.microsoft.com/office/drawing/2014/main" xmlns="" id="{77F5EF97-915B-B742-98FE-5669BAF437C0}"/>
                </a:ext>
              </a:extLst>
            </p:cNvPr>
            <p:cNvSpPr/>
            <p:nvPr/>
          </p:nvSpPr>
          <p:spPr>
            <a:xfrm>
              <a:off x="1180677" y="3964719"/>
              <a:ext cx="57630" cy="327278"/>
            </a:xfrm>
            <a:custGeom>
              <a:avLst/>
              <a:gdLst/>
              <a:ahLst/>
              <a:cxnLst/>
              <a:rect l="l" t="t" r="r" b="b"/>
              <a:pathLst>
                <a:path w="576302" h="3272780" extrusionOk="0">
                  <a:moveTo>
                    <a:pt x="82123" y="11123"/>
                  </a:moveTo>
                  <a:cubicBezTo>
                    <a:pt x="127507" y="37030"/>
                    <a:pt x="163526" y="100357"/>
                    <a:pt x="163526" y="152169"/>
                  </a:cubicBezTo>
                  <a:lnTo>
                    <a:pt x="163526" y="1542480"/>
                  </a:lnTo>
                  <a:lnTo>
                    <a:pt x="576303" y="1780675"/>
                  </a:lnTo>
                  <a:lnTo>
                    <a:pt x="576303" y="3214882"/>
                  </a:lnTo>
                  <a:cubicBezTo>
                    <a:pt x="576303" y="3266695"/>
                    <a:pt x="539563" y="3287564"/>
                    <a:pt x="494900" y="3261657"/>
                  </a:cubicBezTo>
                  <a:cubicBezTo>
                    <a:pt x="449516" y="3235751"/>
                    <a:pt x="413497" y="3172424"/>
                    <a:pt x="413497" y="3120611"/>
                  </a:cubicBezTo>
                  <a:lnTo>
                    <a:pt x="413497" y="1874226"/>
                  </a:lnTo>
                  <a:lnTo>
                    <a:pt x="0" y="1636750"/>
                  </a:lnTo>
                  <a:lnTo>
                    <a:pt x="0" y="57899"/>
                  </a:lnTo>
                  <a:cubicBezTo>
                    <a:pt x="0" y="6086"/>
                    <a:pt x="36739" y="-14783"/>
                    <a:pt x="82123" y="11123"/>
                  </a:cubicBezTo>
                  <a:close/>
                </a:path>
              </a:pathLst>
            </a:custGeom>
            <a:gradFill>
              <a:gsLst>
                <a:gs pos="0">
                  <a:srgbClr val="FFFFFF">
                    <a:alpha val="29803"/>
                    <a:alpha val="29800"/>
                  </a:srgbClr>
                </a:gs>
                <a:gs pos="100000">
                  <a:srgbClr val="FFFFFF">
                    <a:alpha val="0"/>
                  </a:srgbClr>
                </a:gs>
              </a:gsLst>
              <a:lin ang="16200038"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1272;p46">
              <a:extLst>
                <a:ext uri="{FF2B5EF4-FFF2-40B4-BE49-F238E27FC236}">
                  <a16:creationId xmlns:a16="http://schemas.microsoft.com/office/drawing/2014/main" xmlns="" id="{3B55732B-23AE-0445-9915-9F2B0547BFCF}"/>
                </a:ext>
              </a:extLst>
            </p:cNvPr>
            <p:cNvSpPr/>
            <p:nvPr/>
          </p:nvSpPr>
          <p:spPr>
            <a:xfrm>
              <a:off x="1203159" y="4438020"/>
              <a:ext cx="57558" cy="169609"/>
            </a:xfrm>
            <a:custGeom>
              <a:avLst/>
              <a:gdLst/>
              <a:ahLst/>
              <a:cxnLst/>
              <a:rect l="l" t="t" r="r" b="b"/>
              <a:pathLst>
                <a:path w="575582" h="1696088" extrusionOk="0">
                  <a:moveTo>
                    <a:pt x="81403" y="1684965"/>
                  </a:moveTo>
                  <a:cubicBezTo>
                    <a:pt x="126787" y="1710871"/>
                    <a:pt x="162806" y="1690002"/>
                    <a:pt x="162806" y="1638189"/>
                  </a:cubicBezTo>
                  <a:lnTo>
                    <a:pt x="162806" y="596176"/>
                  </a:lnTo>
                  <a:lnTo>
                    <a:pt x="575582" y="834371"/>
                  </a:lnTo>
                  <a:lnTo>
                    <a:pt x="575582" y="152169"/>
                  </a:lnTo>
                  <a:cubicBezTo>
                    <a:pt x="575582" y="100356"/>
                    <a:pt x="538843" y="37030"/>
                    <a:pt x="494179" y="11124"/>
                  </a:cubicBezTo>
                  <a:cubicBezTo>
                    <a:pt x="448795" y="-14783"/>
                    <a:pt x="412777" y="6086"/>
                    <a:pt x="412777" y="57899"/>
                  </a:cubicBezTo>
                  <a:lnTo>
                    <a:pt x="412777" y="552280"/>
                  </a:lnTo>
                  <a:lnTo>
                    <a:pt x="0" y="314084"/>
                  </a:lnTo>
                  <a:lnTo>
                    <a:pt x="0" y="1543919"/>
                  </a:lnTo>
                  <a:cubicBezTo>
                    <a:pt x="0" y="1595732"/>
                    <a:pt x="36739" y="1659059"/>
                    <a:pt x="81403" y="1684965"/>
                  </a:cubicBez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1273;p46">
              <a:extLst>
                <a:ext uri="{FF2B5EF4-FFF2-40B4-BE49-F238E27FC236}">
                  <a16:creationId xmlns:a16="http://schemas.microsoft.com/office/drawing/2014/main" xmlns="" id="{3B9CF58F-FBB0-A84E-9F2D-09E8680C81E4}"/>
                </a:ext>
              </a:extLst>
            </p:cNvPr>
            <p:cNvSpPr/>
            <p:nvPr/>
          </p:nvSpPr>
          <p:spPr>
            <a:xfrm>
              <a:off x="1266437" y="4020885"/>
              <a:ext cx="16281" cy="257547"/>
            </a:xfrm>
            <a:custGeom>
              <a:avLst/>
              <a:gdLst/>
              <a:ahLst/>
              <a:cxnLst/>
              <a:rect l="l" t="t" r="r" b="b"/>
              <a:pathLst>
                <a:path w="162805" h="2575466" extrusionOk="0">
                  <a:moveTo>
                    <a:pt x="81403" y="11123"/>
                  </a:moveTo>
                  <a:cubicBezTo>
                    <a:pt x="126787" y="37030"/>
                    <a:pt x="162806" y="100357"/>
                    <a:pt x="162806" y="152169"/>
                  </a:cubicBezTo>
                  <a:lnTo>
                    <a:pt x="162806" y="2517568"/>
                  </a:lnTo>
                  <a:cubicBezTo>
                    <a:pt x="162806" y="2569381"/>
                    <a:pt x="126066" y="2590250"/>
                    <a:pt x="81403" y="2564343"/>
                  </a:cubicBezTo>
                  <a:cubicBezTo>
                    <a:pt x="36019" y="2538437"/>
                    <a:pt x="0" y="2475110"/>
                    <a:pt x="0" y="2423297"/>
                  </a:cubicBezTo>
                  <a:lnTo>
                    <a:pt x="0" y="57899"/>
                  </a:lnTo>
                  <a:cubicBezTo>
                    <a:pt x="0" y="6086"/>
                    <a:pt x="36739" y="-14783"/>
                    <a:pt x="81403" y="11123"/>
                  </a:cubicBezTo>
                  <a:close/>
                </a:path>
              </a:pathLst>
            </a:custGeom>
            <a:gradFill>
              <a:gsLst>
                <a:gs pos="0">
                  <a:srgbClr val="FFFFFF">
                    <a:alpha val="29803"/>
                    <a:alpha val="29800"/>
                  </a:srgbClr>
                </a:gs>
                <a:gs pos="100000">
                  <a:srgbClr val="FFFFFF">
                    <a:alpha val="0"/>
                  </a:srgbClr>
                </a:gs>
              </a:gsLst>
              <a:lin ang="16200038"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1274;p46">
              <a:extLst>
                <a:ext uri="{FF2B5EF4-FFF2-40B4-BE49-F238E27FC236}">
                  <a16:creationId xmlns:a16="http://schemas.microsoft.com/office/drawing/2014/main" xmlns="" id="{1325D2DD-A517-4B41-AB4D-5CA2069C4208}"/>
                </a:ext>
              </a:extLst>
            </p:cNvPr>
            <p:cNvSpPr/>
            <p:nvPr/>
          </p:nvSpPr>
          <p:spPr>
            <a:xfrm>
              <a:off x="1191235" y="4555583"/>
              <a:ext cx="37316" cy="55944"/>
            </a:xfrm>
            <a:custGeom>
              <a:avLst/>
              <a:gdLst/>
              <a:ahLst/>
              <a:cxnLst/>
              <a:rect l="l" t="t" r="r" b="b"/>
              <a:pathLst>
                <a:path w="373155" h="559444" extrusionOk="0">
                  <a:moveTo>
                    <a:pt x="373156" y="387306"/>
                  </a:moveTo>
                  <a:cubicBezTo>
                    <a:pt x="373156" y="529791"/>
                    <a:pt x="289592" y="597436"/>
                    <a:pt x="186578" y="537707"/>
                  </a:cubicBezTo>
                  <a:cubicBezTo>
                    <a:pt x="83564" y="478698"/>
                    <a:pt x="0" y="314624"/>
                    <a:pt x="0" y="172139"/>
                  </a:cubicBezTo>
                  <a:cubicBezTo>
                    <a:pt x="0" y="29653"/>
                    <a:pt x="83564" y="-37991"/>
                    <a:pt x="186578" y="21738"/>
                  </a:cubicBezTo>
                  <a:cubicBezTo>
                    <a:pt x="289592" y="80747"/>
                    <a:pt x="373156" y="244821"/>
                    <a:pt x="373156" y="38730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1275;p46">
              <a:extLst>
                <a:ext uri="{FF2B5EF4-FFF2-40B4-BE49-F238E27FC236}">
                  <a16:creationId xmlns:a16="http://schemas.microsoft.com/office/drawing/2014/main" xmlns="" id="{6C3E58E2-DF2C-D847-85B6-CF08285671EE}"/>
                </a:ext>
              </a:extLst>
            </p:cNvPr>
            <p:cNvSpPr/>
            <p:nvPr/>
          </p:nvSpPr>
          <p:spPr>
            <a:xfrm>
              <a:off x="1315853" y="4184741"/>
              <a:ext cx="57558" cy="153705"/>
            </a:xfrm>
            <a:custGeom>
              <a:avLst/>
              <a:gdLst/>
              <a:ahLst/>
              <a:cxnLst/>
              <a:rect l="l" t="t" r="r" b="b"/>
              <a:pathLst>
                <a:path w="575582" h="1537051" extrusionOk="0">
                  <a:moveTo>
                    <a:pt x="494179" y="11123"/>
                  </a:moveTo>
                  <a:cubicBezTo>
                    <a:pt x="448796" y="-14783"/>
                    <a:pt x="412777" y="6086"/>
                    <a:pt x="412777" y="57899"/>
                  </a:cubicBezTo>
                  <a:lnTo>
                    <a:pt x="412777" y="760250"/>
                  </a:lnTo>
                  <a:lnTo>
                    <a:pt x="0" y="522055"/>
                  </a:lnTo>
                  <a:lnTo>
                    <a:pt x="0" y="1384882"/>
                  </a:lnTo>
                  <a:cubicBezTo>
                    <a:pt x="0" y="1436695"/>
                    <a:pt x="36739" y="1500022"/>
                    <a:pt x="81403" y="1525928"/>
                  </a:cubicBezTo>
                  <a:cubicBezTo>
                    <a:pt x="126787" y="1551835"/>
                    <a:pt x="162806" y="1530966"/>
                    <a:pt x="162806" y="1479153"/>
                  </a:cubicBezTo>
                  <a:lnTo>
                    <a:pt x="162806" y="804147"/>
                  </a:lnTo>
                  <a:lnTo>
                    <a:pt x="575582" y="1042342"/>
                  </a:lnTo>
                  <a:lnTo>
                    <a:pt x="575582" y="152169"/>
                  </a:lnTo>
                  <a:cubicBezTo>
                    <a:pt x="575582" y="100357"/>
                    <a:pt x="538843" y="37030"/>
                    <a:pt x="494179" y="11123"/>
                  </a:cubicBezTo>
                  <a:close/>
                </a:path>
              </a:pathLst>
            </a:custGeom>
            <a:gradFill>
              <a:gsLst>
                <a:gs pos="0">
                  <a:srgbClr val="FFFFFF">
                    <a:alpha val="29803"/>
                    <a:alpha val="29800"/>
                  </a:srgbClr>
                </a:gs>
                <a:gs pos="100000">
                  <a:srgbClr val="FFFFFF">
                    <a:alpha val="0"/>
                  </a:srgbClr>
                </a:gs>
              </a:gsLst>
              <a:lin ang="16200038"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1276;p46">
              <a:extLst>
                <a:ext uri="{FF2B5EF4-FFF2-40B4-BE49-F238E27FC236}">
                  <a16:creationId xmlns:a16="http://schemas.microsoft.com/office/drawing/2014/main" xmlns="" id="{0031A356-4BE9-7048-B09A-849D92D1FB3B}"/>
                </a:ext>
              </a:extLst>
            </p:cNvPr>
            <p:cNvSpPr/>
            <p:nvPr/>
          </p:nvSpPr>
          <p:spPr>
            <a:xfrm>
              <a:off x="1346594" y="4172474"/>
              <a:ext cx="36883" cy="55252"/>
            </a:xfrm>
            <a:custGeom>
              <a:avLst/>
              <a:gdLst/>
              <a:ahLst/>
              <a:cxnLst/>
              <a:rect l="l" t="t" r="r" b="b"/>
              <a:pathLst>
                <a:path w="368833" h="552522" extrusionOk="0">
                  <a:moveTo>
                    <a:pt x="368833" y="382406"/>
                  </a:moveTo>
                  <a:cubicBezTo>
                    <a:pt x="368833" y="523451"/>
                    <a:pt x="285990" y="589657"/>
                    <a:pt x="184417" y="531367"/>
                  </a:cubicBezTo>
                  <a:cubicBezTo>
                    <a:pt x="82843" y="472358"/>
                    <a:pt x="0" y="311163"/>
                    <a:pt x="0" y="170117"/>
                  </a:cubicBezTo>
                  <a:cubicBezTo>
                    <a:pt x="0" y="29071"/>
                    <a:pt x="82123" y="-37134"/>
                    <a:pt x="184417" y="21155"/>
                  </a:cubicBezTo>
                  <a:cubicBezTo>
                    <a:pt x="286710" y="80164"/>
                    <a:pt x="368833" y="241360"/>
                    <a:pt x="368833" y="38240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1277;p46">
              <a:extLst>
                <a:ext uri="{FF2B5EF4-FFF2-40B4-BE49-F238E27FC236}">
                  <a16:creationId xmlns:a16="http://schemas.microsoft.com/office/drawing/2014/main" xmlns="" id="{57A334E3-FA10-6543-AECA-90CA810F6995}"/>
                </a:ext>
              </a:extLst>
            </p:cNvPr>
            <p:cNvSpPr/>
            <p:nvPr/>
          </p:nvSpPr>
          <p:spPr>
            <a:xfrm>
              <a:off x="1300195" y="4426721"/>
              <a:ext cx="144076" cy="148308"/>
            </a:xfrm>
            <a:custGeom>
              <a:avLst/>
              <a:gdLst/>
              <a:ahLst/>
              <a:cxnLst/>
              <a:rect l="l" t="t" r="r" b="b"/>
              <a:pathLst>
                <a:path w="1440755" h="1483080" extrusionOk="0">
                  <a:moveTo>
                    <a:pt x="1440756" y="1425181"/>
                  </a:moveTo>
                  <a:cubicBezTo>
                    <a:pt x="1440756" y="1373368"/>
                    <a:pt x="1404017" y="1310042"/>
                    <a:pt x="1359353" y="1284135"/>
                  </a:cubicBezTo>
                  <a:lnTo>
                    <a:pt x="718217" y="914250"/>
                  </a:lnTo>
                  <a:lnTo>
                    <a:pt x="718217" y="378131"/>
                  </a:lnTo>
                  <a:lnTo>
                    <a:pt x="81403" y="11124"/>
                  </a:lnTo>
                  <a:cubicBezTo>
                    <a:pt x="36019" y="-14783"/>
                    <a:pt x="0" y="6086"/>
                    <a:pt x="0" y="57899"/>
                  </a:cubicBezTo>
                  <a:cubicBezTo>
                    <a:pt x="0" y="109711"/>
                    <a:pt x="36739" y="173039"/>
                    <a:pt x="81403" y="198945"/>
                  </a:cubicBezTo>
                  <a:lnTo>
                    <a:pt x="555412" y="472401"/>
                  </a:lnTo>
                  <a:lnTo>
                    <a:pt x="555412" y="1008520"/>
                  </a:lnTo>
                  <a:lnTo>
                    <a:pt x="1360074" y="1471957"/>
                  </a:lnTo>
                  <a:cubicBezTo>
                    <a:pt x="1404737" y="1497863"/>
                    <a:pt x="1440756" y="1476994"/>
                    <a:pt x="1440756" y="1425181"/>
                  </a:cubicBez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1278;p46">
              <a:extLst>
                <a:ext uri="{FF2B5EF4-FFF2-40B4-BE49-F238E27FC236}">
                  <a16:creationId xmlns:a16="http://schemas.microsoft.com/office/drawing/2014/main" xmlns="" id="{97318C7F-80D3-B04E-B9EB-E131520920F4}"/>
                </a:ext>
              </a:extLst>
            </p:cNvPr>
            <p:cNvSpPr/>
            <p:nvPr/>
          </p:nvSpPr>
          <p:spPr>
            <a:xfrm>
              <a:off x="1281448" y="4456718"/>
              <a:ext cx="16281" cy="191557"/>
            </a:xfrm>
            <a:custGeom>
              <a:avLst/>
              <a:gdLst/>
              <a:ahLst/>
              <a:cxnLst/>
              <a:rect l="l" t="t" r="r" b="b"/>
              <a:pathLst>
                <a:path w="162805" h="1915573" extrusionOk="0">
                  <a:moveTo>
                    <a:pt x="81403" y="1904450"/>
                  </a:moveTo>
                  <a:cubicBezTo>
                    <a:pt x="36019" y="1878543"/>
                    <a:pt x="0" y="1815217"/>
                    <a:pt x="0" y="1763404"/>
                  </a:cubicBezTo>
                  <a:lnTo>
                    <a:pt x="0" y="57899"/>
                  </a:lnTo>
                  <a:cubicBezTo>
                    <a:pt x="0" y="6086"/>
                    <a:pt x="36739" y="-14783"/>
                    <a:pt x="81403" y="11124"/>
                  </a:cubicBezTo>
                  <a:cubicBezTo>
                    <a:pt x="126787" y="37030"/>
                    <a:pt x="162806" y="100356"/>
                    <a:pt x="162806" y="152169"/>
                  </a:cubicBezTo>
                  <a:lnTo>
                    <a:pt x="162806" y="1857674"/>
                  </a:lnTo>
                  <a:cubicBezTo>
                    <a:pt x="162806" y="1909487"/>
                    <a:pt x="126066" y="1930356"/>
                    <a:pt x="81403" y="1904450"/>
                  </a:cubicBez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1279;p46">
              <a:extLst>
                <a:ext uri="{FF2B5EF4-FFF2-40B4-BE49-F238E27FC236}">
                  <a16:creationId xmlns:a16="http://schemas.microsoft.com/office/drawing/2014/main" xmlns="" id="{AF3C7D5E-8182-1048-84FB-D760F9894C40}"/>
                </a:ext>
              </a:extLst>
            </p:cNvPr>
            <p:cNvSpPr/>
            <p:nvPr/>
          </p:nvSpPr>
          <p:spPr>
            <a:xfrm>
              <a:off x="1416552" y="4536391"/>
              <a:ext cx="37316" cy="55944"/>
            </a:xfrm>
            <a:custGeom>
              <a:avLst/>
              <a:gdLst/>
              <a:ahLst/>
              <a:cxnLst/>
              <a:rect l="l" t="t" r="r" b="b"/>
              <a:pathLst>
                <a:path w="373156" h="559444" extrusionOk="0">
                  <a:moveTo>
                    <a:pt x="373156" y="387306"/>
                  </a:moveTo>
                  <a:cubicBezTo>
                    <a:pt x="373156" y="529791"/>
                    <a:pt x="289592" y="597436"/>
                    <a:pt x="186578" y="537707"/>
                  </a:cubicBezTo>
                  <a:cubicBezTo>
                    <a:pt x="83564" y="478698"/>
                    <a:pt x="0" y="314624"/>
                    <a:pt x="0" y="172139"/>
                  </a:cubicBezTo>
                  <a:cubicBezTo>
                    <a:pt x="0" y="29653"/>
                    <a:pt x="83564" y="-37991"/>
                    <a:pt x="186578" y="21738"/>
                  </a:cubicBezTo>
                  <a:cubicBezTo>
                    <a:pt x="289592" y="80747"/>
                    <a:pt x="373156" y="244821"/>
                    <a:pt x="373156" y="38730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1280;p46">
              <a:extLst>
                <a:ext uri="{FF2B5EF4-FFF2-40B4-BE49-F238E27FC236}">
                  <a16:creationId xmlns:a16="http://schemas.microsoft.com/office/drawing/2014/main" xmlns="" id="{489ABFCD-B008-B140-8676-E86D86EDD9EF}"/>
                </a:ext>
              </a:extLst>
            </p:cNvPr>
            <p:cNvSpPr/>
            <p:nvPr/>
          </p:nvSpPr>
          <p:spPr>
            <a:xfrm>
              <a:off x="1055916" y="4289546"/>
              <a:ext cx="117277" cy="284682"/>
            </a:xfrm>
            <a:custGeom>
              <a:avLst/>
              <a:gdLst/>
              <a:ahLst/>
              <a:cxnLst/>
              <a:rect l="l" t="t" r="r" b="b"/>
              <a:pathLst>
                <a:path w="1172775" h="2846825" extrusionOk="0">
                  <a:moveTo>
                    <a:pt x="0" y="0"/>
                  </a:moveTo>
                  <a:lnTo>
                    <a:pt x="1172776" y="676445"/>
                  </a:lnTo>
                  <a:lnTo>
                    <a:pt x="1172776" y="2846826"/>
                  </a:lnTo>
                  <a:lnTo>
                    <a:pt x="0" y="2170381"/>
                  </a:lnTo>
                  <a:lnTo>
                    <a:pt x="0"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2" name="Google Shape;1281;p46">
              <a:extLst>
                <a:ext uri="{FF2B5EF4-FFF2-40B4-BE49-F238E27FC236}">
                  <a16:creationId xmlns:a16="http://schemas.microsoft.com/office/drawing/2014/main" xmlns="" id="{40AABA68-FEAE-794F-B35A-7BF2188FDF1D}"/>
                </a:ext>
              </a:extLst>
            </p:cNvPr>
            <p:cNvSpPr/>
            <p:nvPr/>
          </p:nvSpPr>
          <p:spPr>
            <a:xfrm>
              <a:off x="1074447" y="4427185"/>
              <a:ext cx="69877" cy="48862"/>
            </a:xfrm>
            <a:custGeom>
              <a:avLst/>
              <a:gdLst/>
              <a:ahLst/>
              <a:cxnLst/>
              <a:rect l="l" t="t" r="r" b="b"/>
              <a:pathLst>
                <a:path w="698766" h="488623" extrusionOk="0">
                  <a:moveTo>
                    <a:pt x="0" y="0"/>
                  </a:moveTo>
                  <a:lnTo>
                    <a:pt x="698767" y="402988"/>
                  </a:lnTo>
                  <a:lnTo>
                    <a:pt x="698767" y="488624"/>
                  </a:lnTo>
                  <a:lnTo>
                    <a:pt x="0" y="85635"/>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3" name="Google Shape;1282;p46">
              <a:extLst>
                <a:ext uri="{FF2B5EF4-FFF2-40B4-BE49-F238E27FC236}">
                  <a16:creationId xmlns:a16="http://schemas.microsoft.com/office/drawing/2014/main" xmlns="" id="{85934EB1-44EA-214D-8F6A-5FA636F66F35}"/>
                </a:ext>
              </a:extLst>
            </p:cNvPr>
            <p:cNvSpPr/>
            <p:nvPr/>
          </p:nvSpPr>
          <p:spPr>
            <a:xfrm>
              <a:off x="1081701" y="4448211"/>
              <a:ext cx="55397" cy="40515"/>
            </a:xfrm>
            <a:custGeom>
              <a:avLst/>
              <a:gdLst/>
              <a:ahLst/>
              <a:cxnLst/>
              <a:rect l="l" t="t" r="r" b="b"/>
              <a:pathLst>
                <a:path w="553970" h="405147" extrusionOk="0">
                  <a:moveTo>
                    <a:pt x="0" y="0"/>
                  </a:moveTo>
                  <a:lnTo>
                    <a:pt x="553971" y="319512"/>
                  </a:lnTo>
                  <a:lnTo>
                    <a:pt x="553971" y="405147"/>
                  </a:lnTo>
                  <a:lnTo>
                    <a:pt x="0" y="85635"/>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4" name="Google Shape;1283;p46">
              <a:extLst>
                <a:ext uri="{FF2B5EF4-FFF2-40B4-BE49-F238E27FC236}">
                  <a16:creationId xmlns:a16="http://schemas.microsoft.com/office/drawing/2014/main" xmlns="" id="{1EA2C423-6846-214B-8C65-916692D3A30E}"/>
                </a:ext>
              </a:extLst>
            </p:cNvPr>
            <p:cNvSpPr/>
            <p:nvPr/>
          </p:nvSpPr>
          <p:spPr>
            <a:xfrm>
              <a:off x="1019213" y="4439815"/>
              <a:ext cx="81619" cy="71314"/>
            </a:xfrm>
            <a:custGeom>
              <a:avLst/>
              <a:gdLst/>
              <a:ahLst/>
              <a:cxnLst/>
              <a:rect l="l" t="t" r="r" b="b"/>
              <a:pathLst>
                <a:path w="816188" h="713145" extrusionOk="0">
                  <a:moveTo>
                    <a:pt x="815468" y="470633"/>
                  </a:moveTo>
                  <a:lnTo>
                    <a:pt x="0" y="0"/>
                  </a:lnTo>
                  <a:lnTo>
                    <a:pt x="0" y="242513"/>
                  </a:lnTo>
                  <a:lnTo>
                    <a:pt x="816188" y="713146"/>
                  </a:lnTo>
                  <a:lnTo>
                    <a:pt x="815468" y="470633"/>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5" name="Google Shape;1284;p46">
              <a:extLst>
                <a:ext uri="{FF2B5EF4-FFF2-40B4-BE49-F238E27FC236}">
                  <a16:creationId xmlns:a16="http://schemas.microsoft.com/office/drawing/2014/main" xmlns="" id="{625D4181-8B66-B44E-9D8A-09DB75CA8799}"/>
                </a:ext>
              </a:extLst>
            </p:cNvPr>
            <p:cNvSpPr/>
            <p:nvPr/>
          </p:nvSpPr>
          <p:spPr>
            <a:xfrm>
              <a:off x="1087088" y="4366761"/>
              <a:ext cx="52804" cy="26266"/>
            </a:xfrm>
            <a:custGeom>
              <a:avLst/>
              <a:gdLst/>
              <a:ahLst/>
              <a:cxnLst/>
              <a:rect l="l" t="t" r="r" b="b"/>
              <a:pathLst>
                <a:path w="528037" h="262662" extrusionOk="0">
                  <a:moveTo>
                    <a:pt x="528037" y="118738"/>
                  </a:moveTo>
                  <a:lnTo>
                    <a:pt x="345781" y="262662"/>
                  </a:lnTo>
                  <a:lnTo>
                    <a:pt x="223317" y="105785"/>
                  </a:lnTo>
                  <a:lnTo>
                    <a:pt x="63393" y="243952"/>
                  </a:lnTo>
                  <a:lnTo>
                    <a:pt x="0" y="197896"/>
                  </a:lnTo>
                  <a:lnTo>
                    <a:pt x="235564" y="0"/>
                  </a:lnTo>
                  <a:lnTo>
                    <a:pt x="355146" y="156878"/>
                  </a:lnTo>
                  <a:lnTo>
                    <a:pt x="486976" y="59009"/>
                  </a:lnTo>
                  <a:lnTo>
                    <a:pt x="528037" y="118738"/>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6" name="Google Shape;1285;p46">
              <a:extLst>
                <a:ext uri="{FF2B5EF4-FFF2-40B4-BE49-F238E27FC236}">
                  <a16:creationId xmlns:a16="http://schemas.microsoft.com/office/drawing/2014/main" xmlns="" id="{AC80E4E8-E650-2A41-A6F4-34417C82D4ED}"/>
                </a:ext>
              </a:extLst>
            </p:cNvPr>
            <p:cNvSpPr/>
            <p:nvPr/>
          </p:nvSpPr>
          <p:spPr>
            <a:xfrm>
              <a:off x="1132267" y="4356275"/>
              <a:ext cx="21179" cy="31825"/>
            </a:xfrm>
            <a:custGeom>
              <a:avLst/>
              <a:gdLst/>
              <a:ahLst/>
              <a:cxnLst/>
              <a:rect l="l" t="t" r="r" b="b"/>
              <a:pathLst>
                <a:path w="211791" h="318255" extrusionOk="0">
                  <a:moveTo>
                    <a:pt x="211791" y="220296"/>
                  </a:moveTo>
                  <a:cubicBezTo>
                    <a:pt x="211791" y="301613"/>
                    <a:pt x="164246" y="339753"/>
                    <a:pt x="105896" y="305931"/>
                  </a:cubicBezTo>
                  <a:cubicBezTo>
                    <a:pt x="47545" y="272109"/>
                    <a:pt x="0" y="179277"/>
                    <a:pt x="0" y="97960"/>
                  </a:cubicBezTo>
                  <a:cubicBezTo>
                    <a:pt x="0" y="16643"/>
                    <a:pt x="47545" y="-21497"/>
                    <a:pt x="105896" y="12325"/>
                  </a:cubicBezTo>
                  <a:cubicBezTo>
                    <a:pt x="164246" y="46147"/>
                    <a:pt x="211791" y="139698"/>
                    <a:pt x="211791" y="22029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7" name="Google Shape;1286;p46">
              <a:extLst>
                <a:ext uri="{FF2B5EF4-FFF2-40B4-BE49-F238E27FC236}">
                  <a16:creationId xmlns:a16="http://schemas.microsoft.com/office/drawing/2014/main" xmlns="" id="{CFE2CFDB-33DD-5342-9AE8-FE8201DFF3AB}"/>
                </a:ext>
              </a:extLst>
            </p:cNvPr>
            <p:cNvSpPr/>
            <p:nvPr/>
          </p:nvSpPr>
          <p:spPr>
            <a:xfrm>
              <a:off x="1077823" y="4371919"/>
              <a:ext cx="21179" cy="31825"/>
            </a:xfrm>
            <a:custGeom>
              <a:avLst/>
              <a:gdLst/>
              <a:ahLst/>
              <a:cxnLst/>
              <a:rect l="l" t="t" r="r" b="b"/>
              <a:pathLst>
                <a:path w="211791" h="318255" extrusionOk="0">
                  <a:moveTo>
                    <a:pt x="211791" y="220296"/>
                  </a:moveTo>
                  <a:cubicBezTo>
                    <a:pt x="211791" y="301613"/>
                    <a:pt x="164246" y="339753"/>
                    <a:pt x="105896" y="305931"/>
                  </a:cubicBezTo>
                  <a:cubicBezTo>
                    <a:pt x="47545" y="272109"/>
                    <a:pt x="0" y="179278"/>
                    <a:pt x="0" y="97960"/>
                  </a:cubicBezTo>
                  <a:cubicBezTo>
                    <a:pt x="0" y="16643"/>
                    <a:pt x="47545" y="-21497"/>
                    <a:pt x="105896" y="12325"/>
                  </a:cubicBezTo>
                  <a:cubicBezTo>
                    <a:pt x="164246" y="46147"/>
                    <a:pt x="211791" y="138978"/>
                    <a:pt x="211791" y="22029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8" name="Google Shape;1287;p46">
              <a:extLst>
                <a:ext uri="{FF2B5EF4-FFF2-40B4-BE49-F238E27FC236}">
                  <a16:creationId xmlns:a16="http://schemas.microsoft.com/office/drawing/2014/main" xmlns="" id="{6772935E-2B6A-5849-B5B9-D5250B4150F2}"/>
                </a:ext>
              </a:extLst>
            </p:cNvPr>
            <p:cNvSpPr/>
            <p:nvPr/>
          </p:nvSpPr>
          <p:spPr>
            <a:xfrm>
              <a:off x="1346594" y="4366905"/>
              <a:ext cx="111515" cy="122336"/>
            </a:xfrm>
            <a:custGeom>
              <a:avLst/>
              <a:gdLst/>
              <a:ahLst/>
              <a:cxnLst/>
              <a:rect l="l" t="t" r="r" b="b"/>
              <a:pathLst>
                <a:path w="1115145" h="1223357" extrusionOk="0">
                  <a:moveTo>
                    <a:pt x="1115145" y="643342"/>
                  </a:moveTo>
                  <a:lnTo>
                    <a:pt x="0" y="0"/>
                  </a:lnTo>
                  <a:lnTo>
                    <a:pt x="0" y="580015"/>
                  </a:lnTo>
                  <a:lnTo>
                    <a:pt x="1115145" y="1223358"/>
                  </a:lnTo>
                  <a:lnTo>
                    <a:pt x="1115145" y="643342"/>
                  </a:lnTo>
                  <a:close/>
                </a:path>
              </a:pathLst>
            </a:custGeom>
            <a:gradFill>
              <a:gsLst>
                <a:gs pos="0">
                  <a:srgbClr val="FFFFFF">
                    <a:alpha val="300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9" name="Google Shape;1288;p46">
              <a:extLst>
                <a:ext uri="{FF2B5EF4-FFF2-40B4-BE49-F238E27FC236}">
                  <a16:creationId xmlns:a16="http://schemas.microsoft.com/office/drawing/2014/main" xmlns="" id="{741D63C1-626A-0341-9F13-21C6353BC368}"/>
                </a:ext>
              </a:extLst>
            </p:cNvPr>
            <p:cNvSpPr/>
            <p:nvPr/>
          </p:nvSpPr>
          <p:spPr>
            <a:xfrm>
              <a:off x="1375037" y="4397332"/>
              <a:ext cx="33570" cy="26338"/>
            </a:xfrm>
            <a:custGeom>
              <a:avLst/>
              <a:gdLst/>
              <a:ahLst/>
              <a:cxnLst/>
              <a:rect l="l" t="t" r="r" b="b"/>
              <a:pathLst>
                <a:path w="335696" h="263381" extrusionOk="0">
                  <a:moveTo>
                    <a:pt x="0" y="0"/>
                  </a:moveTo>
                  <a:lnTo>
                    <a:pt x="335696" y="193578"/>
                  </a:lnTo>
                  <a:lnTo>
                    <a:pt x="335696" y="263382"/>
                  </a:lnTo>
                  <a:lnTo>
                    <a:pt x="0" y="69084"/>
                  </a:lnTo>
                  <a:lnTo>
                    <a:pt x="0" y="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0" name="Google Shape;1289;p46">
              <a:extLst>
                <a:ext uri="{FF2B5EF4-FFF2-40B4-BE49-F238E27FC236}">
                  <a16:creationId xmlns:a16="http://schemas.microsoft.com/office/drawing/2014/main" xmlns="" id="{7E6F248C-307D-CE4B-AB08-C47A7EE2C7E1}"/>
                </a:ext>
              </a:extLst>
            </p:cNvPr>
            <p:cNvSpPr/>
            <p:nvPr/>
          </p:nvSpPr>
          <p:spPr>
            <a:xfrm>
              <a:off x="1375109" y="4411254"/>
              <a:ext cx="71461" cy="48215"/>
            </a:xfrm>
            <a:custGeom>
              <a:avLst/>
              <a:gdLst/>
              <a:ahLst/>
              <a:cxnLst/>
              <a:rect l="l" t="t" r="r" b="b"/>
              <a:pathLst>
                <a:path w="714614" h="482146" extrusionOk="0">
                  <a:moveTo>
                    <a:pt x="0" y="0"/>
                  </a:moveTo>
                  <a:lnTo>
                    <a:pt x="714615" y="411624"/>
                  </a:lnTo>
                  <a:lnTo>
                    <a:pt x="714615" y="482147"/>
                  </a:lnTo>
                  <a:lnTo>
                    <a:pt x="0" y="7052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1" name="Google Shape;1290;p46">
              <a:extLst>
                <a:ext uri="{FF2B5EF4-FFF2-40B4-BE49-F238E27FC236}">
                  <a16:creationId xmlns:a16="http://schemas.microsoft.com/office/drawing/2014/main" xmlns="" id="{17FB26FF-1659-C44E-B94D-2B343B1D577A}"/>
                </a:ext>
              </a:extLst>
            </p:cNvPr>
            <p:cNvSpPr/>
            <p:nvPr/>
          </p:nvSpPr>
          <p:spPr>
            <a:xfrm>
              <a:off x="1356578" y="4386341"/>
              <a:ext cx="12679" cy="18805"/>
            </a:xfrm>
            <a:custGeom>
              <a:avLst/>
              <a:gdLst/>
              <a:ahLst/>
              <a:cxnLst/>
              <a:rect l="l" t="t" r="r" b="b"/>
              <a:pathLst>
                <a:path w="126786" h="188049" extrusionOk="0">
                  <a:moveTo>
                    <a:pt x="126787" y="130366"/>
                  </a:moveTo>
                  <a:cubicBezTo>
                    <a:pt x="126787" y="177861"/>
                    <a:pt x="98692" y="200889"/>
                    <a:pt x="63393" y="180739"/>
                  </a:cubicBezTo>
                  <a:cubicBezTo>
                    <a:pt x="28095" y="160590"/>
                    <a:pt x="0" y="105179"/>
                    <a:pt x="0" y="57684"/>
                  </a:cubicBezTo>
                  <a:cubicBezTo>
                    <a:pt x="0" y="10189"/>
                    <a:pt x="28095" y="-12839"/>
                    <a:pt x="63393" y="7310"/>
                  </a:cubicBezTo>
                  <a:cubicBezTo>
                    <a:pt x="98692" y="27460"/>
                    <a:pt x="126787" y="82870"/>
                    <a:pt x="126787" y="13036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2" name="Google Shape;1291;p46">
              <a:extLst>
                <a:ext uri="{FF2B5EF4-FFF2-40B4-BE49-F238E27FC236}">
                  <a16:creationId xmlns:a16="http://schemas.microsoft.com/office/drawing/2014/main" xmlns="" id="{F1C4DA58-4D5F-FA4D-BD9A-056029406DE2}"/>
                </a:ext>
              </a:extLst>
            </p:cNvPr>
            <p:cNvSpPr/>
            <p:nvPr/>
          </p:nvSpPr>
          <p:spPr>
            <a:xfrm>
              <a:off x="1061303" y="4190012"/>
              <a:ext cx="111515" cy="122336"/>
            </a:xfrm>
            <a:custGeom>
              <a:avLst/>
              <a:gdLst/>
              <a:ahLst/>
              <a:cxnLst/>
              <a:rect l="l" t="t" r="r" b="b"/>
              <a:pathLst>
                <a:path w="1115145" h="1223357" extrusionOk="0">
                  <a:moveTo>
                    <a:pt x="1115145" y="643342"/>
                  </a:moveTo>
                  <a:lnTo>
                    <a:pt x="0" y="0"/>
                  </a:lnTo>
                  <a:lnTo>
                    <a:pt x="0" y="580016"/>
                  </a:lnTo>
                  <a:lnTo>
                    <a:pt x="1115145" y="1223358"/>
                  </a:lnTo>
                  <a:lnTo>
                    <a:pt x="1115145" y="643342"/>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3" name="Google Shape;1292;p46">
              <a:extLst>
                <a:ext uri="{FF2B5EF4-FFF2-40B4-BE49-F238E27FC236}">
                  <a16:creationId xmlns:a16="http://schemas.microsoft.com/office/drawing/2014/main" xmlns="" id="{6A755387-9E96-4148-8E6F-C5A944634750}"/>
                </a:ext>
              </a:extLst>
            </p:cNvPr>
            <p:cNvSpPr/>
            <p:nvPr/>
          </p:nvSpPr>
          <p:spPr>
            <a:xfrm>
              <a:off x="1089746" y="4220439"/>
              <a:ext cx="33570" cy="26338"/>
            </a:xfrm>
            <a:custGeom>
              <a:avLst/>
              <a:gdLst/>
              <a:ahLst/>
              <a:cxnLst/>
              <a:rect l="l" t="t" r="r" b="b"/>
              <a:pathLst>
                <a:path w="335696" h="263381" extrusionOk="0">
                  <a:moveTo>
                    <a:pt x="0" y="0"/>
                  </a:moveTo>
                  <a:lnTo>
                    <a:pt x="335696" y="193578"/>
                  </a:lnTo>
                  <a:lnTo>
                    <a:pt x="335696" y="263382"/>
                  </a:lnTo>
                  <a:lnTo>
                    <a:pt x="0" y="6980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4" name="Google Shape;1293;p46">
              <a:extLst>
                <a:ext uri="{FF2B5EF4-FFF2-40B4-BE49-F238E27FC236}">
                  <a16:creationId xmlns:a16="http://schemas.microsoft.com/office/drawing/2014/main" xmlns="" id="{55D1D98D-31B1-0347-B82F-E4609CFD3F7E}"/>
                </a:ext>
              </a:extLst>
            </p:cNvPr>
            <p:cNvSpPr/>
            <p:nvPr/>
          </p:nvSpPr>
          <p:spPr>
            <a:xfrm>
              <a:off x="1089818" y="4234361"/>
              <a:ext cx="71461" cy="48215"/>
            </a:xfrm>
            <a:custGeom>
              <a:avLst/>
              <a:gdLst/>
              <a:ahLst/>
              <a:cxnLst/>
              <a:rect l="l" t="t" r="r" b="b"/>
              <a:pathLst>
                <a:path w="714615" h="482146" extrusionOk="0">
                  <a:moveTo>
                    <a:pt x="0" y="0"/>
                  </a:moveTo>
                  <a:lnTo>
                    <a:pt x="714615" y="411624"/>
                  </a:lnTo>
                  <a:lnTo>
                    <a:pt x="714615" y="482147"/>
                  </a:lnTo>
                  <a:lnTo>
                    <a:pt x="0" y="7052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5" name="Google Shape;1294;p46">
              <a:extLst>
                <a:ext uri="{FF2B5EF4-FFF2-40B4-BE49-F238E27FC236}">
                  <a16:creationId xmlns:a16="http://schemas.microsoft.com/office/drawing/2014/main" xmlns="" id="{DB899E50-DCE1-254C-87FC-63519D8E2946}"/>
                </a:ext>
              </a:extLst>
            </p:cNvPr>
            <p:cNvSpPr/>
            <p:nvPr/>
          </p:nvSpPr>
          <p:spPr>
            <a:xfrm>
              <a:off x="1071287" y="4209448"/>
              <a:ext cx="12679" cy="18805"/>
            </a:xfrm>
            <a:custGeom>
              <a:avLst/>
              <a:gdLst/>
              <a:ahLst/>
              <a:cxnLst/>
              <a:rect l="l" t="t" r="r" b="b"/>
              <a:pathLst>
                <a:path w="126786" h="188049" extrusionOk="0">
                  <a:moveTo>
                    <a:pt x="126787" y="130366"/>
                  </a:moveTo>
                  <a:cubicBezTo>
                    <a:pt x="126787" y="177860"/>
                    <a:pt x="98692" y="200888"/>
                    <a:pt x="63393" y="180739"/>
                  </a:cubicBezTo>
                  <a:cubicBezTo>
                    <a:pt x="28095" y="160590"/>
                    <a:pt x="0" y="105179"/>
                    <a:pt x="0" y="57684"/>
                  </a:cubicBezTo>
                  <a:cubicBezTo>
                    <a:pt x="0" y="10189"/>
                    <a:pt x="28095" y="-12839"/>
                    <a:pt x="63393" y="7310"/>
                  </a:cubicBezTo>
                  <a:cubicBezTo>
                    <a:pt x="97971" y="27459"/>
                    <a:pt x="126787" y="82870"/>
                    <a:pt x="126787" y="13036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6" name="Google Shape;1295;p46">
              <a:extLst>
                <a:ext uri="{FF2B5EF4-FFF2-40B4-BE49-F238E27FC236}">
                  <a16:creationId xmlns:a16="http://schemas.microsoft.com/office/drawing/2014/main" xmlns="" id="{72CB11FE-FCE7-4E45-8440-6CB913E1CB2B}"/>
                </a:ext>
              </a:extLst>
            </p:cNvPr>
            <p:cNvSpPr/>
            <p:nvPr/>
          </p:nvSpPr>
          <p:spPr>
            <a:xfrm rot="2616814">
              <a:off x="1208199" y="4291913"/>
              <a:ext cx="92208" cy="138390"/>
            </a:xfrm>
            <a:custGeom>
              <a:avLst/>
              <a:gdLst/>
              <a:ahLst/>
              <a:cxnLst/>
              <a:rect l="l" t="t" r="r" b="b"/>
              <a:pathLst>
                <a:path w="922083" h="1383901" extrusionOk="0">
                  <a:moveTo>
                    <a:pt x="922084" y="957851"/>
                  </a:moveTo>
                  <a:cubicBezTo>
                    <a:pt x="922084" y="1310466"/>
                    <a:pt x="715336" y="1477418"/>
                    <a:pt x="461042" y="1330616"/>
                  </a:cubicBezTo>
                  <a:cubicBezTo>
                    <a:pt x="206028" y="1183813"/>
                    <a:pt x="0" y="778665"/>
                    <a:pt x="0" y="426050"/>
                  </a:cubicBezTo>
                  <a:cubicBezTo>
                    <a:pt x="0" y="73435"/>
                    <a:pt x="206749" y="-93517"/>
                    <a:pt x="461042" y="53286"/>
                  </a:cubicBezTo>
                  <a:cubicBezTo>
                    <a:pt x="716056" y="200089"/>
                    <a:pt x="922084" y="605236"/>
                    <a:pt x="922084" y="957851"/>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pic>
        <p:nvPicPr>
          <p:cNvPr id="32" name="Picture 31" descr="rsz_logob.png"/>
          <p:cNvPicPr>
            <a:picLocks noChangeAspect="1"/>
          </p:cNvPicPr>
          <p:nvPr/>
        </p:nvPicPr>
        <p:blipFill>
          <a:blip r:embed="rId3"/>
          <a:stretch>
            <a:fillRect/>
          </a:stretch>
        </p:blipFill>
        <p:spPr>
          <a:xfrm>
            <a:off x="9218" y="73576"/>
            <a:ext cx="1650124" cy="563456"/>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10</a:t>
            </a:fld>
            <a:endParaRPr lang="en"/>
          </a:p>
        </p:txBody>
      </p:sp>
      <p:sp>
        <p:nvSpPr>
          <p:cNvPr id="3" name="Google Shape;275;p20"/>
          <p:cNvSpPr txBox="1">
            <a:spLocks/>
          </p:cNvSpPr>
          <p:nvPr/>
        </p:nvSpPr>
        <p:spPr>
          <a:xfrm>
            <a:off x="1082562" y="3160572"/>
            <a:ext cx="7058991" cy="1348345"/>
          </a:xfrm>
          <a:prstGeom prst="rect">
            <a:avLst/>
          </a:prstGeom>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800"/>
              </a:spcAft>
              <a:buClr>
                <a:srgbClr val="000000"/>
              </a:buClr>
              <a:buSzTx/>
              <a:buFont typeface="Arial"/>
              <a:buNone/>
              <a:tabLst/>
              <a:defRPr/>
            </a:pPr>
            <a:endParaRPr kumimoji="0" lang="en-US" sz="1600" b="1" i="0" u="none" strike="noStrike" kern="0" cap="none" spc="0" normalizeH="0" baseline="0" noProof="0" dirty="0" smtClean="0">
              <a:ln>
                <a:noFill/>
              </a:ln>
              <a:solidFill>
                <a:schemeClr val="tx1"/>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800"/>
              </a:spcAft>
              <a:buClr>
                <a:srgbClr val="000000"/>
              </a:buClr>
              <a:buSzTx/>
              <a:buFont typeface="Arial"/>
              <a:buNone/>
              <a:tabLst/>
              <a:defRPr/>
            </a:pPr>
            <a:r>
              <a:rPr kumimoji="0" lang="en-US" sz="1600" b="1" i="0" u="none" strike="noStrike" kern="0" cap="none" spc="0" normalizeH="0" baseline="0" noProof="0" dirty="0" smtClean="0">
                <a:ln>
                  <a:noFill/>
                </a:ln>
                <a:solidFill>
                  <a:schemeClr val="tx1"/>
                </a:solidFill>
                <a:effectLst/>
                <a:uLnTx/>
                <a:uFillTx/>
                <a:latin typeface="Arial"/>
                <a:ea typeface="Arial"/>
                <a:cs typeface="Arial"/>
                <a:sym typeface="Arial"/>
              </a:rPr>
              <a:t>The container only takes up enough  width to accommodate its children and make sure  the display property is always set or none other property are going to works on  the flex container </a:t>
            </a:r>
          </a:p>
          <a:p>
            <a:pPr marL="0" marR="0" lvl="0" indent="0" algn="l" defTabSz="914400" rtl="0" eaLnBrk="1" fontAlgn="auto" latinLnBrk="0" hangingPunct="1">
              <a:lnSpc>
                <a:spcPct val="100000"/>
              </a:lnSpc>
              <a:spcBef>
                <a:spcPts val="0"/>
              </a:spcBef>
              <a:spcAft>
                <a:spcPts val="800"/>
              </a:spcAft>
              <a:buClr>
                <a:srgbClr val="000000"/>
              </a:buClr>
              <a:buSzTx/>
              <a:buFont typeface="Arial"/>
              <a:buNone/>
              <a:tabLst/>
              <a:defRPr/>
            </a:pPr>
            <a:endParaRPr kumimoji="0" lang="en-US" sz="1600" b="1" i="0" u="none" strike="noStrike" kern="0" cap="none" spc="0" normalizeH="0" baseline="0" noProof="0" dirty="0">
              <a:ln>
                <a:noFill/>
              </a:ln>
              <a:solidFill>
                <a:schemeClr val="tx1"/>
              </a:solidFill>
              <a:effectLst/>
              <a:uLnTx/>
              <a:uFillTx/>
              <a:latin typeface="Arial"/>
              <a:ea typeface="Arial"/>
              <a:cs typeface="Arial"/>
              <a:sym typeface="Arial"/>
            </a:endParaRPr>
          </a:p>
        </p:txBody>
      </p:sp>
      <p:sp>
        <p:nvSpPr>
          <p:cNvPr id="4" name="TextBox 3"/>
          <p:cNvSpPr txBox="1"/>
          <p:nvPr/>
        </p:nvSpPr>
        <p:spPr>
          <a:xfrm>
            <a:off x="1019502" y="1211265"/>
            <a:ext cx="6625480" cy="1077218"/>
          </a:xfrm>
          <a:prstGeom prst="rect">
            <a:avLst/>
          </a:prstGeom>
          <a:noFill/>
        </p:spPr>
        <p:txBody>
          <a:bodyPr wrap="square" rtlCol="0">
            <a:spAutoFit/>
          </a:bodyPr>
          <a:lstStyle/>
          <a:p>
            <a:pPr lvl="0">
              <a:buClr>
                <a:schemeClr val="accent1"/>
              </a:buClr>
              <a:buFont typeface="Wingdings" pitchFamily="2" charset="2"/>
              <a:buChar char="Ø"/>
            </a:pPr>
            <a:r>
              <a:rPr lang="en-US" sz="1600" b="1" dirty="0" smtClean="0">
                <a:solidFill>
                  <a:schemeClr val="accent1"/>
                </a:solidFill>
              </a:rPr>
              <a:t>inline-flex : </a:t>
            </a:r>
            <a:r>
              <a:rPr lang="en-US" sz="1600" b="1" dirty="0" smtClean="0">
                <a:solidFill>
                  <a:schemeClr val="tx1"/>
                </a:solidFill>
              </a:rPr>
              <a:t>It removes the extra border of container.</a:t>
            </a:r>
          </a:p>
          <a:p>
            <a:pPr lvl="0"/>
            <a:endParaRPr lang="en-US" sz="1600" b="1" dirty="0" smtClean="0">
              <a:solidFill>
                <a:schemeClr val="tx1"/>
              </a:solidFill>
            </a:endParaRPr>
          </a:p>
          <a:p>
            <a:pPr lvl="0"/>
            <a:r>
              <a:rPr lang="en-US" sz="1600" dirty="0" smtClean="0">
                <a:solidFill>
                  <a:srgbClr val="FFFF00"/>
                </a:solidFill>
              </a:rPr>
              <a:t>Example : </a:t>
            </a:r>
            <a:r>
              <a:rPr lang="en-US" sz="1600" dirty="0" err="1" smtClean="0">
                <a:solidFill>
                  <a:srgbClr val="FFFF00"/>
                </a:solidFill>
              </a:rPr>
              <a:t>display:inline</a:t>
            </a:r>
            <a:r>
              <a:rPr lang="en-US" sz="1600" dirty="0" smtClean="0">
                <a:solidFill>
                  <a:srgbClr val="FFFF00"/>
                </a:solidFill>
              </a:rPr>
              <a:t>-flex;</a:t>
            </a:r>
          </a:p>
          <a:p>
            <a:endParaRPr lang="en-US" sz="1600" dirty="0">
              <a:solidFill>
                <a:schemeClr val="tx1"/>
              </a:solidFill>
            </a:endParaRPr>
          </a:p>
        </p:txBody>
      </p:sp>
      <p:pic>
        <p:nvPicPr>
          <p:cNvPr id="6" name="Picture 5" descr="rsz_logob.png"/>
          <p:cNvPicPr>
            <a:picLocks noChangeAspect="1"/>
          </p:cNvPicPr>
          <p:nvPr/>
        </p:nvPicPr>
        <p:blipFill>
          <a:blip r:embed="rId2"/>
          <a:stretch>
            <a:fillRect/>
          </a:stretch>
        </p:blipFill>
        <p:spPr>
          <a:xfrm>
            <a:off x="9218" y="73576"/>
            <a:ext cx="1650124" cy="563456"/>
          </a:xfrm>
          <a:prstGeom prst="rect">
            <a:avLst/>
          </a:prstGeom>
        </p:spPr>
      </p:pic>
      <p:cxnSp>
        <p:nvCxnSpPr>
          <p:cNvPr id="7" name="Straight Connector 6"/>
          <p:cNvCxnSpPr/>
          <p:nvPr/>
        </p:nvCxnSpPr>
        <p:spPr>
          <a:xfrm>
            <a:off x="9218" y="689582"/>
            <a:ext cx="9260906"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7" descr="logo-2582747_960_720-removebg-preview.png"/>
          <p:cNvPicPr>
            <a:picLocks noChangeAspect="1"/>
          </p:cNvPicPr>
          <p:nvPr/>
        </p:nvPicPr>
        <p:blipFill>
          <a:blip r:embed="rId3"/>
          <a:stretch>
            <a:fillRect/>
          </a:stretch>
        </p:blipFill>
        <p:spPr>
          <a:xfrm>
            <a:off x="8391838" y="8394"/>
            <a:ext cx="681188" cy="681188"/>
          </a:xfrm>
          <a:prstGeom prst="rect">
            <a:avLst/>
          </a:prstGeom>
        </p:spPr>
      </p:pic>
      <p:sp>
        <p:nvSpPr>
          <p:cNvPr id="9" name="Google Shape;274;p20"/>
          <p:cNvSpPr txBox="1">
            <a:spLocks/>
          </p:cNvSpPr>
          <p:nvPr/>
        </p:nvSpPr>
        <p:spPr>
          <a:xfrm>
            <a:off x="3398806" y="114612"/>
            <a:ext cx="3758746" cy="396300"/>
          </a:xfrm>
          <a:prstGeom prst="rect">
            <a:avLst/>
          </a:prstGeom>
        </p:spPr>
        <p:txBody>
          <a:bodyPr spcFirstLastPara="1" wrap="square" lIns="0" tIns="0" rIns="0" bIns="0" anchor="b"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1" i="0" u="none" strike="noStrike" kern="0" cap="none" spc="0" normalizeH="0" baseline="0" noProof="0" dirty="0" smtClean="0">
                <a:ln>
                  <a:noFill/>
                </a:ln>
                <a:solidFill>
                  <a:schemeClr val="accent1"/>
                </a:solidFill>
                <a:effectLst/>
                <a:uLnTx/>
                <a:uFillTx/>
                <a:latin typeface="Arial"/>
                <a:ea typeface="Arial"/>
                <a:cs typeface="Arial"/>
                <a:sym typeface="Arial"/>
              </a:rPr>
              <a:t>DISPLAY PROPERTY</a:t>
            </a:r>
            <a:endParaRPr kumimoji="0" lang="en-US" sz="2400" b="1" i="0" u="none" strike="noStrike" kern="0" cap="none" spc="0" normalizeH="0" baseline="0" noProof="0" dirty="0">
              <a:ln>
                <a:noFill/>
              </a:ln>
              <a:solidFill>
                <a:schemeClr val="accent1"/>
              </a:solidFill>
              <a:effectLst/>
              <a:uLnTx/>
              <a:uFillTx/>
              <a:latin typeface="Arial"/>
              <a:ea typeface="Arial"/>
              <a:cs typeface="Arial"/>
              <a:sym typeface="Arial"/>
            </a:endParaRPr>
          </a:p>
        </p:txBody>
      </p:sp>
      <p:sp>
        <p:nvSpPr>
          <p:cNvPr id="10" name="Flowchart: Process 9"/>
          <p:cNvSpPr/>
          <p:nvPr/>
        </p:nvSpPr>
        <p:spPr>
          <a:xfrm>
            <a:off x="2553996" y="2448922"/>
            <a:ext cx="3142593" cy="704224"/>
          </a:xfrm>
          <a:prstGeom prst="flowChartProcess">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Process 10"/>
          <p:cNvSpPr/>
          <p:nvPr/>
        </p:nvSpPr>
        <p:spPr>
          <a:xfrm>
            <a:off x="2701142" y="2575046"/>
            <a:ext cx="830317" cy="45194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2" name="Flowchart: Process 11"/>
          <p:cNvSpPr/>
          <p:nvPr/>
        </p:nvSpPr>
        <p:spPr>
          <a:xfrm>
            <a:off x="3715389" y="2575046"/>
            <a:ext cx="830317" cy="45194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3" name="Flowchart: Process 12"/>
          <p:cNvSpPr/>
          <p:nvPr/>
        </p:nvSpPr>
        <p:spPr>
          <a:xfrm>
            <a:off x="4713873" y="2575046"/>
            <a:ext cx="830317" cy="45194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303" name="Google Shape;303;p22"/>
          <p:cNvSpPr txBox="1">
            <a:spLocks noGrp="1"/>
          </p:cNvSpPr>
          <p:nvPr>
            <p:ph type="title"/>
          </p:nvPr>
        </p:nvSpPr>
        <p:spPr>
          <a:xfrm>
            <a:off x="2778690" y="138179"/>
            <a:ext cx="4998962"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smtClean="0"/>
              <a:t>FLEX DIRECTION PROPERTY </a:t>
            </a:r>
            <a:endParaRPr lang="en-US" dirty="0"/>
          </a:p>
        </p:txBody>
      </p:sp>
      <p:sp>
        <p:nvSpPr>
          <p:cNvPr id="19" name="TextBox 18"/>
          <p:cNvSpPr txBox="1"/>
          <p:nvPr/>
        </p:nvSpPr>
        <p:spPr>
          <a:xfrm>
            <a:off x="1145628" y="1083578"/>
            <a:ext cx="6138041" cy="369332"/>
          </a:xfrm>
          <a:prstGeom prst="rect">
            <a:avLst/>
          </a:prstGeom>
          <a:noFill/>
        </p:spPr>
        <p:txBody>
          <a:bodyPr wrap="square" rtlCol="0">
            <a:spAutoFit/>
          </a:bodyPr>
          <a:lstStyle/>
          <a:p>
            <a:r>
              <a:rPr lang="en-US" sz="1800" dirty="0" smtClean="0">
                <a:solidFill>
                  <a:schemeClr val="tx1"/>
                </a:solidFill>
              </a:rPr>
              <a:t>Sets the direction of the main axis.</a:t>
            </a:r>
            <a:endParaRPr lang="en-US" sz="1800" dirty="0">
              <a:solidFill>
                <a:schemeClr val="tx1"/>
              </a:solidFill>
            </a:endParaRPr>
          </a:p>
        </p:txBody>
      </p:sp>
      <p:sp>
        <p:nvSpPr>
          <p:cNvPr id="20" name="TextBox 19"/>
          <p:cNvSpPr txBox="1"/>
          <p:nvPr/>
        </p:nvSpPr>
        <p:spPr>
          <a:xfrm>
            <a:off x="1166648" y="1755238"/>
            <a:ext cx="6779172" cy="1077218"/>
          </a:xfrm>
          <a:prstGeom prst="rect">
            <a:avLst/>
          </a:prstGeom>
          <a:noFill/>
        </p:spPr>
        <p:txBody>
          <a:bodyPr wrap="square" rtlCol="0">
            <a:spAutoFit/>
          </a:bodyPr>
          <a:lstStyle/>
          <a:p>
            <a:pPr>
              <a:buClr>
                <a:srgbClr val="FFC000"/>
              </a:buClr>
              <a:buFont typeface="Wingdings" pitchFamily="2" charset="2"/>
              <a:buChar char="Ø"/>
            </a:pPr>
            <a:r>
              <a:rPr lang="en-US" sz="1600" dirty="0" smtClean="0">
                <a:solidFill>
                  <a:schemeClr val="tx1"/>
                </a:solidFill>
              </a:rPr>
              <a:t> </a:t>
            </a:r>
            <a:r>
              <a:rPr lang="en-US" sz="1600" dirty="0" smtClean="0">
                <a:solidFill>
                  <a:schemeClr val="accent1"/>
                </a:solidFill>
              </a:rPr>
              <a:t>row : </a:t>
            </a:r>
            <a:r>
              <a:rPr lang="en-US" sz="1600" dirty="0" smtClean="0">
                <a:solidFill>
                  <a:schemeClr val="tx1"/>
                </a:solidFill>
              </a:rPr>
              <a:t>it is the default value of flex-direction. Flex-</a:t>
            </a:r>
            <a:r>
              <a:rPr lang="en-US" sz="1600" dirty="0" err="1" smtClean="0">
                <a:solidFill>
                  <a:schemeClr val="tx1"/>
                </a:solidFill>
              </a:rPr>
              <a:t>dorection</a:t>
            </a:r>
            <a:r>
              <a:rPr lang="en-US" sz="1600" dirty="0" smtClean="0">
                <a:solidFill>
                  <a:schemeClr val="tx1"/>
                </a:solidFill>
              </a:rPr>
              <a:t> of  row sets the main axis from left to right.</a:t>
            </a:r>
          </a:p>
          <a:p>
            <a:pPr>
              <a:buClr>
                <a:srgbClr val="FFC000"/>
              </a:buClr>
            </a:pPr>
            <a:endParaRPr lang="en-US" sz="1600" dirty="0" smtClean="0">
              <a:solidFill>
                <a:schemeClr val="tx1"/>
              </a:solidFill>
            </a:endParaRPr>
          </a:p>
          <a:p>
            <a:pPr>
              <a:buClr>
                <a:srgbClr val="FFC000"/>
              </a:buClr>
            </a:pPr>
            <a:r>
              <a:rPr lang="en-US" sz="1600" dirty="0" smtClean="0">
                <a:solidFill>
                  <a:srgbClr val="FFFF00"/>
                </a:solidFill>
              </a:rPr>
              <a:t>Example : flex-</a:t>
            </a:r>
            <a:r>
              <a:rPr lang="en-US" sz="1600" dirty="0" err="1" smtClean="0">
                <a:solidFill>
                  <a:srgbClr val="FFFF00"/>
                </a:solidFill>
              </a:rPr>
              <a:t>direction:row</a:t>
            </a:r>
            <a:r>
              <a:rPr lang="en-US" sz="1600" dirty="0" smtClean="0">
                <a:solidFill>
                  <a:srgbClr val="FFFF00"/>
                </a:solidFill>
              </a:rPr>
              <a:t>;</a:t>
            </a:r>
          </a:p>
        </p:txBody>
      </p:sp>
      <p:pic>
        <p:nvPicPr>
          <p:cNvPr id="8" name="Picture 7" descr="rsz_logob.png"/>
          <p:cNvPicPr>
            <a:picLocks noChangeAspect="1"/>
          </p:cNvPicPr>
          <p:nvPr/>
        </p:nvPicPr>
        <p:blipFill>
          <a:blip r:embed="rId3"/>
          <a:stretch>
            <a:fillRect/>
          </a:stretch>
        </p:blipFill>
        <p:spPr>
          <a:xfrm>
            <a:off x="9218" y="73576"/>
            <a:ext cx="1650124" cy="563456"/>
          </a:xfrm>
          <a:prstGeom prst="rect">
            <a:avLst/>
          </a:prstGeom>
        </p:spPr>
      </p:pic>
      <p:cxnSp>
        <p:nvCxnSpPr>
          <p:cNvPr id="9" name="Straight Connector 8"/>
          <p:cNvCxnSpPr/>
          <p:nvPr/>
        </p:nvCxnSpPr>
        <p:spPr>
          <a:xfrm>
            <a:off x="9218" y="689582"/>
            <a:ext cx="9260906"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Picture 9" descr="logo-2582747_960_720-removebg-preview.png"/>
          <p:cNvPicPr>
            <a:picLocks noChangeAspect="1"/>
          </p:cNvPicPr>
          <p:nvPr/>
        </p:nvPicPr>
        <p:blipFill>
          <a:blip r:embed="rId4"/>
          <a:stretch>
            <a:fillRect/>
          </a:stretch>
        </p:blipFill>
        <p:spPr>
          <a:xfrm>
            <a:off x="8391838" y="8394"/>
            <a:ext cx="681188" cy="681188"/>
          </a:xfrm>
          <a:prstGeom prst="rect">
            <a:avLst/>
          </a:prstGeom>
        </p:spPr>
      </p:pic>
      <p:sp>
        <p:nvSpPr>
          <p:cNvPr id="11" name="Google Shape;310;p23"/>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11</a:t>
            </a:fld>
            <a:endParaRPr/>
          </a:p>
        </p:txBody>
      </p:sp>
      <p:sp>
        <p:nvSpPr>
          <p:cNvPr id="12" name="Flowchart: Process 11"/>
          <p:cNvSpPr/>
          <p:nvPr/>
        </p:nvSpPr>
        <p:spPr>
          <a:xfrm>
            <a:off x="1345346" y="3090032"/>
            <a:ext cx="6432306" cy="620088"/>
          </a:xfrm>
          <a:prstGeom prst="flowChartProcess">
            <a:avLst/>
          </a:prstGeom>
          <a:solidFill>
            <a:srgbClr val="FFFF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Process 15"/>
          <p:cNvSpPr/>
          <p:nvPr/>
        </p:nvSpPr>
        <p:spPr>
          <a:xfrm>
            <a:off x="1366366" y="3100542"/>
            <a:ext cx="725192" cy="620088"/>
          </a:xfrm>
          <a:prstGeom prst="flowChartProcess">
            <a:avLst/>
          </a:prstGeom>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7" name="Flowchart: Process 16"/>
          <p:cNvSpPr/>
          <p:nvPr/>
        </p:nvSpPr>
        <p:spPr>
          <a:xfrm>
            <a:off x="2086306" y="3095292"/>
            <a:ext cx="725192" cy="620088"/>
          </a:xfrm>
          <a:prstGeom prst="flowChartProcess">
            <a:avLst/>
          </a:prstGeom>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8" name="Flowchart: Process 17"/>
          <p:cNvSpPr/>
          <p:nvPr/>
        </p:nvSpPr>
        <p:spPr>
          <a:xfrm>
            <a:off x="2806246" y="3100552"/>
            <a:ext cx="725192" cy="620088"/>
          </a:xfrm>
          <a:prstGeom prst="flowChartProcess">
            <a:avLst/>
          </a:prstGeom>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21" name="Flowchart: Process 20"/>
          <p:cNvSpPr/>
          <p:nvPr/>
        </p:nvSpPr>
        <p:spPr>
          <a:xfrm>
            <a:off x="3531438" y="3095292"/>
            <a:ext cx="725192" cy="620088"/>
          </a:xfrm>
          <a:prstGeom prst="flowChartProcess">
            <a:avLst/>
          </a:prstGeom>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22" name="Flowchart: Process 21"/>
          <p:cNvSpPr/>
          <p:nvPr/>
        </p:nvSpPr>
        <p:spPr>
          <a:xfrm>
            <a:off x="4251378" y="3100552"/>
            <a:ext cx="725192" cy="620088"/>
          </a:xfrm>
          <a:prstGeom prst="flowChartProcess">
            <a:avLst/>
          </a:prstGeom>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12</a:t>
            </a:fld>
            <a:endParaRPr lang="en"/>
          </a:p>
        </p:txBody>
      </p:sp>
      <p:sp>
        <p:nvSpPr>
          <p:cNvPr id="3" name="TextBox 2"/>
          <p:cNvSpPr txBox="1"/>
          <p:nvPr/>
        </p:nvSpPr>
        <p:spPr>
          <a:xfrm>
            <a:off x="1166648" y="1189631"/>
            <a:ext cx="7083972" cy="830997"/>
          </a:xfrm>
          <a:prstGeom prst="rect">
            <a:avLst/>
          </a:prstGeom>
          <a:noFill/>
        </p:spPr>
        <p:txBody>
          <a:bodyPr wrap="square" rtlCol="0">
            <a:spAutoFit/>
          </a:bodyPr>
          <a:lstStyle/>
          <a:p>
            <a:pPr>
              <a:buClr>
                <a:srgbClr val="FFC000"/>
              </a:buClr>
              <a:buFont typeface="Wingdings" pitchFamily="2" charset="2"/>
              <a:buChar char="Ø"/>
            </a:pPr>
            <a:r>
              <a:rPr lang="en-US" sz="1600" dirty="0" smtClean="0">
                <a:solidFill>
                  <a:schemeClr val="tx1"/>
                </a:solidFill>
              </a:rPr>
              <a:t> </a:t>
            </a:r>
            <a:r>
              <a:rPr lang="en-US" sz="1600" dirty="0" smtClean="0">
                <a:solidFill>
                  <a:schemeClr val="accent1"/>
                </a:solidFill>
              </a:rPr>
              <a:t>row-reverse : </a:t>
            </a:r>
            <a:r>
              <a:rPr lang="en-US" sz="1600" dirty="0" smtClean="0">
                <a:solidFill>
                  <a:schemeClr val="tx1"/>
                </a:solidFill>
              </a:rPr>
              <a:t>it sets the main axis from right to left.</a:t>
            </a:r>
          </a:p>
          <a:p>
            <a:pPr>
              <a:buClr>
                <a:srgbClr val="FFC000"/>
              </a:buClr>
            </a:pPr>
            <a:endParaRPr lang="en-US" sz="1600" dirty="0" smtClean="0">
              <a:solidFill>
                <a:schemeClr val="tx1"/>
              </a:solidFill>
            </a:endParaRPr>
          </a:p>
          <a:p>
            <a:r>
              <a:rPr lang="en-US" sz="1600" dirty="0" smtClean="0">
                <a:solidFill>
                  <a:srgbClr val="FFFF00"/>
                </a:solidFill>
              </a:rPr>
              <a:t>Example : flex-</a:t>
            </a:r>
            <a:r>
              <a:rPr lang="en-US" sz="1600" dirty="0" err="1" smtClean="0">
                <a:solidFill>
                  <a:srgbClr val="FFFF00"/>
                </a:solidFill>
              </a:rPr>
              <a:t>direction:row</a:t>
            </a:r>
            <a:r>
              <a:rPr lang="en-US" sz="1600" dirty="0" smtClean="0">
                <a:solidFill>
                  <a:srgbClr val="FFFF00"/>
                </a:solidFill>
              </a:rPr>
              <a:t>-reverse;</a:t>
            </a:r>
            <a:endParaRPr lang="en-US" sz="1600" dirty="0">
              <a:solidFill>
                <a:srgbClr val="FFFF00"/>
              </a:solidFill>
            </a:endParaRPr>
          </a:p>
        </p:txBody>
      </p:sp>
      <p:sp>
        <p:nvSpPr>
          <p:cNvPr id="4" name="Flowchart: Process 3"/>
          <p:cNvSpPr/>
          <p:nvPr/>
        </p:nvSpPr>
        <p:spPr>
          <a:xfrm>
            <a:off x="1329586" y="2632852"/>
            <a:ext cx="6432306" cy="620088"/>
          </a:xfrm>
          <a:prstGeom prst="flowChartProcess">
            <a:avLst/>
          </a:prstGeom>
          <a:solidFill>
            <a:srgbClr val="FFFF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Process 4"/>
          <p:cNvSpPr/>
          <p:nvPr/>
        </p:nvSpPr>
        <p:spPr>
          <a:xfrm>
            <a:off x="4146266" y="2643362"/>
            <a:ext cx="725192" cy="620088"/>
          </a:xfrm>
          <a:prstGeom prst="flowChartProcess">
            <a:avLst/>
          </a:prstGeom>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6" name="Flowchart: Process 5"/>
          <p:cNvSpPr/>
          <p:nvPr/>
        </p:nvSpPr>
        <p:spPr>
          <a:xfrm>
            <a:off x="4866206" y="2638112"/>
            <a:ext cx="725192" cy="620088"/>
          </a:xfrm>
          <a:prstGeom prst="flowChartProcess">
            <a:avLst/>
          </a:prstGeom>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7" name="Flowchart: Process 6"/>
          <p:cNvSpPr/>
          <p:nvPr/>
        </p:nvSpPr>
        <p:spPr>
          <a:xfrm>
            <a:off x="5586146" y="2643372"/>
            <a:ext cx="725192" cy="620088"/>
          </a:xfrm>
          <a:prstGeom prst="flowChartProcess">
            <a:avLst/>
          </a:prstGeom>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8" name="Flowchart: Process 7"/>
          <p:cNvSpPr/>
          <p:nvPr/>
        </p:nvSpPr>
        <p:spPr>
          <a:xfrm>
            <a:off x="6311338" y="2638112"/>
            <a:ext cx="725192" cy="620088"/>
          </a:xfrm>
          <a:prstGeom prst="flowChartProcess">
            <a:avLst/>
          </a:prstGeom>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9" name="Flowchart: Process 8"/>
          <p:cNvSpPr/>
          <p:nvPr/>
        </p:nvSpPr>
        <p:spPr>
          <a:xfrm>
            <a:off x="7031278" y="2643372"/>
            <a:ext cx="725192" cy="620088"/>
          </a:xfrm>
          <a:prstGeom prst="flowChartProcess">
            <a:avLst/>
          </a:prstGeom>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Google Shape;303;p22"/>
          <p:cNvSpPr txBox="1">
            <a:spLocks/>
          </p:cNvSpPr>
          <p:nvPr/>
        </p:nvSpPr>
        <p:spPr>
          <a:xfrm>
            <a:off x="2778690" y="138179"/>
            <a:ext cx="4998962" cy="396300"/>
          </a:xfrm>
          <a:prstGeom prst="rect">
            <a:avLst/>
          </a:prstGeom>
        </p:spPr>
        <p:txBody>
          <a:bodyPr spcFirstLastPara="1" wrap="square" lIns="0" tIns="0" rIns="0" bIns="0" anchor="b"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1" i="0" u="none" strike="noStrike" kern="0" cap="none" spc="0" normalizeH="0" baseline="0" noProof="0" dirty="0" smtClean="0">
                <a:ln>
                  <a:noFill/>
                </a:ln>
                <a:solidFill>
                  <a:schemeClr val="accent1"/>
                </a:solidFill>
                <a:effectLst/>
                <a:uLnTx/>
                <a:uFillTx/>
                <a:latin typeface="Arial"/>
                <a:ea typeface="Arial"/>
                <a:cs typeface="Arial"/>
                <a:sym typeface="Arial"/>
              </a:rPr>
              <a:t>FLEX DIRECTION PROPERTY </a:t>
            </a:r>
            <a:endParaRPr kumimoji="0" lang="en-US" sz="2400" b="1" i="0" u="none" strike="noStrike" kern="0" cap="none" spc="0" normalizeH="0" baseline="0" noProof="0" dirty="0">
              <a:ln>
                <a:noFill/>
              </a:ln>
              <a:solidFill>
                <a:schemeClr val="accent1"/>
              </a:solidFill>
              <a:effectLst/>
              <a:uLnTx/>
              <a:uFillTx/>
              <a:latin typeface="Arial"/>
              <a:ea typeface="Arial"/>
              <a:cs typeface="Arial"/>
              <a:sym typeface="Arial"/>
            </a:endParaRPr>
          </a:p>
        </p:txBody>
      </p:sp>
      <p:pic>
        <p:nvPicPr>
          <p:cNvPr id="11" name="Picture 10" descr="rsz_logob.png"/>
          <p:cNvPicPr>
            <a:picLocks noChangeAspect="1"/>
          </p:cNvPicPr>
          <p:nvPr/>
        </p:nvPicPr>
        <p:blipFill>
          <a:blip r:embed="rId2"/>
          <a:stretch>
            <a:fillRect/>
          </a:stretch>
        </p:blipFill>
        <p:spPr>
          <a:xfrm>
            <a:off x="9218" y="73576"/>
            <a:ext cx="1650124" cy="563456"/>
          </a:xfrm>
          <a:prstGeom prst="rect">
            <a:avLst/>
          </a:prstGeom>
        </p:spPr>
      </p:pic>
      <p:cxnSp>
        <p:nvCxnSpPr>
          <p:cNvPr id="12" name="Straight Connector 11"/>
          <p:cNvCxnSpPr/>
          <p:nvPr/>
        </p:nvCxnSpPr>
        <p:spPr>
          <a:xfrm>
            <a:off x="9218" y="689582"/>
            <a:ext cx="9260906"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Picture 12" descr="logo-2582747_960_720-removebg-preview.png"/>
          <p:cNvPicPr>
            <a:picLocks noChangeAspect="1"/>
          </p:cNvPicPr>
          <p:nvPr/>
        </p:nvPicPr>
        <p:blipFill>
          <a:blip r:embed="rId3"/>
          <a:stretch>
            <a:fillRect/>
          </a:stretch>
        </p:blipFill>
        <p:spPr>
          <a:xfrm>
            <a:off x="8391838" y="8394"/>
            <a:ext cx="681188" cy="68118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303" name="Google Shape;303;p22"/>
          <p:cNvSpPr txBox="1">
            <a:spLocks noGrp="1"/>
          </p:cNvSpPr>
          <p:nvPr>
            <p:ph type="title"/>
          </p:nvPr>
        </p:nvSpPr>
        <p:spPr>
          <a:xfrm>
            <a:off x="2684100" y="75119"/>
            <a:ext cx="46311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smtClean="0"/>
              <a:t>FLEX DIRECTION PROPERTY </a:t>
            </a:r>
            <a:endParaRPr lang="en-US" dirty="0"/>
          </a:p>
        </p:txBody>
      </p:sp>
      <p:sp>
        <p:nvSpPr>
          <p:cNvPr id="24" name="TextBox 23"/>
          <p:cNvSpPr txBox="1"/>
          <p:nvPr/>
        </p:nvSpPr>
        <p:spPr>
          <a:xfrm>
            <a:off x="1145628" y="1008993"/>
            <a:ext cx="7409793" cy="1077218"/>
          </a:xfrm>
          <a:prstGeom prst="rect">
            <a:avLst/>
          </a:prstGeom>
          <a:noFill/>
        </p:spPr>
        <p:txBody>
          <a:bodyPr wrap="square" rtlCol="0">
            <a:spAutoFit/>
          </a:bodyPr>
          <a:lstStyle/>
          <a:p>
            <a:pPr>
              <a:buClr>
                <a:srgbClr val="FFC000"/>
              </a:buClr>
              <a:buFont typeface="Wingdings" pitchFamily="2" charset="2"/>
              <a:buChar char="Ø"/>
            </a:pPr>
            <a:r>
              <a:rPr lang="en-US" sz="1600" dirty="0" smtClean="0">
                <a:solidFill>
                  <a:schemeClr val="accent1">
                    <a:lumMod val="60000"/>
                    <a:lumOff val="40000"/>
                  </a:schemeClr>
                </a:solidFill>
              </a:rPr>
              <a:t> </a:t>
            </a:r>
            <a:r>
              <a:rPr lang="en-US" sz="1600" dirty="0" smtClean="0">
                <a:solidFill>
                  <a:schemeClr val="accent1"/>
                </a:solidFill>
              </a:rPr>
              <a:t>column </a:t>
            </a:r>
            <a:r>
              <a:rPr lang="en-US" sz="1600" dirty="0" smtClean="0">
                <a:solidFill>
                  <a:schemeClr val="accent1">
                    <a:lumMod val="60000"/>
                    <a:lumOff val="40000"/>
                  </a:schemeClr>
                </a:solidFill>
              </a:rPr>
              <a:t>: </a:t>
            </a:r>
            <a:r>
              <a:rPr lang="en-US" sz="1600" dirty="0" smtClean="0">
                <a:solidFill>
                  <a:schemeClr val="tx1"/>
                </a:solidFill>
              </a:rPr>
              <a:t>it sets the main axis flows from top to bottom. So the items are now  </a:t>
            </a:r>
          </a:p>
          <a:p>
            <a:pPr>
              <a:buClr>
                <a:srgbClr val="FFC000"/>
              </a:buClr>
            </a:pPr>
            <a:r>
              <a:rPr lang="en-US" sz="1600" dirty="0" smtClean="0">
                <a:solidFill>
                  <a:schemeClr val="tx1"/>
                </a:solidFill>
              </a:rPr>
              <a:t>stacked on top of each other.</a:t>
            </a:r>
          </a:p>
          <a:p>
            <a:pPr>
              <a:buClr>
                <a:srgbClr val="FFC000"/>
              </a:buClr>
            </a:pPr>
            <a:endParaRPr lang="en-US" sz="1600" dirty="0" smtClean="0">
              <a:solidFill>
                <a:schemeClr val="tx1"/>
              </a:solidFill>
            </a:endParaRPr>
          </a:p>
          <a:p>
            <a:r>
              <a:rPr lang="en-US" sz="1600" dirty="0" smtClean="0">
                <a:solidFill>
                  <a:srgbClr val="FFFF00"/>
                </a:solidFill>
              </a:rPr>
              <a:t>Example : flex-</a:t>
            </a:r>
            <a:r>
              <a:rPr lang="en-US" sz="1600" dirty="0" err="1" smtClean="0">
                <a:solidFill>
                  <a:srgbClr val="FFFF00"/>
                </a:solidFill>
              </a:rPr>
              <a:t>direction:column</a:t>
            </a:r>
            <a:r>
              <a:rPr lang="en-US" sz="1600" dirty="0" smtClean="0">
                <a:solidFill>
                  <a:srgbClr val="FFFF00"/>
                </a:solidFill>
              </a:rPr>
              <a:t>;</a:t>
            </a:r>
            <a:endParaRPr lang="en-US" sz="1600" dirty="0">
              <a:solidFill>
                <a:srgbClr val="FFFF00"/>
              </a:solidFill>
            </a:endParaRPr>
          </a:p>
        </p:txBody>
      </p:sp>
      <p:pic>
        <p:nvPicPr>
          <p:cNvPr id="8" name="Picture 7" descr="rsz_logob.png"/>
          <p:cNvPicPr>
            <a:picLocks noChangeAspect="1"/>
          </p:cNvPicPr>
          <p:nvPr/>
        </p:nvPicPr>
        <p:blipFill>
          <a:blip r:embed="rId3"/>
          <a:stretch>
            <a:fillRect/>
          </a:stretch>
        </p:blipFill>
        <p:spPr>
          <a:xfrm>
            <a:off x="9218" y="73576"/>
            <a:ext cx="1650124" cy="563456"/>
          </a:xfrm>
          <a:prstGeom prst="rect">
            <a:avLst/>
          </a:prstGeom>
        </p:spPr>
      </p:pic>
      <p:cxnSp>
        <p:nvCxnSpPr>
          <p:cNvPr id="9" name="Straight Connector 8"/>
          <p:cNvCxnSpPr/>
          <p:nvPr/>
        </p:nvCxnSpPr>
        <p:spPr>
          <a:xfrm>
            <a:off x="9218" y="689582"/>
            <a:ext cx="913478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Picture 9" descr="logo-2582747_960_720-removebg-preview.png"/>
          <p:cNvPicPr>
            <a:picLocks noChangeAspect="1"/>
          </p:cNvPicPr>
          <p:nvPr/>
        </p:nvPicPr>
        <p:blipFill>
          <a:blip r:embed="rId4"/>
          <a:stretch>
            <a:fillRect/>
          </a:stretch>
        </p:blipFill>
        <p:spPr>
          <a:xfrm>
            <a:off x="8391838" y="8394"/>
            <a:ext cx="681188" cy="681188"/>
          </a:xfrm>
          <a:prstGeom prst="rect">
            <a:avLst/>
          </a:prstGeom>
        </p:spPr>
      </p:pic>
      <p:sp>
        <p:nvSpPr>
          <p:cNvPr id="11" name="Google Shape;310;p23"/>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13</a:t>
            </a:fld>
            <a:endParaRPr/>
          </a:p>
        </p:txBody>
      </p:sp>
      <p:sp>
        <p:nvSpPr>
          <p:cNvPr id="12" name="Flowchart: Process 11"/>
          <p:cNvSpPr/>
          <p:nvPr/>
        </p:nvSpPr>
        <p:spPr>
          <a:xfrm>
            <a:off x="4256718" y="2270194"/>
            <a:ext cx="515012" cy="2479655"/>
          </a:xfrm>
          <a:prstGeom prst="flowChartProcess">
            <a:avLst/>
          </a:prstGeom>
          <a:solidFill>
            <a:srgbClr val="FFFF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Process 12"/>
          <p:cNvSpPr/>
          <p:nvPr/>
        </p:nvSpPr>
        <p:spPr>
          <a:xfrm>
            <a:off x="4267233" y="2280713"/>
            <a:ext cx="493986" cy="43092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4" name="Flowchart: Process 13"/>
          <p:cNvSpPr/>
          <p:nvPr/>
        </p:nvSpPr>
        <p:spPr>
          <a:xfrm>
            <a:off x="4272493" y="2727393"/>
            <a:ext cx="493986" cy="43092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9" name="Flowchart: Process 18"/>
          <p:cNvSpPr/>
          <p:nvPr/>
        </p:nvSpPr>
        <p:spPr>
          <a:xfrm>
            <a:off x="4267243" y="3174073"/>
            <a:ext cx="493986" cy="43092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14</a:t>
            </a:fld>
            <a:endParaRPr lang="en"/>
          </a:p>
        </p:txBody>
      </p:sp>
      <p:sp>
        <p:nvSpPr>
          <p:cNvPr id="3" name="Google Shape;303;p22"/>
          <p:cNvSpPr txBox="1">
            <a:spLocks/>
          </p:cNvSpPr>
          <p:nvPr/>
        </p:nvSpPr>
        <p:spPr>
          <a:xfrm>
            <a:off x="2684100" y="75119"/>
            <a:ext cx="4631100" cy="396300"/>
          </a:xfrm>
          <a:prstGeom prst="rect">
            <a:avLst/>
          </a:prstGeom>
        </p:spPr>
        <p:txBody>
          <a:bodyPr spcFirstLastPara="1" wrap="square" lIns="0" tIns="0" rIns="0" bIns="0" anchor="b"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1" i="0" u="none" strike="noStrike" kern="0" cap="none" spc="0" normalizeH="0" baseline="0" noProof="0" dirty="0" smtClean="0">
                <a:ln>
                  <a:noFill/>
                </a:ln>
                <a:solidFill>
                  <a:schemeClr val="accent1"/>
                </a:solidFill>
                <a:effectLst/>
                <a:uLnTx/>
                <a:uFillTx/>
                <a:latin typeface="Arial"/>
                <a:ea typeface="Arial"/>
                <a:cs typeface="Arial"/>
                <a:sym typeface="Arial"/>
              </a:rPr>
              <a:t>FLEX DIRECTION PROPERTY </a:t>
            </a:r>
            <a:endParaRPr kumimoji="0" lang="en-US" sz="2400" b="1" i="0" u="none" strike="noStrike" kern="0" cap="none" spc="0" normalizeH="0" baseline="0" noProof="0" dirty="0">
              <a:ln>
                <a:noFill/>
              </a:ln>
              <a:solidFill>
                <a:schemeClr val="accent1"/>
              </a:solidFill>
              <a:effectLst/>
              <a:uLnTx/>
              <a:uFillTx/>
              <a:latin typeface="Arial"/>
              <a:ea typeface="Arial"/>
              <a:cs typeface="Arial"/>
              <a:sym typeface="Arial"/>
            </a:endParaRPr>
          </a:p>
        </p:txBody>
      </p:sp>
      <p:pic>
        <p:nvPicPr>
          <p:cNvPr id="4" name="Picture 3" descr="rsz_logob.png"/>
          <p:cNvPicPr>
            <a:picLocks noChangeAspect="1"/>
          </p:cNvPicPr>
          <p:nvPr/>
        </p:nvPicPr>
        <p:blipFill>
          <a:blip r:embed="rId2"/>
          <a:stretch>
            <a:fillRect/>
          </a:stretch>
        </p:blipFill>
        <p:spPr>
          <a:xfrm>
            <a:off x="9218" y="73576"/>
            <a:ext cx="1650124" cy="563456"/>
          </a:xfrm>
          <a:prstGeom prst="rect">
            <a:avLst/>
          </a:prstGeom>
        </p:spPr>
      </p:pic>
      <p:cxnSp>
        <p:nvCxnSpPr>
          <p:cNvPr id="5" name="Straight Connector 4"/>
          <p:cNvCxnSpPr/>
          <p:nvPr/>
        </p:nvCxnSpPr>
        <p:spPr>
          <a:xfrm>
            <a:off x="9218" y="689582"/>
            <a:ext cx="913478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descr="logo-2582747_960_720-removebg-preview.png"/>
          <p:cNvPicPr>
            <a:picLocks noChangeAspect="1"/>
          </p:cNvPicPr>
          <p:nvPr/>
        </p:nvPicPr>
        <p:blipFill>
          <a:blip r:embed="rId3"/>
          <a:stretch>
            <a:fillRect/>
          </a:stretch>
        </p:blipFill>
        <p:spPr>
          <a:xfrm>
            <a:off x="8391838" y="8394"/>
            <a:ext cx="681188" cy="681188"/>
          </a:xfrm>
          <a:prstGeom prst="rect">
            <a:avLst/>
          </a:prstGeom>
        </p:spPr>
      </p:pic>
      <p:sp>
        <p:nvSpPr>
          <p:cNvPr id="7" name="TextBox 6"/>
          <p:cNvSpPr txBox="1"/>
          <p:nvPr/>
        </p:nvSpPr>
        <p:spPr>
          <a:xfrm>
            <a:off x="1145628" y="1072055"/>
            <a:ext cx="6926317" cy="1323439"/>
          </a:xfrm>
          <a:prstGeom prst="rect">
            <a:avLst/>
          </a:prstGeom>
          <a:noFill/>
        </p:spPr>
        <p:txBody>
          <a:bodyPr wrap="square" rtlCol="0">
            <a:spAutoFit/>
          </a:bodyPr>
          <a:lstStyle/>
          <a:p>
            <a:pPr>
              <a:buClr>
                <a:srgbClr val="FFC000"/>
              </a:buClr>
              <a:buFont typeface="Wingdings" pitchFamily="2" charset="2"/>
              <a:buChar char="Ø"/>
            </a:pPr>
            <a:r>
              <a:rPr lang="en-US" sz="1600" dirty="0" smtClean="0">
                <a:solidFill>
                  <a:schemeClr val="accent1">
                    <a:lumMod val="60000"/>
                    <a:lumOff val="40000"/>
                  </a:schemeClr>
                </a:solidFill>
              </a:rPr>
              <a:t> </a:t>
            </a:r>
            <a:r>
              <a:rPr lang="en-US" sz="1600" dirty="0" smtClean="0">
                <a:solidFill>
                  <a:schemeClr val="accent1"/>
                </a:solidFill>
              </a:rPr>
              <a:t>column-reverse : </a:t>
            </a:r>
            <a:r>
              <a:rPr lang="en-US" sz="1600" dirty="0" smtClean="0">
                <a:solidFill>
                  <a:schemeClr val="tx1"/>
                </a:solidFill>
              </a:rPr>
              <a:t>it sets the main axis flows from bottom to top. So the items are now  stacked on bottom of each other.</a:t>
            </a:r>
          </a:p>
          <a:p>
            <a:pPr>
              <a:buClr>
                <a:srgbClr val="FFC000"/>
              </a:buClr>
              <a:buFont typeface="Wingdings" pitchFamily="2" charset="2"/>
              <a:buChar char="Ø"/>
            </a:pPr>
            <a:endParaRPr lang="en-US" sz="1600" dirty="0" smtClean="0">
              <a:solidFill>
                <a:schemeClr val="tx1"/>
              </a:solidFill>
            </a:endParaRPr>
          </a:p>
          <a:p>
            <a:r>
              <a:rPr lang="en-US" sz="1600" dirty="0" smtClean="0">
                <a:solidFill>
                  <a:srgbClr val="FFFF00"/>
                </a:solidFill>
              </a:rPr>
              <a:t>Example : flex-</a:t>
            </a:r>
            <a:r>
              <a:rPr lang="en-US" sz="1600" dirty="0" err="1" smtClean="0">
                <a:solidFill>
                  <a:srgbClr val="FFFF00"/>
                </a:solidFill>
              </a:rPr>
              <a:t>direction:column</a:t>
            </a:r>
            <a:r>
              <a:rPr lang="en-US" sz="1600" dirty="0" smtClean="0">
                <a:solidFill>
                  <a:srgbClr val="FFFF00"/>
                </a:solidFill>
              </a:rPr>
              <a:t>-reverse;</a:t>
            </a:r>
          </a:p>
          <a:p>
            <a:r>
              <a:rPr lang="en-US" sz="1600" dirty="0" smtClean="0">
                <a:solidFill>
                  <a:schemeClr val="tx1"/>
                </a:solidFill>
              </a:rPr>
              <a:t> </a:t>
            </a:r>
            <a:endParaRPr lang="en-US" sz="1600" dirty="0">
              <a:solidFill>
                <a:schemeClr val="tx1"/>
              </a:solidFill>
            </a:endParaRPr>
          </a:p>
        </p:txBody>
      </p:sp>
      <p:sp>
        <p:nvSpPr>
          <p:cNvPr id="8" name="Flowchart: Process 7"/>
          <p:cNvSpPr/>
          <p:nvPr/>
        </p:nvSpPr>
        <p:spPr>
          <a:xfrm>
            <a:off x="4230448" y="2396346"/>
            <a:ext cx="515012" cy="2293891"/>
          </a:xfrm>
          <a:prstGeom prst="flowChartProcess">
            <a:avLst/>
          </a:prstGeom>
          <a:solidFill>
            <a:srgbClr val="FFFF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Process 8"/>
          <p:cNvSpPr/>
          <p:nvPr/>
        </p:nvSpPr>
        <p:spPr>
          <a:xfrm>
            <a:off x="4246195" y="3809923"/>
            <a:ext cx="493986" cy="43092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0" name="Flowchart: Process 9"/>
          <p:cNvSpPr/>
          <p:nvPr/>
        </p:nvSpPr>
        <p:spPr>
          <a:xfrm>
            <a:off x="4240945" y="4246093"/>
            <a:ext cx="493986" cy="43092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1" name="Flowchart: Process 10"/>
          <p:cNvSpPr/>
          <p:nvPr/>
        </p:nvSpPr>
        <p:spPr>
          <a:xfrm>
            <a:off x="4240945" y="3352743"/>
            <a:ext cx="493986" cy="43092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23"/>
          <p:cNvSpPr txBox="1">
            <a:spLocks noGrp="1"/>
          </p:cNvSpPr>
          <p:nvPr>
            <p:ph type="title"/>
          </p:nvPr>
        </p:nvSpPr>
        <p:spPr>
          <a:xfrm>
            <a:off x="3009917" y="105106"/>
            <a:ext cx="4851817"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smtClean="0"/>
              <a:t>FLEX WRAP PROPERTY</a:t>
            </a:r>
            <a:endParaRPr lang="en-US" dirty="0"/>
          </a:p>
        </p:txBody>
      </p:sp>
      <p:sp>
        <p:nvSpPr>
          <p:cNvPr id="310" name="Google Shape;310;p23"/>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15</a:t>
            </a:fld>
            <a:endParaRPr/>
          </a:p>
        </p:txBody>
      </p:sp>
      <p:sp>
        <p:nvSpPr>
          <p:cNvPr id="5" name="TextBox 4"/>
          <p:cNvSpPr txBox="1"/>
          <p:nvPr/>
        </p:nvSpPr>
        <p:spPr>
          <a:xfrm>
            <a:off x="998483" y="929431"/>
            <a:ext cx="5801710" cy="369332"/>
          </a:xfrm>
          <a:prstGeom prst="rect">
            <a:avLst/>
          </a:prstGeom>
          <a:noFill/>
        </p:spPr>
        <p:txBody>
          <a:bodyPr wrap="square" rtlCol="0">
            <a:spAutoFit/>
          </a:bodyPr>
          <a:lstStyle/>
          <a:p>
            <a:r>
              <a:rPr lang="en-US" sz="1800" dirty="0" smtClean="0">
                <a:solidFill>
                  <a:schemeClr val="tx1"/>
                </a:solidFill>
              </a:rPr>
              <a:t>Control the wrapping of  flex items within the container.</a:t>
            </a:r>
            <a:endParaRPr lang="en-US" sz="1800" dirty="0">
              <a:solidFill>
                <a:schemeClr val="tx1"/>
              </a:solidFill>
            </a:endParaRPr>
          </a:p>
        </p:txBody>
      </p:sp>
      <p:sp>
        <p:nvSpPr>
          <p:cNvPr id="7" name="TextBox 6"/>
          <p:cNvSpPr txBox="1"/>
          <p:nvPr/>
        </p:nvSpPr>
        <p:spPr>
          <a:xfrm>
            <a:off x="1124608" y="1593043"/>
            <a:ext cx="6316717" cy="1077218"/>
          </a:xfrm>
          <a:prstGeom prst="rect">
            <a:avLst/>
          </a:prstGeom>
          <a:noFill/>
        </p:spPr>
        <p:txBody>
          <a:bodyPr wrap="square" rtlCol="0">
            <a:spAutoFit/>
          </a:bodyPr>
          <a:lstStyle/>
          <a:p>
            <a:pPr>
              <a:buClr>
                <a:srgbClr val="FFC000"/>
              </a:buClr>
              <a:buFont typeface="Wingdings" pitchFamily="2" charset="2"/>
              <a:buChar char="Ø"/>
            </a:pPr>
            <a:r>
              <a:rPr lang="en-US" sz="1600" dirty="0" smtClean="0">
                <a:solidFill>
                  <a:schemeClr val="tx1"/>
                </a:solidFill>
              </a:rPr>
              <a:t> </a:t>
            </a:r>
            <a:r>
              <a:rPr lang="en-US" sz="1600" dirty="0" err="1" smtClean="0">
                <a:solidFill>
                  <a:schemeClr val="accent1"/>
                </a:solidFill>
              </a:rPr>
              <a:t>nowrap</a:t>
            </a:r>
            <a:r>
              <a:rPr lang="en-US" sz="1600" dirty="0" smtClean="0">
                <a:solidFill>
                  <a:schemeClr val="accent1"/>
                </a:solidFill>
              </a:rPr>
              <a:t> : </a:t>
            </a:r>
            <a:r>
              <a:rPr lang="en-US" sz="1600" dirty="0" smtClean="0">
                <a:solidFill>
                  <a:schemeClr val="tx1"/>
                </a:solidFill>
              </a:rPr>
              <a:t>this is the default value of flex-wrap.</a:t>
            </a:r>
          </a:p>
          <a:p>
            <a:pPr>
              <a:buClr>
                <a:srgbClr val="FFC000"/>
              </a:buClr>
            </a:pPr>
            <a:endParaRPr lang="en-US" sz="1600" dirty="0" smtClean="0">
              <a:solidFill>
                <a:schemeClr val="tx1"/>
              </a:solidFill>
            </a:endParaRPr>
          </a:p>
          <a:p>
            <a:r>
              <a:rPr lang="en-US" sz="1600" dirty="0" smtClean="0">
                <a:solidFill>
                  <a:srgbClr val="FFFF00"/>
                </a:solidFill>
              </a:rPr>
              <a:t>Example : flex-</a:t>
            </a:r>
            <a:r>
              <a:rPr lang="en-US" sz="1600" dirty="0" err="1" smtClean="0">
                <a:solidFill>
                  <a:srgbClr val="FFFF00"/>
                </a:solidFill>
              </a:rPr>
              <a:t>wrap:nowrap</a:t>
            </a:r>
            <a:r>
              <a:rPr lang="en-US" sz="1600" dirty="0" smtClean="0">
                <a:solidFill>
                  <a:srgbClr val="FFFF00"/>
                </a:solidFill>
              </a:rPr>
              <a:t>;</a:t>
            </a:r>
          </a:p>
          <a:p>
            <a:endParaRPr lang="en-US" sz="1600" dirty="0">
              <a:solidFill>
                <a:schemeClr val="tx1"/>
              </a:solidFill>
            </a:endParaRPr>
          </a:p>
        </p:txBody>
      </p:sp>
      <p:pic>
        <p:nvPicPr>
          <p:cNvPr id="9" name="Picture 8" descr="rsz_logob.png"/>
          <p:cNvPicPr>
            <a:picLocks noChangeAspect="1"/>
          </p:cNvPicPr>
          <p:nvPr/>
        </p:nvPicPr>
        <p:blipFill>
          <a:blip r:embed="rId3"/>
          <a:stretch>
            <a:fillRect/>
          </a:stretch>
        </p:blipFill>
        <p:spPr>
          <a:xfrm>
            <a:off x="9218" y="73576"/>
            <a:ext cx="1650124" cy="563456"/>
          </a:xfrm>
          <a:prstGeom prst="rect">
            <a:avLst/>
          </a:prstGeom>
        </p:spPr>
      </p:pic>
      <p:cxnSp>
        <p:nvCxnSpPr>
          <p:cNvPr id="10" name="Straight Connector 9"/>
          <p:cNvCxnSpPr/>
          <p:nvPr/>
        </p:nvCxnSpPr>
        <p:spPr>
          <a:xfrm>
            <a:off x="9218" y="689582"/>
            <a:ext cx="9260906"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Picture 10" descr="logo-2582747_960_720-removebg-preview.png"/>
          <p:cNvPicPr>
            <a:picLocks noChangeAspect="1"/>
          </p:cNvPicPr>
          <p:nvPr/>
        </p:nvPicPr>
        <p:blipFill>
          <a:blip r:embed="rId4"/>
          <a:stretch>
            <a:fillRect/>
          </a:stretch>
        </p:blipFill>
        <p:spPr>
          <a:xfrm>
            <a:off x="8391838" y="8394"/>
            <a:ext cx="681188" cy="681188"/>
          </a:xfrm>
          <a:prstGeom prst="rect">
            <a:avLst/>
          </a:prstGeom>
        </p:spPr>
      </p:pic>
      <p:sp>
        <p:nvSpPr>
          <p:cNvPr id="12" name="Flowchart: Process 11"/>
          <p:cNvSpPr/>
          <p:nvPr/>
        </p:nvSpPr>
        <p:spPr>
          <a:xfrm>
            <a:off x="1345346" y="2795752"/>
            <a:ext cx="6432306" cy="620088"/>
          </a:xfrm>
          <a:prstGeom prst="flowChartProcess">
            <a:avLst/>
          </a:prstGeom>
          <a:solidFill>
            <a:srgbClr val="FFFF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Process 12"/>
          <p:cNvSpPr/>
          <p:nvPr/>
        </p:nvSpPr>
        <p:spPr>
          <a:xfrm>
            <a:off x="1366366" y="2806262"/>
            <a:ext cx="725192" cy="620088"/>
          </a:xfrm>
          <a:prstGeom prst="flowChartProcess">
            <a:avLst/>
          </a:prstGeom>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4" name="Flowchart: Process 13"/>
          <p:cNvSpPr/>
          <p:nvPr/>
        </p:nvSpPr>
        <p:spPr>
          <a:xfrm>
            <a:off x="2086306" y="2801012"/>
            <a:ext cx="725192" cy="620088"/>
          </a:xfrm>
          <a:prstGeom prst="flowChartProcess">
            <a:avLst/>
          </a:prstGeom>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5" name="Flowchart: Process 14"/>
          <p:cNvSpPr/>
          <p:nvPr/>
        </p:nvSpPr>
        <p:spPr>
          <a:xfrm>
            <a:off x="2806246" y="2806272"/>
            <a:ext cx="725192" cy="620088"/>
          </a:xfrm>
          <a:prstGeom prst="flowChartProcess">
            <a:avLst/>
          </a:prstGeom>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6" name="Flowchart: Process 15"/>
          <p:cNvSpPr/>
          <p:nvPr/>
        </p:nvSpPr>
        <p:spPr>
          <a:xfrm>
            <a:off x="3531438" y="2801012"/>
            <a:ext cx="725192" cy="620088"/>
          </a:xfrm>
          <a:prstGeom prst="flowChartProcess">
            <a:avLst/>
          </a:prstGeom>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16</a:t>
            </a:fld>
            <a:endParaRPr lang="en"/>
          </a:p>
        </p:txBody>
      </p:sp>
      <p:sp>
        <p:nvSpPr>
          <p:cNvPr id="3" name="TextBox 2"/>
          <p:cNvSpPr txBox="1"/>
          <p:nvPr/>
        </p:nvSpPr>
        <p:spPr>
          <a:xfrm>
            <a:off x="1124608" y="945942"/>
            <a:ext cx="7568792" cy="1323439"/>
          </a:xfrm>
          <a:prstGeom prst="rect">
            <a:avLst/>
          </a:prstGeom>
          <a:noFill/>
        </p:spPr>
        <p:txBody>
          <a:bodyPr wrap="square" rtlCol="0">
            <a:spAutoFit/>
          </a:bodyPr>
          <a:lstStyle/>
          <a:p>
            <a:pPr>
              <a:buClr>
                <a:srgbClr val="FFC000"/>
              </a:buClr>
              <a:buFont typeface="Wingdings" pitchFamily="2" charset="2"/>
              <a:buChar char="Ø"/>
            </a:pPr>
            <a:r>
              <a:rPr lang="en-US" sz="1600" dirty="0" smtClean="0">
                <a:solidFill>
                  <a:schemeClr val="tx1"/>
                </a:solidFill>
              </a:rPr>
              <a:t> </a:t>
            </a:r>
            <a:r>
              <a:rPr lang="en-US" sz="1600" dirty="0" smtClean="0">
                <a:solidFill>
                  <a:schemeClr val="accent1"/>
                </a:solidFill>
              </a:rPr>
              <a:t>wrap :  </a:t>
            </a:r>
            <a:r>
              <a:rPr lang="en-US" sz="1600" dirty="0" smtClean="0">
                <a:solidFill>
                  <a:schemeClr val="tx1"/>
                </a:solidFill>
              </a:rPr>
              <a:t>In this items have wrapped in the container the wrapping takes place as and when needed if there is not enough space for last item. So it will move that item to the next row.</a:t>
            </a:r>
          </a:p>
          <a:p>
            <a:pPr>
              <a:buClr>
                <a:srgbClr val="FFC000"/>
              </a:buClr>
              <a:buFont typeface="Wingdings" pitchFamily="2" charset="2"/>
              <a:buChar char="Ø"/>
            </a:pPr>
            <a:endParaRPr lang="en-US" sz="1600" dirty="0" smtClean="0">
              <a:solidFill>
                <a:schemeClr val="tx1"/>
              </a:solidFill>
            </a:endParaRPr>
          </a:p>
          <a:p>
            <a:r>
              <a:rPr lang="en-US" sz="1600" dirty="0" smtClean="0">
                <a:solidFill>
                  <a:srgbClr val="FFFF00"/>
                </a:solidFill>
              </a:rPr>
              <a:t>Example : flex-</a:t>
            </a:r>
            <a:r>
              <a:rPr lang="en-US" sz="1600" dirty="0" err="1" smtClean="0">
                <a:solidFill>
                  <a:srgbClr val="FFFF00"/>
                </a:solidFill>
              </a:rPr>
              <a:t>wrap:wrap</a:t>
            </a:r>
            <a:r>
              <a:rPr lang="en-US" sz="1600" dirty="0" smtClean="0">
                <a:solidFill>
                  <a:srgbClr val="FFFF00"/>
                </a:solidFill>
              </a:rPr>
              <a:t>;</a:t>
            </a:r>
            <a:endParaRPr lang="en-US" sz="1600" dirty="0">
              <a:solidFill>
                <a:srgbClr val="FFFF00"/>
              </a:solidFill>
            </a:endParaRPr>
          </a:p>
        </p:txBody>
      </p:sp>
      <p:sp>
        <p:nvSpPr>
          <p:cNvPr id="4" name="Google Shape;303;p22"/>
          <p:cNvSpPr txBox="1">
            <a:spLocks/>
          </p:cNvSpPr>
          <p:nvPr/>
        </p:nvSpPr>
        <p:spPr>
          <a:xfrm>
            <a:off x="2684100" y="75119"/>
            <a:ext cx="4631100" cy="396300"/>
          </a:xfrm>
          <a:prstGeom prst="rect">
            <a:avLst/>
          </a:prstGeom>
        </p:spPr>
        <p:txBody>
          <a:bodyPr spcFirstLastPara="1" wrap="square" lIns="0" tIns="0" rIns="0" bIns="0" anchor="b"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1" i="0" u="none" strike="noStrike" kern="0" cap="none" spc="0" normalizeH="0" baseline="0" noProof="0" dirty="0" smtClean="0">
                <a:ln>
                  <a:noFill/>
                </a:ln>
                <a:solidFill>
                  <a:schemeClr val="accent1"/>
                </a:solidFill>
                <a:effectLst/>
                <a:uLnTx/>
                <a:uFillTx/>
                <a:latin typeface="Arial"/>
                <a:ea typeface="Arial"/>
                <a:cs typeface="Arial"/>
                <a:sym typeface="Arial"/>
              </a:rPr>
              <a:t>FLEX DIRECTION PROPERTY </a:t>
            </a:r>
            <a:endParaRPr kumimoji="0" lang="en-US" sz="2400" b="1" i="0" u="none" strike="noStrike" kern="0" cap="none" spc="0" normalizeH="0" baseline="0" noProof="0" dirty="0">
              <a:ln>
                <a:noFill/>
              </a:ln>
              <a:solidFill>
                <a:schemeClr val="accent1"/>
              </a:solidFill>
              <a:effectLst/>
              <a:uLnTx/>
              <a:uFillTx/>
              <a:latin typeface="Arial"/>
              <a:ea typeface="Arial"/>
              <a:cs typeface="Arial"/>
              <a:sym typeface="Arial"/>
            </a:endParaRPr>
          </a:p>
        </p:txBody>
      </p:sp>
      <p:pic>
        <p:nvPicPr>
          <p:cNvPr id="5" name="Picture 4" descr="rsz_logob.png"/>
          <p:cNvPicPr>
            <a:picLocks noChangeAspect="1"/>
          </p:cNvPicPr>
          <p:nvPr/>
        </p:nvPicPr>
        <p:blipFill>
          <a:blip r:embed="rId2"/>
          <a:stretch>
            <a:fillRect/>
          </a:stretch>
        </p:blipFill>
        <p:spPr>
          <a:xfrm>
            <a:off x="9218" y="73576"/>
            <a:ext cx="1650124" cy="563456"/>
          </a:xfrm>
          <a:prstGeom prst="rect">
            <a:avLst/>
          </a:prstGeom>
        </p:spPr>
      </p:pic>
      <p:cxnSp>
        <p:nvCxnSpPr>
          <p:cNvPr id="6" name="Straight Connector 5"/>
          <p:cNvCxnSpPr/>
          <p:nvPr/>
        </p:nvCxnSpPr>
        <p:spPr>
          <a:xfrm>
            <a:off x="9218" y="689582"/>
            <a:ext cx="913478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6" descr="logo-2582747_960_720-removebg-preview.png"/>
          <p:cNvPicPr>
            <a:picLocks noChangeAspect="1"/>
          </p:cNvPicPr>
          <p:nvPr/>
        </p:nvPicPr>
        <p:blipFill>
          <a:blip r:embed="rId3"/>
          <a:stretch>
            <a:fillRect/>
          </a:stretch>
        </p:blipFill>
        <p:spPr>
          <a:xfrm>
            <a:off x="8391838" y="8394"/>
            <a:ext cx="681188" cy="681188"/>
          </a:xfrm>
          <a:prstGeom prst="rect">
            <a:avLst/>
          </a:prstGeom>
        </p:spPr>
      </p:pic>
      <p:sp>
        <p:nvSpPr>
          <p:cNvPr id="8" name="Flowchart: Process 7"/>
          <p:cNvSpPr/>
          <p:nvPr/>
        </p:nvSpPr>
        <p:spPr>
          <a:xfrm>
            <a:off x="3195106" y="2448921"/>
            <a:ext cx="2911284" cy="1250719"/>
          </a:xfrm>
          <a:prstGeom prst="flowChartProcess">
            <a:avLst/>
          </a:prstGeom>
          <a:solidFill>
            <a:srgbClr val="FFFF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Process 8"/>
          <p:cNvSpPr/>
          <p:nvPr/>
        </p:nvSpPr>
        <p:spPr>
          <a:xfrm>
            <a:off x="3216126" y="2459432"/>
            <a:ext cx="725192" cy="620088"/>
          </a:xfrm>
          <a:prstGeom prst="flowChartProcess">
            <a:avLst/>
          </a:prstGeom>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Flowchart: Process 9"/>
          <p:cNvSpPr/>
          <p:nvPr/>
        </p:nvSpPr>
        <p:spPr>
          <a:xfrm>
            <a:off x="3936066" y="2454182"/>
            <a:ext cx="725192" cy="620088"/>
          </a:xfrm>
          <a:prstGeom prst="flowChartProcess">
            <a:avLst/>
          </a:prstGeom>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1" name="Flowchart: Process 10"/>
          <p:cNvSpPr/>
          <p:nvPr/>
        </p:nvSpPr>
        <p:spPr>
          <a:xfrm>
            <a:off x="4656006" y="2459442"/>
            <a:ext cx="725192" cy="620088"/>
          </a:xfrm>
          <a:prstGeom prst="flowChartProcess">
            <a:avLst/>
          </a:prstGeom>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2" name="Flowchart: Process 11"/>
          <p:cNvSpPr/>
          <p:nvPr/>
        </p:nvSpPr>
        <p:spPr>
          <a:xfrm>
            <a:off x="5381198" y="2454182"/>
            <a:ext cx="725192" cy="620088"/>
          </a:xfrm>
          <a:prstGeom prst="flowChartProcess">
            <a:avLst/>
          </a:prstGeom>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13" name="Flowchart: Process 12"/>
          <p:cNvSpPr/>
          <p:nvPr/>
        </p:nvSpPr>
        <p:spPr>
          <a:xfrm>
            <a:off x="3221386" y="3084782"/>
            <a:ext cx="725192" cy="620088"/>
          </a:xfrm>
          <a:prstGeom prst="flowChartProcess">
            <a:avLst/>
          </a:prstGeom>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14" name="Flowchart: Process 13"/>
          <p:cNvSpPr/>
          <p:nvPr/>
        </p:nvSpPr>
        <p:spPr>
          <a:xfrm>
            <a:off x="3941326" y="3079532"/>
            <a:ext cx="725192" cy="620088"/>
          </a:xfrm>
          <a:prstGeom prst="flowChartProcess">
            <a:avLst/>
          </a:prstGeom>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15" name="Flowchart: Process 14"/>
          <p:cNvSpPr/>
          <p:nvPr/>
        </p:nvSpPr>
        <p:spPr>
          <a:xfrm>
            <a:off x="4661266" y="3084792"/>
            <a:ext cx="725192" cy="620088"/>
          </a:xfrm>
          <a:prstGeom prst="flowChartProcess">
            <a:avLst/>
          </a:prstGeom>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17</a:t>
            </a:fld>
            <a:endParaRPr lang="en"/>
          </a:p>
        </p:txBody>
      </p:sp>
      <p:sp>
        <p:nvSpPr>
          <p:cNvPr id="3" name="TextBox 2"/>
          <p:cNvSpPr txBox="1"/>
          <p:nvPr/>
        </p:nvSpPr>
        <p:spPr>
          <a:xfrm>
            <a:off x="1051037" y="1019509"/>
            <a:ext cx="7214677" cy="1077218"/>
          </a:xfrm>
          <a:prstGeom prst="rect">
            <a:avLst/>
          </a:prstGeom>
          <a:noFill/>
        </p:spPr>
        <p:txBody>
          <a:bodyPr wrap="square" rtlCol="0">
            <a:spAutoFit/>
          </a:bodyPr>
          <a:lstStyle/>
          <a:p>
            <a:pPr>
              <a:buClr>
                <a:srgbClr val="FFC000"/>
              </a:buClr>
              <a:buFont typeface="Wingdings" pitchFamily="2" charset="2"/>
              <a:buChar char="Ø"/>
            </a:pPr>
            <a:r>
              <a:rPr lang="en-US" sz="1600" dirty="0" smtClean="0">
                <a:solidFill>
                  <a:schemeClr val="tx1"/>
                </a:solidFill>
              </a:rPr>
              <a:t> </a:t>
            </a:r>
            <a:r>
              <a:rPr lang="en-US" sz="1600" dirty="0" smtClean="0">
                <a:solidFill>
                  <a:schemeClr val="accent1"/>
                </a:solidFill>
              </a:rPr>
              <a:t>wrap-reverse : </a:t>
            </a:r>
            <a:r>
              <a:rPr lang="en-US" sz="1600" dirty="0" smtClean="0">
                <a:solidFill>
                  <a:schemeClr val="tx1"/>
                </a:solidFill>
              </a:rPr>
              <a:t>instead of items falling into the row below moves to the  row above. Always last item will go above when we shrink the browser window.</a:t>
            </a:r>
          </a:p>
          <a:p>
            <a:pPr>
              <a:buClr>
                <a:srgbClr val="FFC000"/>
              </a:buClr>
            </a:pPr>
            <a:endParaRPr lang="en-US" sz="1600" dirty="0" smtClean="0">
              <a:solidFill>
                <a:schemeClr val="tx1"/>
              </a:solidFill>
            </a:endParaRPr>
          </a:p>
          <a:p>
            <a:pPr>
              <a:buClr>
                <a:srgbClr val="FFC000"/>
              </a:buClr>
            </a:pPr>
            <a:r>
              <a:rPr lang="en-US" sz="1600" dirty="0" smtClean="0">
                <a:solidFill>
                  <a:srgbClr val="FFFF00"/>
                </a:solidFill>
              </a:rPr>
              <a:t>Example: flex-</a:t>
            </a:r>
            <a:r>
              <a:rPr lang="en-US" sz="1600" dirty="0" err="1" smtClean="0">
                <a:solidFill>
                  <a:srgbClr val="FFFF00"/>
                </a:solidFill>
              </a:rPr>
              <a:t>wrap:wrap</a:t>
            </a:r>
            <a:r>
              <a:rPr lang="en-US" sz="1600" dirty="0" smtClean="0">
                <a:solidFill>
                  <a:srgbClr val="FFFF00"/>
                </a:solidFill>
              </a:rPr>
              <a:t>-reverse;</a:t>
            </a:r>
            <a:endParaRPr lang="en-US" sz="1600" dirty="0">
              <a:solidFill>
                <a:srgbClr val="FFFF00"/>
              </a:solidFill>
            </a:endParaRPr>
          </a:p>
        </p:txBody>
      </p:sp>
      <p:sp>
        <p:nvSpPr>
          <p:cNvPr id="4" name="Google Shape;303;p22"/>
          <p:cNvSpPr txBox="1">
            <a:spLocks/>
          </p:cNvSpPr>
          <p:nvPr/>
        </p:nvSpPr>
        <p:spPr>
          <a:xfrm>
            <a:off x="2684100" y="75119"/>
            <a:ext cx="4631100" cy="396300"/>
          </a:xfrm>
          <a:prstGeom prst="rect">
            <a:avLst/>
          </a:prstGeom>
        </p:spPr>
        <p:txBody>
          <a:bodyPr spcFirstLastPara="1" wrap="square" lIns="0" tIns="0" rIns="0" bIns="0" anchor="b"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1" i="0" u="none" strike="noStrike" kern="0" cap="none" spc="0" normalizeH="0" baseline="0" noProof="0" dirty="0" smtClean="0">
                <a:ln>
                  <a:noFill/>
                </a:ln>
                <a:solidFill>
                  <a:schemeClr val="accent1"/>
                </a:solidFill>
                <a:effectLst/>
                <a:uLnTx/>
                <a:uFillTx/>
                <a:latin typeface="Arial"/>
                <a:ea typeface="Arial"/>
                <a:cs typeface="Arial"/>
                <a:sym typeface="Arial"/>
              </a:rPr>
              <a:t>FLEX DIRECTION PROPERTY </a:t>
            </a:r>
            <a:endParaRPr kumimoji="0" lang="en-US" sz="2400" b="1" i="0" u="none" strike="noStrike" kern="0" cap="none" spc="0" normalizeH="0" baseline="0" noProof="0" dirty="0">
              <a:ln>
                <a:noFill/>
              </a:ln>
              <a:solidFill>
                <a:schemeClr val="accent1"/>
              </a:solidFill>
              <a:effectLst/>
              <a:uLnTx/>
              <a:uFillTx/>
              <a:latin typeface="Arial"/>
              <a:ea typeface="Arial"/>
              <a:cs typeface="Arial"/>
              <a:sym typeface="Arial"/>
            </a:endParaRPr>
          </a:p>
        </p:txBody>
      </p:sp>
      <p:pic>
        <p:nvPicPr>
          <p:cNvPr id="5" name="Picture 4" descr="rsz_logob.png"/>
          <p:cNvPicPr>
            <a:picLocks noChangeAspect="1"/>
          </p:cNvPicPr>
          <p:nvPr/>
        </p:nvPicPr>
        <p:blipFill>
          <a:blip r:embed="rId2"/>
          <a:stretch>
            <a:fillRect/>
          </a:stretch>
        </p:blipFill>
        <p:spPr>
          <a:xfrm>
            <a:off x="9218" y="73576"/>
            <a:ext cx="1650124" cy="563456"/>
          </a:xfrm>
          <a:prstGeom prst="rect">
            <a:avLst/>
          </a:prstGeom>
        </p:spPr>
      </p:pic>
      <p:cxnSp>
        <p:nvCxnSpPr>
          <p:cNvPr id="6" name="Straight Connector 5"/>
          <p:cNvCxnSpPr/>
          <p:nvPr/>
        </p:nvCxnSpPr>
        <p:spPr>
          <a:xfrm>
            <a:off x="9218" y="689582"/>
            <a:ext cx="913478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6" descr="logo-2582747_960_720-removebg-preview.png"/>
          <p:cNvPicPr>
            <a:picLocks noChangeAspect="1"/>
          </p:cNvPicPr>
          <p:nvPr/>
        </p:nvPicPr>
        <p:blipFill>
          <a:blip r:embed="rId3"/>
          <a:stretch>
            <a:fillRect/>
          </a:stretch>
        </p:blipFill>
        <p:spPr>
          <a:xfrm>
            <a:off x="8391838" y="8394"/>
            <a:ext cx="681188" cy="681188"/>
          </a:xfrm>
          <a:prstGeom prst="rect">
            <a:avLst/>
          </a:prstGeom>
        </p:spPr>
      </p:pic>
      <p:sp>
        <p:nvSpPr>
          <p:cNvPr id="8" name="Flowchart: Process 7"/>
          <p:cNvSpPr/>
          <p:nvPr/>
        </p:nvSpPr>
        <p:spPr>
          <a:xfrm>
            <a:off x="3195106" y="2448921"/>
            <a:ext cx="2911284" cy="1250719"/>
          </a:xfrm>
          <a:prstGeom prst="flowChartProcess">
            <a:avLst/>
          </a:prstGeom>
          <a:solidFill>
            <a:srgbClr val="FFFF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Process 8"/>
          <p:cNvSpPr/>
          <p:nvPr/>
        </p:nvSpPr>
        <p:spPr>
          <a:xfrm>
            <a:off x="3216126" y="2459432"/>
            <a:ext cx="725192" cy="620088"/>
          </a:xfrm>
          <a:prstGeom prst="flowChartProcess">
            <a:avLst/>
          </a:prstGeom>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10" name="Flowchart: Process 9"/>
          <p:cNvSpPr/>
          <p:nvPr/>
        </p:nvSpPr>
        <p:spPr>
          <a:xfrm>
            <a:off x="3936066" y="2454182"/>
            <a:ext cx="725192" cy="620088"/>
          </a:xfrm>
          <a:prstGeom prst="flowChartProcess">
            <a:avLst/>
          </a:prstGeom>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11" name="Flowchart: Process 10"/>
          <p:cNvSpPr/>
          <p:nvPr/>
        </p:nvSpPr>
        <p:spPr>
          <a:xfrm>
            <a:off x="4656006" y="2459442"/>
            <a:ext cx="725192" cy="620088"/>
          </a:xfrm>
          <a:prstGeom prst="flowChartProcess">
            <a:avLst/>
          </a:prstGeom>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sp>
        <p:nvSpPr>
          <p:cNvPr id="12" name="Flowchart: Process 11"/>
          <p:cNvSpPr/>
          <p:nvPr/>
        </p:nvSpPr>
        <p:spPr>
          <a:xfrm>
            <a:off x="5381198" y="3084782"/>
            <a:ext cx="725192" cy="620088"/>
          </a:xfrm>
          <a:prstGeom prst="flowChartProcess">
            <a:avLst/>
          </a:prstGeom>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13" name="Flowchart: Process 12"/>
          <p:cNvSpPr/>
          <p:nvPr/>
        </p:nvSpPr>
        <p:spPr>
          <a:xfrm>
            <a:off x="3221386" y="3084782"/>
            <a:ext cx="725192" cy="620088"/>
          </a:xfrm>
          <a:prstGeom prst="flowChartProcess">
            <a:avLst/>
          </a:prstGeom>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4" name="Flowchart: Process 13"/>
          <p:cNvSpPr/>
          <p:nvPr/>
        </p:nvSpPr>
        <p:spPr>
          <a:xfrm>
            <a:off x="3941326" y="3079532"/>
            <a:ext cx="725192" cy="620088"/>
          </a:xfrm>
          <a:prstGeom prst="flowChartProcess">
            <a:avLst/>
          </a:prstGeom>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5" name="Flowchart: Process 14"/>
          <p:cNvSpPr/>
          <p:nvPr/>
        </p:nvSpPr>
        <p:spPr>
          <a:xfrm>
            <a:off x="4661266" y="3084792"/>
            <a:ext cx="725192" cy="620088"/>
          </a:xfrm>
          <a:prstGeom prst="flowChartProcess">
            <a:avLst/>
          </a:prstGeom>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6" name="Google Shape;316;p24"/>
          <p:cNvSpPr txBox="1">
            <a:spLocks noGrp="1"/>
          </p:cNvSpPr>
          <p:nvPr>
            <p:ph type="title" idx="4294967295"/>
          </p:nvPr>
        </p:nvSpPr>
        <p:spPr>
          <a:xfrm>
            <a:off x="3157062" y="138183"/>
            <a:ext cx="4021498"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smtClean="0"/>
              <a:t>FLEX-FLOW PROPERTY</a:t>
            </a:r>
            <a:endParaRPr lang="en-US" dirty="0"/>
          </a:p>
        </p:txBody>
      </p:sp>
      <p:sp>
        <p:nvSpPr>
          <p:cNvPr id="318" name="Google Shape;318;p24"/>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18</a:t>
            </a:fld>
            <a:endParaRPr/>
          </a:p>
        </p:txBody>
      </p:sp>
      <p:sp>
        <p:nvSpPr>
          <p:cNvPr id="25" name="TextBox 24"/>
          <p:cNvSpPr txBox="1"/>
          <p:nvPr/>
        </p:nvSpPr>
        <p:spPr>
          <a:xfrm>
            <a:off x="1114097" y="775546"/>
            <a:ext cx="4782207" cy="369332"/>
          </a:xfrm>
          <a:prstGeom prst="rect">
            <a:avLst/>
          </a:prstGeom>
          <a:noFill/>
        </p:spPr>
        <p:txBody>
          <a:bodyPr wrap="square" rtlCol="0">
            <a:spAutoFit/>
          </a:bodyPr>
          <a:lstStyle/>
          <a:p>
            <a:r>
              <a:rPr lang="en-US" sz="1800" dirty="0" smtClean="0">
                <a:solidFill>
                  <a:schemeClr val="tx1"/>
                </a:solidFill>
              </a:rPr>
              <a:t>Shorthand for flex direction and flex wrap</a:t>
            </a:r>
            <a:endParaRPr lang="en-US" sz="1800" dirty="0">
              <a:solidFill>
                <a:schemeClr val="tx1"/>
              </a:solidFill>
            </a:endParaRPr>
          </a:p>
        </p:txBody>
      </p:sp>
      <p:sp>
        <p:nvSpPr>
          <p:cNvPr id="26" name="TextBox 25"/>
          <p:cNvSpPr txBox="1"/>
          <p:nvPr/>
        </p:nvSpPr>
        <p:spPr>
          <a:xfrm>
            <a:off x="1114097" y="1450431"/>
            <a:ext cx="5817478" cy="1569660"/>
          </a:xfrm>
          <a:prstGeom prst="rect">
            <a:avLst/>
          </a:prstGeom>
          <a:noFill/>
        </p:spPr>
        <p:txBody>
          <a:bodyPr wrap="square" rtlCol="0">
            <a:spAutoFit/>
          </a:bodyPr>
          <a:lstStyle/>
          <a:p>
            <a:r>
              <a:rPr lang="en-US" sz="1600" dirty="0" smtClean="0">
                <a:solidFill>
                  <a:schemeClr val="accent1"/>
                </a:solidFill>
              </a:rPr>
              <a:t>flex-flow: &lt;flex-direction&gt; &lt;flex-wrap&gt;</a:t>
            </a:r>
          </a:p>
          <a:p>
            <a:endParaRPr lang="en-US" sz="1600" dirty="0" smtClean="0">
              <a:solidFill>
                <a:schemeClr val="tx1"/>
              </a:solidFill>
            </a:endParaRPr>
          </a:p>
          <a:p>
            <a:r>
              <a:rPr lang="en-US" sz="1600" dirty="0" smtClean="0">
                <a:solidFill>
                  <a:schemeClr val="tx1"/>
                </a:solidFill>
              </a:rPr>
              <a:t>In this we can use any combination of these properties.</a:t>
            </a:r>
          </a:p>
          <a:p>
            <a:endParaRPr lang="en-US" sz="1600" dirty="0" smtClean="0">
              <a:solidFill>
                <a:schemeClr val="tx1"/>
              </a:solidFill>
            </a:endParaRPr>
          </a:p>
          <a:p>
            <a:r>
              <a:rPr lang="en-US" sz="1600" dirty="0" smtClean="0">
                <a:solidFill>
                  <a:srgbClr val="FFFF00"/>
                </a:solidFill>
              </a:rPr>
              <a:t>Example :</a:t>
            </a:r>
          </a:p>
          <a:p>
            <a:endParaRPr lang="en-US" sz="1600" dirty="0" smtClean="0">
              <a:solidFill>
                <a:schemeClr val="tx1"/>
              </a:solidFill>
            </a:endParaRPr>
          </a:p>
        </p:txBody>
      </p:sp>
      <p:pic>
        <p:nvPicPr>
          <p:cNvPr id="6" name="Picture 5" descr="rsz_logob.png"/>
          <p:cNvPicPr>
            <a:picLocks noChangeAspect="1"/>
          </p:cNvPicPr>
          <p:nvPr/>
        </p:nvPicPr>
        <p:blipFill>
          <a:blip r:embed="rId3"/>
          <a:stretch>
            <a:fillRect/>
          </a:stretch>
        </p:blipFill>
        <p:spPr>
          <a:xfrm>
            <a:off x="9218" y="73576"/>
            <a:ext cx="1650124" cy="563456"/>
          </a:xfrm>
          <a:prstGeom prst="rect">
            <a:avLst/>
          </a:prstGeom>
        </p:spPr>
      </p:pic>
      <p:cxnSp>
        <p:nvCxnSpPr>
          <p:cNvPr id="7" name="Straight Connector 6"/>
          <p:cNvCxnSpPr/>
          <p:nvPr/>
        </p:nvCxnSpPr>
        <p:spPr>
          <a:xfrm>
            <a:off x="9218" y="689582"/>
            <a:ext cx="9260906"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7" descr="logo-2582747_960_720-removebg-preview.png"/>
          <p:cNvPicPr>
            <a:picLocks noChangeAspect="1"/>
          </p:cNvPicPr>
          <p:nvPr/>
        </p:nvPicPr>
        <p:blipFill>
          <a:blip r:embed="rId4"/>
          <a:stretch>
            <a:fillRect/>
          </a:stretch>
        </p:blipFill>
        <p:spPr>
          <a:xfrm>
            <a:off x="8391838" y="8394"/>
            <a:ext cx="681188" cy="681188"/>
          </a:xfrm>
          <a:prstGeom prst="rect">
            <a:avLst/>
          </a:prstGeom>
        </p:spPr>
      </p:pic>
      <p:sp>
        <p:nvSpPr>
          <p:cNvPr id="9" name="TextBox 8"/>
          <p:cNvSpPr txBox="1"/>
          <p:nvPr/>
        </p:nvSpPr>
        <p:spPr>
          <a:xfrm>
            <a:off x="1114097" y="2946521"/>
            <a:ext cx="3531475" cy="1815882"/>
          </a:xfrm>
          <a:prstGeom prst="rect">
            <a:avLst/>
          </a:prstGeom>
          <a:noFill/>
        </p:spPr>
        <p:txBody>
          <a:bodyPr wrap="square" rtlCol="0">
            <a:spAutoFit/>
          </a:bodyPr>
          <a:lstStyle/>
          <a:p>
            <a:pPr>
              <a:buClr>
                <a:schemeClr val="accent1"/>
              </a:buClr>
              <a:buFont typeface="Wingdings" pitchFamily="2" charset="2"/>
              <a:buChar char="Ø"/>
            </a:pPr>
            <a:r>
              <a:rPr lang="en-US" sz="1600" dirty="0" smtClean="0">
                <a:solidFill>
                  <a:srgbClr val="FFFF00"/>
                </a:solidFill>
              </a:rPr>
              <a:t>flex-flow: row </a:t>
            </a:r>
            <a:r>
              <a:rPr lang="en-US" sz="1600" dirty="0" err="1" smtClean="0">
                <a:solidFill>
                  <a:srgbClr val="FFFF00"/>
                </a:solidFill>
              </a:rPr>
              <a:t>nowrap</a:t>
            </a:r>
            <a:r>
              <a:rPr lang="en-US" sz="1600" dirty="0" smtClean="0">
                <a:solidFill>
                  <a:srgbClr val="FFFF00"/>
                </a:solidFill>
              </a:rPr>
              <a:t>;</a:t>
            </a:r>
          </a:p>
          <a:p>
            <a:pPr>
              <a:buClr>
                <a:schemeClr val="accent1"/>
              </a:buClr>
              <a:buFont typeface="Wingdings" pitchFamily="2" charset="2"/>
              <a:buChar char="Ø"/>
            </a:pPr>
            <a:r>
              <a:rPr lang="en-US" sz="1600" dirty="0" smtClean="0">
                <a:solidFill>
                  <a:srgbClr val="FFFF00"/>
                </a:solidFill>
              </a:rPr>
              <a:t>flex-flow: row-reverse </a:t>
            </a:r>
            <a:r>
              <a:rPr lang="en-US" sz="1600" dirty="0" err="1" smtClean="0">
                <a:solidFill>
                  <a:srgbClr val="FFFF00"/>
                </a:solidFill>
              </a:rPr>
              <a:t>nowrap</a:t>
            </a:r>
            <a:r>
              <a:rPr lang="en-US" sz="1600" dirty="0" smtClean="0">
                <a:solidFill>
                  <a:srgbClr val="FFFF00"/>
                </a:solidFill>
              </a:rPr>
              <a:t>;</a:t>
            </a:r>
          </a:p>
          <a:p>
            <a:pPr>
              <a:buClr>
                <a:schemeClr val="accent1"/>
              </a:buClr>
              <a:buFont typeface="Wingdings" pitchFamily="2" charset="2"/>
              <a:buChar char="Ø"/>
            </a:pPr>
            <a:r>
              <a:rPr lang="en-US" sz="1600" dirty="0" smtClean="0">
                <a:solidFill>
                  <a:srgbClr val="FFFF00"/>
                </a:solidFill>
              </a:rPr>
              <a:t>flex-flow: column </a:t>
            </a:r>
            <a:r>
              <a:rPr lang="en-US" sz="1600" dirty="0" err="1" smtClean="0">
                <a:solidFill>
                  <a:srgbClr val="FFFF00"/>
                </a:solidFill>
              </a:rPr>
              <a:t>nowrap</a:t>
            </a:r>
            <a:r>
              <a:rPr lang="en-US" sz="1600" dirty="0" smtClean="0">
                <a:solidFill>
                  <a:srgbClr val="FFFF00"/>
                </a:solidFill>
              </a:rPr>
              <a:t>;</a:t>
            </a:r>
          </a:p>
          <a:p>
            <a:pPr>
              <a:buClr>
                <a:schemeClr val="accent1"/>
              </a:buClr>
              <a:buFont typeface="Wingdings" pitchFamily="2" charset="2"/>
              <a:buChar char="Ø"/>
            </a:pPr>
            <a:r>
              <a:rPr lang="en-US" sz="1600" dirty="0" smtClean="0">
                <a:solidFill>
                  <a:srgbClr val="FFFF00"/>
                </a:solidFill>
              </a:rPr>
              <a:t>flex-flow: column-reverse </a:t>
            </a:r>
            <a:r>
              <a:rPr lang="en-US" sz="1600" dirty="0" err="1" smtClean="0">
                <a:solidFill>
                  <a:srgbClr val="FFFF00"/>
                </a:solidFill>
              </a:rPr>
              <a:t>nowrap</a:t>
            </a:r>
            <a:r>
              <a:rPr lang="en-US" sz="1600" dirty="0" smtClean="0">
                <a:solidFill>
                  <a:srgbClr val="FFFF00"/>
                </a:solidFill>
              </a:rPr>
              <a:t>;</a:t>
            </a:r>
          </a:p>
          <a:p>
            <a:pPr>
              <a:buClr>
                <a:schemeClr val="accent1"/>
              </a:buClr>
              <a:buFont typeface="Wingdings" pitchFamily="2" charset="2"/>
              <a:buChar char="Ø"/>
            </a:pPr>
            <a:r>
              <a:rPr lang="en-US" sz="1600" dirty="0" smtClean="0">
                <a:solidFill>
                  <a:srgbClr val="FFFF00"/>
                </a:solidFill>
              </a:rPr>
              <a:t>flex-flow: row wrap;</a:t>
            </a:r>
          </a:p>
          <a:p>
            <a:pPr>
              <a:buClr>
                <a:schemeClr val="accent1"/>
              </a:buClr>
              <a:buFont typeface="Wingdings" pitchFamily="2" charset="2"/>
              <a:buChar char="Ø"/>
            </a:pPr>
            <a:r>
              <a:rPr lang="en-US" sz="1600" dirty="0" smtClean="0">
                <a:solidFill>
                  <a:srgbClr val="FFFF00"/>
                </a:solidFill>
              </a:rPr>
              <a:t>flex-flow: row-reverse wrap;</a:t>
            </a:r>
          </a:p>
          <a:p>
            <a:pPr>
              <a:buClr>
                <a:schemeClr val="accent1"/>
              </a:buClr>
              <a:buFont typeface="Wingdings" pitchFamily="2" charset="2"/>
              <a:buChar char="Ø"/>
            </a:pPr>
            <a:endParaRPr lang="en-US" sz="1600" dirty="0">
              <a:solidFill>
                <a:srgbClr val="FFFF00"/>
              </a:solidFill>
            </a:endParaRPr>
          </a:p>
        </p:txBody>
      </p:sp>
      <p:sp>
        <p:nvSpPr>
          <p:cNvPr id="10" name="TextBox 9"/>
          <p:cNvSpPr txBox="1"/>
          <p:nvPr/>
        </p:nvSpPr>
        <p:spPr>
          <a:xfrm>
            <a:off x="4645572" y="2965498"/>
            <a:ext cx="4047827" cy="1815882"/>
          </a:xfrm>
          <a:prstGeom prst="rect">
            <a:avLst/>
          </a:prstGeom>
          <a:noFill/>
        </p:spPr>
        <p:txBody>
          <a:bodyPr wrap="square" rtlCol="0">
            <a:spAutoFit/>
          </a:bodyPr>
          <a:lstStyle/>
          <a:p>
            <a:pPr>
              <a:buClr>
                <a:schemeClr val="accent1"/>
              </a:buClr>
              <a:buFont typeface="Wingdings" pitchFamily="2" charset="2"/>
              <a:buChar char="Ø"/>
            </a:pPr>
            <a:r>
              <a:rPr lang="en-US" sz="1600" dirty="0" smtClean="0">
                <a:solidFill>
                  <a:srgbClr val="FFFF00"/>
                </a:solidFill>
              </a:rPr>
              <a:t>flex-flow: column wrap;</a:t>
            </a:r>
          </a:p>
          <a:p>
            <a:pPr>
              <a:buClr>
                <a:schemeClr val="accent1"/>
              </a:buClr>
              <a:buFont typeface="Wingdings" pitchFamily="2" charset="2"/>
              <a:buChar char="Ø"/>
            </a:pPr>
            <a:r>
              <a:rPr lang="en-US" sz="1600" dirty="0" smtClean="0">
                <a:solidFill>
                  <a:srgbClr val="FFFF00"/>
                </a:solidFill>
              </a:rPr>
              <a:t>flex-flow: column-reverse wrap;</a:t>
            </a:r>
          </a:p>
          <a:p>
            <a:pPr>
              <a:buClr>
                <a:schemeClr val="accent1"/>
              </a:buClr>
              <a:buFont typeface="Wingdings" pitchFamily="2" charset="2"/>
              <a:buChar char="Ø"/>
            </a:pPr>
            <a:r>
              <a:rPr lang="en-US" sz="1600" dirty="0" smtClean="0">
                <a:solidFill>
                  <a:srgbClr val="FFFF00"/>
                </a:solidFill>
              </a:rPr>
              <a:t>flex-flow: row wrap-reverse;</a:t>
            </a:r>
          </a:p>
          <a:p>
            <a:pPr>
              <a:buClr>
                <a:schemeClr val="accent1"/>
              </a:buClr>
              <a:buFont typeface="Wingdings" pitchFamily="2" charset="2"/>
              <a:buChar char="Ø"/>
            </a:pPr>
            <a:r>
              <a:rPr lang="en-US" sz="1600" dirty="0" smtClean="0">
                <a:solidFill>
                  <a:srgbClr val="FFFF00"/>
                </a:solidFill>
              </a:rPr>
              <a:t>flex-flow: row-reverse wrap-reverse;</a:t>
            </a:r>
          </a:p>
          <a:p>
            <a:pPr>
              <a:buClr>
                <a:schemeClr val="accent1"/>
              </a:buClr>
              <a:buFont typeface="Wingdings" pitchFamily="2" charset="2"/>
              <a:buChar char="Ø"/>
            </a:pPr>
            <a:r>
              <a:rPr lang="en-US" sz="1600" dirty="0" smtClean="0">
                <a:solidFill>
                  <a:srgbClr val="FFFF00"/>
                </a:solidFill>
              </a:rPr>
              <a:t>flex-flow: column wrap-reverse;</a:t>
            </a:r>
          </a:p>
          <a:p>
            <a:pPr>
              <a:buClr>
                <a:schemeClr val="accent1"/>
              </a:buClr>
              <a:buFont typeface="Wingdings" pitchFamily="2" charset="2"/>
              <a:buChar char="Ø"/>
            </a:pPr>
            <a:r>
              <a:rPr lang="en-US" sz="1600" dirty="0" smtClean="0">
                <a:solidFill>
                  <a:srgbClr val="FFFF00"/>
                </a:solidFill>
              </a:rPr>
              <a:t>flex-flow: column-reverse wrap-reverse;</a:t>
            </a:r>
          </a:p>
          <a:p>
            <a:pPr>
              <a:buClr>
                <a:schemeClr val="accent1"/>
              </a:buClr>
              <a:buFont typeface="Wingdings" pitchFamily="2" charset="2"/>
              <a:buChar char="Ø"/>
            </a:pPr>
            <a:endParaRPr lang="en-US" sz="1600" dirty="0">
              <a:solidFill>
                <a:srgbClr val="FFFF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19</a:t>
            </a:fld>
            <a:endParaRPr lang="en"/>
          </a:p>
        </p:txBody>
      </p:sp>
      <p:sp>
        <p:nvSpPr>
          <p:cNvPr id="3" name="Google Shape;316;p24"/>
          <p:cNvSpPr txBox="1">
            <a:spLocks/>
          </p:cNvSpPr>
          <p:nvPr/>
        </p:nvSpPr>
        <p:spPr>
          <a:xfrm>
            <a:off x="2610520" y="141276"/>
            <a:ext cx="5219680" cy="396300"/>
          </a:xfrm>
          <a:prstGeom prst="rect">
            <a:avLst/>
          </a:prstGeom>
          <a:noFill/>
          <a:ln>
            <a:noFill/>
          </a:ln>
        </p:spPr>
        <p:txBody>
          <a:bodyPr spcFirstLastPara="1" wrap="square" lIns="0" tIns="0" rIns="0" bIns="0" anchor="b" anchorCtr="0">
            <a:noAutofit/>
          </a:bodyPr>
          <a:lstStyle/>
          <a:p>
            <a:pPr>
              <a:lnSpc>
                <a:spcPct val="90000"/>
              </a:lnSpc>
              <a:buClr>
                <a:schemeClr val="accent1"/>
              </a:buClr>
              <a:buSzPts val="2400"/>
            </a:pPr>
            <a:r>
              <a:rPr lang="en-US" sz="2400" b="1" dirty="0" smtClean="0">
                <a:solidFill>
                  <a:schemeClr val="accent1"/>
                </a:solidFill>
              </a:rPr>
              <a:t>JUSTIFY CONTENT </a:t>
            </a:r>
            <a:r>
              <a:rPr kumimoji="0" lang="en-US" sz="2400" b="1" i="0" u="none" strike="noStrike" kern="0" cap="none" spc="0" normalizeH="0" baseline="0" noProof="0" dirty="0" smtClean="0">
                <a:ln>
                  <a:noFill/>
                </a:ln>
                <a:solidFill>
                  <a:schemeClr val="accent1"/>
                </a:solidFill>
                <a:effectLst/>
                <a:uLnTx/>
                <a:uFillTx/>
                <a:latin typeface="Barlow"/>
                <a:ea typeface="Barlow"/>
                <a:cs typeface="Barlow"/>
                <a:sym typeface="Barlow"/>
              </a:rPr>
              <a:t>PROPERTY</a:t>
            </a:r>
            <a:endParaRPr kumimoji="0" lang="en-US" sz="2400" b="1" i="0" u="none" strike="noStrike" kern="0" cap="none" spc="0" normalizeH="0" baseline="0" noProof="0" dirty="0">
              <a:ln>
                <a:noFill/>
              </a:ln>
              <a:solidFill>
                <a:schemeClr val="accent1"/>
              </a:solidFill>
              <a:effectLst/>
              <a:uLnTx/>
              <a:uFillTx/>
              <a:latin typeface="Barlow"/>
              <a:ea typeface="Barlow"/>
              <a:cs typeface="Barlow"/>
              <a:sym typeface="Barlow"/>
            </a:endParaRPr>
          </a:p>
        </p:txBody>
      </p:sp>
      <p:sp>
        <p:nvSpPr>
          <p:cNvPr id="5" name="TextBox 4"/>
          <p:cNvSpPr txBox="1"/>
          <p:nvPr/>
        </p:nvSpPr>
        <p:spPr>
          <a:xfrm>
            <a:off x="1177158" y="827671"/>
            <a:ext cx="7367751" cy="646331"/>
          </a:xfrm>
          <a:prstGeom prst="rect">
            <a:avLst/>
          </a:prstGeom>
          <a:noFill/>
        </p:spPr>
        <p:txBody>
          <a:bodyPr wrap="square" rtlCol="0">
            <a:spAutoFit/>
          </a:bodyPr>
          <a:lstStyle/>
          <a:p>
            <a:r>
              <a:rPr lang="en-US" sz="1800" dirty="0" smtClean="0">
                <a:solidFill>
                  <a:schemeClr val="tx1"/>
                </a:solidFill>
              </a:rPr>
              <a:t>Align items and distribute any extra spacing in the parent  container.</a:t>
            </a:r>
          </a:p>
          <a:p>
            <a:r>
              <a:rPr lang="en-US" sz="1800" dirty="0" smtClean="0">
                <a:solidFill>
                  <a:schemeClr val="tx1"/>
                </a:solidFill>
              </a:rPr>
              <a:t>The alignment is always along the main axis. </a:t>
            </a:r>
            <a:endParaRPr lang="en-US" sz="1800" dirty="0">
              <a:solidFill>
                <a:schemeClr val="tx1"/>
              </a:solidFill>
            </a:endParaRPr>
          </a:p>
        </p:txBody>
      </p:sp>
      <p:sp>
        <p:nvSpPr>
          <p:cNvPr id="6" name="TextBox 5"/>
          <p:cNvSpPr txBox="1"/>
          <p:nvPr/>
        </p:nvSpPr>
        <p:spPr>
          <a:xfrm>
            <a:off x="1524001" y="1629114"/>
            <a:ext cx="6663558" cy="1323439"/>
          </a:xfrm>
          <a:prstGeom prst="rect">
            <a:avLst/>
          </a:prstGeom>
          <a:noFill/>
        </p:spPr>
        <p:txBody>
          <a:bodyPr wrap="square" rtlCol="0">
            <a:spAutoFit/>
          </a:bodyPr>
          <a:lstStyle/>
          <a:p>
            <a:pPr>
              <a:buClr>
                <a:srgbClr val="FFC000"/>
              </a:buClr>
              <a:buFont typeface="Wingdings" pitchFamily="2" charset="2"/>
              <a:buChar char="Ø"/>
            </a:pPr>
            <a:r>
              <a:rPr lang="en-US" sz="1600" dirty="0" smtClean="0">
                <a:solidFill>
                  <a:schemeClr val="accent6">
                    <a:lumMod val="10000"/>
                    <a:lumOff val="90000"/>
                  </a:schemeClr>
                </a:solidFill>
              </a:rPr>
              <a:t> </a:t>
            </a:r>
            <a:r>
              <a:rPr lang="en-US" sz="1600" dirty="0" smtClean="0">
                <a:solidFill>
                  <a:schemeClr val="accent1"/>
                </a:solidFill>
              </a:rPr>
              <a:t>flex-start : </a:t>
            </a:r>
            <a:r>
              <a:rPr lang="en-US" sz="1600" dirty="0" smtClean="0">
                <a:solidFill>
                  <a:schemeClr val="accent6">
                    <a:lumMod val="10000"/>
                    <a:lumOff val="90000"/>
                  </a:schemeClr>
                </a:solidFill>
              </a:rPr>
              <a:t>Default value. Items are positioned at the beginning of the container.</a:t>
            </a:r>
          </a:p>
          <a:p>
            <a:pPr>
              <a:buClr>
                <a:srgbClr val="FFC000"/>
              </a:buClr>
            </a:pPr>
            <a:endParaRPr lang="en-US" sz="1600" dirty="0" smtClean="0">
              <a:solidFill>
                <a:schemeClr val="accent6">
                  <a:lumMod val="10000"/>
                  <a:lumOff val="90000"/>
                </a:schemeClr>
              </a:solidFill>
            </a:endParaRPr>
          </a:p>
          <a:p>
            <a:pPr>
              <a:buClr>
                <a:srgbClr val="FFC000"/>
              </a:buClr>
            </a:pPr>
            <a:r>
              <a:rPr lang="en-US" sz="1600" dirty="0" smtClean="0">
                <a:solidFill>
                  <a:srgbClr val="FFFF00"/>
                </a:solidFill>
              </a:rPr>
              <a:t>Example :justify-</a:t>
            </a:r>
            <a:r>
              <a:rPr lang="en-US" sz="1600" dirty="0" err="1" smtClean="0">
                <a:solidFill>
                  <a:srgbClr val="FFFF00"/>
                </a:solidFill>
              </a:rPr>
              <a:t>content:flex</a:t>
            </a:r>
            <a:r>
              <a:rPr lang="en-US" sz="1600" dirty="0" smtClean="0">
                <a:solidFill>
                  <a:srgbClr val="FFFF00"/>
                </a:solidFill>
              </a:rPr>
              <a:t>-start;</a:t>
            </a:r>
          </a:p>
          <a:p>
            <a:pPr>
              <a:buClr>
                <a:srgbClr val="FFC000"/>
              </a:buClr>
            </a:pPr>
            <a:endParaRPr lang="en-US" sz="1600" dirty="0" smtClean="0">
              <a:solidFill>
                <a:schemeClr val="accent6">
                  <a:lumMod val="10000"/>
                  <a:lumOff val="90000"/>
                </a:schemeClr>
              </a:solidFill>
            </a:endParaRPr>
          </a:p>
        </p:txBody>
      </p:sp>
      <p:pic>
        <p:nvPicPr>
          <p:cNvPr id="7" name="Picture 6" descr="rsz_logob.png"/>
          <p:cNvPicPr>
            <a:picLocks noChangeAspect="1"/>
          </p:cNvPicPr>
          <p:nvPr/>
        </p:nvPicPr>
        <p:blipFill>
          <a:blip r:embed="rId2"/>
          <a:stretch>
            <a:fillRect/>
          </a:stretch>
        </p:blipFill>
        <p:spPr>
          <a:xfrm>
            <a:off x="9218" y="73576"/>
            <a:ext cx="1650124" cy="563456"/>
          </a:xfrm>
          <a:prstGeom prst="rect">
            <a:avLst/>
          </a:prstGeom>
        </p:spPr>
      </p:pic>
      <p:cxnSp>
        <p:nvCxnSpPr>
          <p:cNvPr id="8" name="Straight Connector 7"/>
          <p:cNvCxnSpPr/>
          <p:nvPr/>
        </p:nvCxnSpPr>
        <p:spPr>
          <a:xfrm>
            <a:off x="9218" y="689582"/>
            <a:ext cx="9260906"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8" descr="logo-2582747_960_720-removebg-preview.png"/>
          <p:cNvPicPr>
            <a:picLocks noChangeAspect="1"/>
          </p:cNvPicPr>
          <p:nvPr/>
        </p:nvPicPr>
        <p:blipFill>
          <a:blip r:embed="rId3"/>
          <a:stretch>
            <a:fillRect/>
          </a:stretch>
        </p:blipFill>
        <p:spPr>
          <a:xfrm>
            <a:off x="8391838" y="8394"/>
            <a:ext cx="681188" cy="681188"/>
          </a:xfrm>
          <a:prstGeom prst="rect">
            <a:avLst/>
          </a:prstGeom>
        </p:spPr>
      </p:pic>
      <p:sp>
        <p:nvSpPr>
          <p:cNvPr id="10" name="Flowchart: Process 9"/>
          <p:cNvSpPr/>
          <p:nvPr/>
        </p:nvSpPr>
        <p:spPr>
          <a:xfrm>
            <a:off x="1566056" y="3142582"/>
            <a:ext cx="6432306" cy="620088"/>
          </a:xfrm>
          <a:prstGeom prst="flowChartProcess">
            <a:avLst/>
          </a:prstGeom>
          <a:solidFill>
            <a:srgbClr val="FFFF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Process 10"/>
          <p:cNvSpPr/>
          <p:nvPr/>
        </p:nvSpPr>
        <p:spPr>
          <a:xfrm>
            <a:off x="1587076" y="3142582"/>
            <a:ext cx="725192" cy="620088"/>
          </a:xfrm>
          <a:prstGeom prst="flowChartProcess">
            <a:avLst/>
          </a:prstGeom>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2" name="Flowchart: Process 11"/>
          <p:cNvSpPr/>
          <p:nvPr/>
        </p:nvSpPr>
        <p:spPr>
          <a:xfrm>
            <a:off x="2307016" y="3147842"/>
            <a:ext cx="725192" cy="620088"/>
          </a:xfrm>
          <a:prstGeom prst="flowChartProcess">
            <a:avLst/>
          </a:prstGeom>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3" name="Flowchart: Process 12"/>
          <p:cNvSpPr/>
          <p:nvPr/>
        </p:nvSpPr>
        <p:spPr>
          <a:xfrm>
            <a:off x="3026956" y="3142592"/>
            <a:ext cx="725192" cy="620088"/>
          </a:xfrm>
          <a:prstGeom prst="flowChartProcess">
            <a:avLst/>
          </a:prstGeom>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4" name="Flowchart: Process 13"/>
          <p:cNvSpPr/>
          <p:nvPr/>
        </p:nvSpPr>
        <p:spPr>
          <a:xfrm>
            <a:off x="3752148" y="3147842"/>
            <a:ext cx="725192" cy="620088"/>
          </a:xfrm>
          <a:prstGeom prst="flowChartProcess">
            <a:avLst/>
          </a:prstGeom>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8" name="Google Shape;108;p12"/>
          <p:cNvSpPr txBox="1">
            <a:spLocks noGrp="1"/>
          </p:cNvSpPr>
          <p:nvPr>
            <p:ph type="body" idx="1"/>
          </p:nvPr>
        </p:nvSpPr>
        <p:spPr>
          <a:xfrm>
            <a:off x="1659342" y="1072060"/>
            <a:ext cx="6890849" cy="3698817"/>
          </a:xfrm>
          <a:prstGeom prst="rect">
            <a:avLst/>
          </a:prstGeom>
        </p:spPr>
        <p:txBody>
          <a:bodyPr spcFirstLastPara="1" wrap="square" lIns="0" tIns="0" rIns="0" bIns="0" anchor="t" anchorCtr="0">
            <a:noAutofit/>
          </a:bodyPr>
          <a:lstStyle/>
          <a:p>
            <a:pPr marL="0" lvl="0" indent="0">
              <a:lnSpc>
                <a:spcPct val="100000"/>
              </a:lnSpc>
              <a:buClr>
                <a:schemeClr val="accent1"/>
              </a:buClr>
              <a:buSzTx/>
              <a:buFont typeface="Wingdings" pitchFamily="2" charset="2"/>
              <a:buChar char="ü"/>
              <a:defRPr/>
            </a:pPr>
            <a:r>
              <a:rPr lang="en-US" sz="1800" dirty="0" smtClean="0">
                <a:solidFill>
                  <a:schemeClr val="tx1"/>
                </a:solidFill>
                <a:latin typeface="+mj-lt"/>
                <a:sym typeface="Arial"/>
              </a:rPr>
              <a:t> WHAT IS FLEX BOX</a:t>
            </a:r>
          </a:p>
          <a:p>
            <a:pPr marL="0" lvl="0" indent="0">
              <a:lnSpc>
                <a:spcPct val="100000"/>
              </a:lnSpc>
              <a:buClr>
                <a:schemeClr val="accent1"/>
              </a:buClr>
              <a:buSzTx/>
              <a:buNone/>
              <a:defRPr/>
            </a:pPr>
            <a:endParaRPr lang="en-US" sz="1800" dirty="0" smtClean="0">
              <a:solidFill>
                <a:schemeClr val="tx1"/>
              </a:solidFill>
              <a:latin typeface="+mj-lt"/>
              <a:sym typeface="Arial"/>
            </a:endParaRPr>
          </a:p>
          <a:p>
            <a:pPr marL="0" lvl="0" indent="0">
              <a:lnSpc>
                <a:spcPct val="100000"/>
              </a:lnSpc>
              <a:buClr>
                <a:schemeClr val="accent1"/>
              </a:buClr>
              <a:buSzTx/>
              <a:buFont typeface="Wingdings" pitchFamily="2" charset="2"/>
              <a:buChar char="ü"/>
              <a:defRPr/>
            </a:pPr>
            <a:r>
              <a:rPr lang="en" sz="1800" dirty="0" smtClean="0">
                <a:solidFill>
                  <a:schemeClr val="tx1"/>
                </a:solidFill>
                <a:latin typeface="+mj-lt"/>
              </a:rPr>
              <a:t> FLEXBOX LAYOUT MODE</a:t>
            </a:r>
          </a:p>
          <a:p>
            <a:pPr marL="0" lvl="0" indent="0">
              <a:lnSpc>
                <a:spcPct val="100000"/>
              </a:lnSpc>
              <a:buClr>
                <a:schemeClr val="accent1"/>
              </a:buClr>
              <a:buSzTx/>
              <a:buNone/>
              <a:defRPr/>
            </a:pPr>
            <a:endParaRPr lang="en" sz="1800" dirty="0" smtClean="0">
              <a:solidFill>
                <a:schemeClr val="tx1"/>
              </a:solidFill>
              <a:latin typeface="+mj-lt"/>
            </a:endParaRPr>
          </a:p>
          <a:p>
            <a:pPr marL="0" lvl="0" indent="0">
              <a:lnSpc>
                <a:spcPct val="100000"/>
              </a:lnSpc>
              <a:buClr>
                <a:schemeClr val="accent1"/>
              </a:buClr>
              <a:buSzTx/>
              <a:buFont typeface="Wingdings" pitchFamily="2" charset="2"/>
              <a:buChar char="ü"/>
              <a:defRPr/>
            </a:pPr>
            <a:r>
              <a:rPr lang="en" sz="1800" dirty="0" smtClean="0">
                <a:solidFill>
                  <a:schemeClr val="tx1"/>
                </a:solidFill>
                <a:latin typeface="+mj-lt"/>
              </a:rPr>
              <a:t> WHY FLEX  BOX ?</a:t>
            </a:r>
          </a:p>
          <a:p>
            <a:pPr marL="0" lvl="0" indent="0">
              <a:lnSpc>
                <a:spcPct val="100000"/>
              </a:lnSpc>
              <a:buClr>
                <a:schemeClr val="accent1"/>
              </a:buClr>
              <a:buSzTx/>
              <a:buNone/>
              <a:defRPr/>
            </a:pPr>
            <a:endParaRPr lang="en" sz="1800" dirty="0" smtClean="0">
              <a:solidFill>
                <a:schemeClr val="tx1"/>
              </a:solidFill>
              <a:latin typeface="+mj-lt"/>
            </a:endParaRPr>
          </a:p>
          <a:p>
            <a:pPr marL="0" lvl="0" indent="0">
              <a:lnSpc>
                <a:spcPct val="100000"/>
              </a:lnSpc>
              <a:buClr>
                <a:schemeClr val="accent1"/>
              </a:buClr>
              <a:buSzTx/>
              <a:buFont typeface="Wingdings" pitchFamily="2" charset="2"/>
              <a:buChar char="ü"/>
              <a:defRPr/>
            </a:pPr>
            <a:r>
              <a:rPr lang="en" sz="1800" dirty="0" smtClean="0">
                <a:solidFill>
                  <a:schemeClr val="tx1"/>
                </a:solidFill>
                <a:latin typeface="+mj-lt"/>
              </a:rPr>
              <a:t> FLEXBOX TERMINOLGY</a:t>
            </a:r>
          </a:p>
          <a:p>
            <a:pPr marL="0" lvl="0" indent="0">
              <a:lnSpc>
                <a:spcPct val="100000"/>
              </a:lnSpc>
              <a:buClr>
                <a:schemeClr val="accent1"/>
              </a:buClr>
              <a:buSzTx/>
              <a:buNone/>
              <a:defRPr/>
            </a:pPr>
            <a:endParaRPr lang="en" sz="1800" dirty="0" smtClean="0">
              <a:solidFill>
                <a:schemeClr val="tx1"/>
              </a:solidFill>
              <a:latin typeface="+mj-lt"/>
            </a:endParaRPr>
          </a:p>
          <a:p>
            <a:pPr marL="0" lvl="0" indent="0">
              <a:lnSpc>
                <a:spcPct val="100000"/>
              </a:lnSpc>
              <a:buClr>
                <a:schemeClr val="accent1"/>
              </a:buClr>
              <a:buSzTx/>
              <a:buFont typeface="Wingdings" pitchFamily="2" charset="2"/>
              <a:buChar char="ü"/>
              <a:defRPr/>
            </a:pPr>
            <a:r>
              <a:rPr lang="en" sz="1800" dirty="0" smtClean="0">
                <a:solidFill>
                  <a:schemeClr val="tx1"/>
                </a:solidFill>
                <a:latin typeface="+mj-lt"/>
              </a:rPr>
              <a:t> FLEXBOX AXIS</a:t>
            </a:r>
          </a:p>
          <a:p>
            <a:pPr marL="0" lvl="0" indent="0">
              <a:lnSpc>
                <a:spcPct val="100000"/>
              </a:lnSpc>
              <a:buClr>
                <a:schemeClr val="accent1"/>
              </a:buClr>
              <a:buSzTx/>
              <a:buNone/>
              <a:defRPr/>
            </a:pPr>
            <a:endParaRPr lang="en" sz="1800" dirty="0" smtClean="0">
              <a:solidFill>
                <a:schemeClr val="tx1"/>
              </a:solidFill>
              <a:latin typeface="+mj-lt"/>
            </a:endParaRPr>
          </a:p>
          <a:p>
            <a:pPr marL="0" lvl="0" indent="0">
              <a:lnSpc>
                <a:spcPct val="100000"/>
              </a:lnSpc>
              <a:buClr>
                <a:schemeClr val="accent1"/>
              </a:buClr>
              <a:buSzTx/>
              <a:buFont typeface="Wingdings" pitchFamily="2" charset="2"/>
              <a:buChar char="ü"/>
              <a:defRPr/>
            </a:pPr>
            <a:r>
              <a:rPr lang="en" sz="1800" dirty="0" smtClean="0">
                <a:solidFill>
                  <a:schemeClr val="tx1"/>
                </a:solidFill>
                <a:latin typeface="+mj-lt"/>
              </a:rPr>
              <a:t> FLEX CONTAINER PROPERTIES</a:t>
            </a:r>
          </a:p>
          <a:p>
            <a:pPr marL="0" lvl="0" indent="0">
              <a:lnSpc>
                <a:spcPct val="100000"/>
              </a:lnSpc>
              <a:buClr>
                <a:schemeClr val="accent1"/>
              </a:buClr>
              <a:buSzTx/>
              <a:buFont typeface="Wingdings" pitchFamily="2" charset="2"/>
              <a:buChar char="ü"/>
              <a:defRPr/>
            </a:pPr>
            <a:endParaRPr lang="en" sz="1800" dirty="0" smtClean="0">
              <a:solidFill>
                <a:schemeClr val="tx1"/>
              </a:solidFill>
              <a:latin typeface="+mj-lt"/>
              <a:sym typeface="Arial"/>
            </a:endParaRPr>
          </a:p>
          <a:p>
            <a:pPr marL="0" lvl="0" indent="0">
              <a:lnSpc>
                <a:spcPct val="100000"/>
              </a:lnSpc>
              <a:buClr>
                <a:schemeClr val="accent1"/>
              </a:buClr>
              <a:buSzTx/>
              <a:buFont typeface="Wingdings" pitchFamily="2" charset="2"/>
              <a:buChar char="ü"/>
              <a:defRPr/>
            </a:pPr>
            <a:r>
              <a:rPr lang="en" sz="1800" dirty="0" smtClean="0">
                <a:solidFill>
                  <a:schemeClr val="tx1"/>
                </a:solidFill>
                <a:latin typeface="+mj-lt"/>
              </a:rPr>
              <a:t>FLEX ITEM PROPERTIES</a:t>
            </a:r>
            <a:endParaRPr lang="en-US" sz="1800" dirty="0">
              <a:solidFill>
                <a:schemeClr val="tx1"/>
              </a:solidFill>
              <a:latin typeface="+mj-lt"/>
              <a:sym typeface="Arial"/>
            </a:endParaRPr>
          </a:p>
        </p:txBody>
      </p:sp>
      <p:sp>
        <p:nvSpPr>
          <p:cNvPr id="110" name="Google Shape;110;p12"/>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a:t>
            </a:fld>
            <a:endParaRPr/>
          </a:p>
        </p:txBody>
      </p:sp>
      <p:pic>
        <p:nvPicPr>
          <p:cNvPr id="5" name="Picture 4" descr="rsz_logob.png"/>
          <p:cNvPicPr>
            <a:picLocks noChangeAspect="1"/>
          </p:cNvPicPr>
          <p:nvPr/>
        </p:nvPicPr>
        <p:blipFill>
          <a:blip r:embed="rId3"/>
          <a:stretch>
            <a:fillRect/>
          </a:stretch>
        </p:blipFill>
        <p:spPr>
          <a:xfrm>
            <a:off x="9218" y="73576"/>
            <a:ext cx="1650124" cy="563456"/>
          </a:xfrm>
          <a:prstGeom prst="rect">
            <a:avLst/>
          </a:prstGeom>
        </p:spPr>
      </p:pic>
      <p:cxnSp>
        <p:nvCxnSpPr>
          <p:cNvPr id="7" name="Straight Connector 6"/>
          <p:cNvCxnSpPr/>
          <p:nvPr/>
        </p:nvCxnSpPr>
        <p:spPr>
          <a:xfrm>
            <a:off x="9218" y="689582"/>
            <a:ext cx="9260906"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8" descr="logo-2582747_960_720-removebg-preview.png"/>
          <p:cNvPicPr>
            <a:picLocks noChangeAspect="1"/>
          </p:cNvPicPr>
          <p:nvPr/>
        </p:nvPicPr>
        <p:blipFill>
          <a:blip r:embed="rId4"/>
          <a:stretch>
            <a:fillRect/>
          </a:stretch>
        </p:blipFill>
        <p:spPr>
          <a:xfrm>
            <a:off x="8391838" y="8394"/>
            <a:ext cx="681188" cy="681188"/>
          </a:xfrm>
          <a:prstGeom prst="rect">
            <a:avLst/>
          </a:prstGeom>
        </p:spPr>
      </p:pic>
      <p:sp>
        <p:nvSpPr>
          <p:cNvPr id="10" name="Title 9"/>
          <p:cNvSpPr>
            <a:spLocks noGrp="1"/>
          </p:cNvSpPr>
          <p:nvPr>
            <p:ph type="title"/>
          </p:nvPr>
        </p:nvSpPr>
        <p:spPr>
          <a:xfrm>
            <a:off x="3220096" y="147146"/>
            <a:ext cx="3222714" cy="396300"/>
          </a:xfrm>
        </p:spPr>
        <p:txBody>
          <a:bodyPr/>
          <a:lstStyle/>
          <a:p>
            <a:r>
              <a:rPr lang="en-US" dirty="0" smtClean="0"/>
              <a:t>TODAY’S AGENDA</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20</a:t>
            </a:fld>
            <a:endParaRPr lang="en"/>
          </a:p>
        </p:txBody>
      </p:sp>
      <p:sp>
        <p:nvSpPr>
          <p:cNvPr id="3" name="TextBox 2"/>
          <p:cNvSpPr txBox="1"/>
          <p:nvPr/>
        </p:nvSpPr>
        <p:spPr>
          <a:xfrm>
            <a:off x="1408386" y="1177159"/>
            <a:ext cx="6358584" cy="1077218"/>
          </a:xfrm>
          <a:prstGeom prst="rect">
            <a:avLst/>
          </a:prstGeom>
          <a:noFill/>
        </p:spPr>
        <p:txBody>
          <a:bodyPr wrap="square" rtlCol="0">
            <a:spAutoFit/>
          </a:bodyPr>
          <a:lstStyle/>
          <a:p>
            <a:pPr>
              <a:buClr>
                <a:srgbClr val="FFC000"/>
              </a:buClr>
              <a:buFont typeface="Wingdings" pitchFamily="2" charset="2"/>
              <a:buChar char="Ø"/>
            </a:pPr>
            <a:r>
              <a:rPr lang="en-US" sz="1600" dirty="0" smtClean="0">
                <a:solidFill>
                  <a:schemeClr val="accent1"/>
                </a:solidFill>
              </a:rPr>
              <a:t>flex-end : </a:t>
            </a:r>
            <a:r>
              <a:rPr lang="en-US" sz="1600" dirty="0" smtClean="0">
                <a:solidFill>
                  <a:schemeClr val="accent6">
                    <a:lumMod val="10000"/>
                    <a:lumOff val="90000"/>
                  </a:schemeClr>
                </a:solidFill>
              </a:rPr>
              <a:t>Items are positioned at the end of the container.</a:t>
            </a:r>
          </a:p>
          <a:p>
            <a:pPr>
              <a:buClr>
                <a:srgbClr val="FFC000"/>
              </a:buClr>
            </a:pPr>
            <a:endParaRPr lang="en-US" sz="1600" dirty="0" smtClean="0">
              <a:solidFill>
                <a:schemeClr val="accent6">
                  <a:lumMod val="10000"/>
                  <a:lumOff val="90000"/>
                </a:schemeClr>
              </a:solidFill>
            </a:endParaRPr>
          </a:p>
          <a:p>
            <a:pPr>
              <a:buClr>
                <a:srgbClr val="FFC000"/>
              </a:buClr>
            </a:pPr>
            <a:r>
              <a:rPr lang="en-US" sz="1600" dirty="0" smtClean="0">
                <a:solidFill>
                  <a:srgbClr val="FFFF00"/>
                </a:solidFill>
              </a:rPr>
              <a:t>Example :justify-</a:t>
            </a:r>
            <a:r>
              <a:rPr lang="en-US" sz="1600" dirty="0" err="1" smtClean="0">
                <a:solidFill>
                  <a:srgbClr val="FFFF00"/>
                </a:solidFill>
              </a:rPr>
              <a:t>content:flex</a:t>
            </a:r>
            <a:r>
              <a:rPr lang="en-US" sz="1600" dirty="0" smtClean="0">
                <a:solidFill>
                  <a:srgbClr val="FFFF00"/>
                </a:solidFill>
              </a:rPr>
              <a:t>-end;</a:t>
            </a:r>
          </a:p>
          <a:p>
            <a:endParaRPr lang="en-US" sz="1600" dirty="0"/>
          </a:p>
        </p:txBody>
      </p:sp>
      <p:sp>
        <p:nvSpPr>
          <p:cNvPr id="4" name="Google Shape;316;p24"/>
          <p:cNvSpPr txBox="1">
            <a:spLocks/>
          </p:cNvSpPr>
          <p:nvPr/>
        </p:nvSpPr>
        <p:spPr>
          <a:xfrm>
            <a:off x="2610520" y="141276"/>
            <a:ext cx="5219680" cy="396300"/>
          </a:xfrm>
          <a:prstGeom prst="rect">
            <a:avLst/>
          </a:prstGeom>
          <a:noFill/>
          <a:ln>
            <a:noFill/>
          </a:ln>
        </p:spPr>
        <p:txBody>
          <a:bodyPr spcFirstLastPara="1" wrap="square" lIns="0" tIns="0" rIns="0" bIns="0" anchor="b" anchorCtr="0">
            <a:noAutofit/>
          </a:bodyPr>
          <a:lstStyle/>
          <a:p>
            <a:pPr>
              <a:lnSpc>
                <a:spcPct val="90000"/>
              </a:lnSpc>
              <a:buClr>
                <a:schemeClr val="accent1"/>
              </a:buClr>
              <a:buSzPts val="2400"/>
            </a:pPr>
            <a:r>
              <a:rPr lang="en-US" sz="2400" b="1" dirty="0" smtClean="0">
                <a:solidFill>
                  <a:schemeClr val="accent1"/>
                </a:solidFill>
              </a:rPr>
              <a:t>JUSTIFY CONTENT </a:t>
            </a:r>
            <a:r>
              <a:rPr kumimoji="0" lang="en-US" sz="2400" b="1" i="0" u="none" strike="noStrike" kern="0" cap="none" spc="0" normalizeH="0" baseline="0" noProof="0" dirty="0" smtClean="0">
                <a:ln>
                  <a:noFill/>
                </a:ln>
                <a:solidFill>
                  <a:schemeClr val="accent1"/>
                </a:solidFill>
                <a:effectLst/>
                <a:uLnTx/>
                <a:uFillTx/>
                <a:latin typeface="Barlow"/>
                <a:ea typeface="Barlow"/>
                <a:cs typeface="Barlow"/>
                <a:sym typeface="Barlow"/>
              </a:rPr>
              <a:t>PROPERTY</a:t>
            </a:r>
            <a:endParaRPr kumimoji="0" lang="en-US" sz="2400" b="1" i="0" u="none" strike="noStrike" kern="0" cap="none" spc="0" normalizeH="0" baseline="0" noProof="0" dirty="0">
              <a:ln>
                <a:noFill/>
              </a:ln>
              <a:solidFill>
                <a:schemeClr val="accent1"/>
              </a:solidFill>
              <a:effectLst/>
              <a:uLnTx/>
              <a:uFillTx/>
              <a:latin typeface="Barlow"/>
              <a:ea typeface="Barlow"/>
              <a:cs typeface="Barlow"/>
              <a:sym typeface="Barlow"/>
            </a:endParaRPr>
          </a:p>
        </p:txBody>
      </p:sp>
      <p:pic>
        <p:nvPicPr>
          <p:cNvPr id="5" name="Picture 4" descr="rsz_logob.png"/>
          <p:cNvPicPr>
            <a:picLocks noChangeAspect="1"/>
          </p:cNvPicPr>
          <p:nvPr/>
        </p:nvPicPr>
        <p:blipFill>
          <a:blip r:embed="rId2"/>
          <a:stretch>
            <a:fillRect/>
          </a:stretch>
        </p:blipFill>
        <p:spPr>
          <a:xfrm>
            <a:off x="9218" y="73576"/>
            <a:ext cx="1650124" cy="563456"/>
          </a:xfrm>
          <a:prstGeom prst="rect">
            <a:avLst/>
          </a:prstGeom>
        </p:spPr>
      </p:pic>
      <p:cxnSp>
        <p:nvCxnSpPr>
          <p:cNvPr id="6" name="Straight Connector 5"/>
          <p:cNvCxnSpPr/>
          <p:nvPr/>
        </p:nvCxnSpPr>
        <p:spPr>
          <a:xfrm>
            <a:off x="9218" y="689582"/>
            <a:ext cx="9260906"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6" descr="logo-2582747_960_720-removebg-preview.png"/>
          <p:cNvPicPr>
            <a:picLocks noChangeAspect="1"/>
          </p:cNvPicPr>
          <p:nvPr/>
        </p:nvPicPr>
        <p:blipFill>
          <a:blip r:embed="rId3"/>
          <a:stretch>
            <a:fillRect/>
          </a:stretch>
        </p:blipFill>
        <p:spPr>
          <a:xfrm>
            <a:off x="8391838" y="8394"/>
            <a:ext cx="681188" cy="681188"/>
          </a:xfrm>
          <a:prstGeom prst="rect">
            <a:avLst/>
          </a:prstGeom>
        </p:spPr>
      </p:pic>
      <p:sp>
        <p:nvSpPr>
          <p:cNvPr id="8" name="Flowchart: Process 7"/>
          <p:cNvSpPr/>
          <p:nvPr/>
        </p:nvSpPr>
        <p:spPr>
          <a:xfrm>
            <a:off x="1345346" y="2795752"/>
            <a:ext cx="6432306" cy="620088"/>
          </a:xfrm>
          <a:prstGeom prst="flowChartProcess">
            <a:avLst/>
          </a:prstGeom>
          <a:solidFill>
            <a:srgbClr val="FFFF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Process 8"/>
          <p:cNvSpPr/>
          <p:nvPr/>
        </p:nvSpPr>
        <p:spPr>
          <a:xfrm>
            <a:off x="4876706" y="2806262"/>
            <a:ext cx="725192" cy="620088"/>
          </a:xfrm>
          <a:prstGeom prst="flowChartProcess">
            <a:avLst/>
          </a:prstGeom>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Flowchart: Process 9"/>
          <p:cNvSpPr/>
          <p:nvPr/>
        </p:nvSpPr>
        <p:spPr>
          <a:xfrm>
            <a:off x="5596646" y="2801012"/>
            <a:ext cx="725192" cy="620088"/>
          </a:xfrm>
          <a:prstGeom prst="flowChartProcess">
            <a:avLst/>
          </a:prstGeom>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1" name="Flowchart: Process 10"/>
          <p:cNvSpPr/>
          <p:nvPr/>
        </p:nvSpPr>
        <p:spPr>
          <a:xfrm>
            <a:off x="6316586" y="2806272"/>
            <a:ext cx="725192" cy="620088"/>
          </a:xfrm>
          <a:prstGeom prst="flowChartProcess">
            <a:avLst/>
          </a:prstGeom>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2" name="Flowchart: Process 11"/>
          <p:cNvSpPr/>
          <p:nvPr/>
        </p:nvSpPr>
        <p:spPr>
          <a:xfrm>
            <a:off x="7041778" y="2801012"/>
            <a:ext cx="725192" cy="620088"/>
          </a:xfrm>
          <a:prstGeom prst="flowChartProcess">
            <a:avLst/>
          </a:prstGeom>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21</a:t>
            </a:fld>
            <a:endParaRPr lang="en"/>
          </a:p>
        </p:txBody>
      </p:sp>
      <p:sp>
        <p:nvSpPr>
          <p:cNvPr id="3" name="Rectangle 2"/>
          <p:cNvSpPr/>
          <p:nvPr/>
        </p:nvSpPr>
        <p:spPr>
          <a:xfrm>
            <a:off x="1195493" y="1168545"/>
            <a:ext cx="5743904" cy="830997"/>
          </a:xfrm>
          <a:prstGeom prst="rect">
            <a:avLst/>
          </a:prstGeom>
        </p:spPr>
        <p:txBody>
          <a:bodyPr wrap="square">
            <a:spAutoFit/>
          </a:bodyPr>
          <a:lstStyle/>
          <a:p>
            <a:pPr>
              <a:buClr>
                <a:srgbClr val="FFC000"/>
              </a:buClr>
              <a:buFont typeface="Wingdings" pitchFamily="2" charset="2"/>
              <a:buChar char="Ø"/>
            </a:pPr>
            <a:r>
              <a:rPr lang="en-US" sz="1600" dirty="0" smtClean="0">
                <a:solidFill>
                  <a:schemeClr val="accent1"/>
                </a:solidFill>
              </a:rPr>
              <a:t> center :</a:t>
            </a:r>
            <a:r>
              <a:rPr lang="en-US" sz="1600" dirty="0" smtClean="0">
                <a:solidFill>
                  <a:schemeClr val="accent6">
                    <a:lumMod val="10000"/>
                    <a:lumOff val="90000"/>
                  </a:schemeClr>
                </a:solidFill>
              </a:rPr>
              <a:t> Items are positioned in the center of the container.</a:t>
            </a:r>
          </a:p>
          <a:p>
            <a:pPr>
              <a:buClr>
                <a:srgbClr val="FFC000"/>
              </a:buClr>
            </a:pPr>
            <a:endParaRPr lang="en-US" sz="1600" dirty="0" smtClean="0">
              <a:solidFill>
                <a:schemeClr val="accent6">
                  <a:lumMod val="10000"/>
                  <a:lumOff val="90000"/>
                </a:schemeClr>
              </a:solidFill>
            </a:endParaRPr>
          </a:p>
          <a:p>
            <a:pPr>
              <a:buClr>
                <a:srgbClr val="FFC000"/>
              </a:buClr>
            </a:pPr>
            <a:r>
              <a:rPr lang="en-US" sz="1600" dirty="0" smtClean="0">
                <a:solidFill>
                  <a:srgbClr val="FFFF00"/>
                </a:solidFill>
              </a:rPr>
              <a:t>Example :justify-</a:t>
            </a:r>
            <a:r>
              <a:rPr lang="en-US" sz="1600" dirty="0" err="1" smtClean="0">
                <a:solidFill>
                  <a:srgbClr val="FFFF00"/>
                </a:solidFill>
              </a:rPr>
              <a:t>content:center</a:t>
            </a:r>
            <a:r>
              <a:rPr lang="en-US" sz="1600" dirty="0" smtClean="0">
                <a:solidFill>
                  <a:srgbClr val="FFFF00"/>
                </a:solidFill>
              </a:rPr>
              <a:t> ;</a:t>
            </a:r>
          </a:p>
        </p:txBody>
      </p:sp>
      <p:sp>
        <p:nvSpPr>
          <p:cNvPr id="4" name="Google Shape;316;p24"/>
          <p:cNvSpPr txBox="1">
            <a:spLocks/>
          </p:cNvSpPr>
          <p:nvPr/>
        </p:nvSpPr>
        <p:spPr>
          <a:xfrm>
            <a:off x="2610520" y="141276"/>
            <a:ext cx="5219680" cy="396300"/>
          </a:xfrm>
          <a:prstGeom prst="rect">
            <a:avLst/>
          </a:prstGeom>
          <a:noFill/>
          <a:ln>
            <a:noFill/>
          </a:ln>
        </p:spPr>
        <p:txBody>
          <a:bodyPr spcFirstLastPara="1" wrap="square" lIns="0" tIns="0" rIns="0" bIns="0" anchor="b" anchorCtr="0">
            <a:noAutofit/>
          </a:bodyPr>
          <a:lstStyle/>
          <a:p>
            <a:pPr>
              <a:lnSpc>
                <a:spcPct val="90000"/>
              </a:lnSpc>
              <a:buClr>
                <a:schemeClr val="accent1"/>
              </a:buClr>
              <a:buSzPts val="2400"/>
            </a:pPr>
            <a:r>
              <a:rPr lang="en-US" sz="2400" b="1" dirty="0" smtClean="0">
                <a:solidFill>
                  <a:schemeClr val="accent1"/>
                </a:solidFill>
              </a:rPr>
              <a:t>JUSTIFY CONTENT </a:t>
            </a:r>
            <a:r>
              <a:rPr kumimoji="0" lang="en-US" sz="2400" b="1" i="0" u="none" strike="noStrike" kern="0" cap="none" spc="0" normalizeH="0" baseline="0" noProof="0" dirty="0" smtClean="0">
                <a:ln>
                  <a:noFill/>
                </a:ln>
                <a:solidFill>
                  <a:schemeClr val="accent1"/>
                </a:solidFill>
                <a:effectLst/>
                <a:uLnTx/>
                <a:uFillTx/>
                <a:latin typeface="Barlow"/>
                <a:ea typeface="Barlow"/>
                <a:cs typeface="Barlow"/>
                <a:sym typeface="Barlow"/>
              </a:rPr>
              <a:t>PROPERTY</a:t>
            </a:r>
            <a:endParaRPr kumimoji="0" lang="en-US" sz="2400" b="1" i="0" u="none" strike="noStrike" kern="0" cap="none" spc="0" normalizeH="0" baseline="0" noProof="0" dirty="0">
              <a:ln>
                <a:noFill/>
              </a:ln>
              <a:solidFill>
                <a:schemeClr val="accent1"/>
              </a:solidFill>
              <a:effectLst/>
              <a:uLnTx/>
              <a:uFillTx/>
              <a:latin typeface="Barlow"/>
              <a:ea typeface="Barlow"/>
              <a:cs typeface="Barlow"/>
              <a:sym typeface="Barlow"/>
            </a:endParaRPr>
          </a:p>
        </p:txBody>
      </p:sp>
      <p:pic>
        <p:nvPicPr>
          <p:cNvPr id="5" name="Picture 4" descr="rsz_logob.png"/>
          <p:cNvPicPr>
            <a:picLocks noChangeAspect="1"/>
          </p:cNvPicPr>
          <p:nvPr/>
        </p:nvPicPr>
        <p:blipFill>
          <a:blip r:embed="rId2"/>
          <a:stretch>
            <a:fillRect/>
          </a:stretch>
        </p:blipFill>
        <p:spPr>
          <a:xfrm>
            <a:off x="9218" y="73576"/>
            <a:ext cx="1650124" cy="563456"/>
          </a:xfrm>
          <a:prstGeom prst="rect">
            <a:avLst/>
          </a:prstGeom>
        </p:spPr>
      </p:pic>
      <p:cxnSp>
        <p:nvCxnSpPr>
          <p:cNvPr id="6" name="Straight Connector 5"/>
          <p:cNvCxnSpPr/>
          <p:nvPr/>
        </p:nvCxnSpPr>
        <p:spPr>
          <a:xfrm>
            <a:off x="9218" y="689582"/>
            <a:ext cx="9260906"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6" descr="logo-2582747_960_720-removebg-preview.png"/>
          <p:cNvPicPr>
            <a:picLocks noChangeAspect="1"/>
          </p:cNvPicPr>
          <p:nvPr/>
        </p:nvPicPr>
        <p:blipFill>
          <a:blip r:embed="rId3"/>
          <a:stretch>
            <a:fillRect/>
          </a:stretch>
        </p:blipFill>
        <p:spPr>
          <a:xfrm>
            <a:off x="8391838" y="8394"/>
            <a:ext cx="681188" cy="681188"/>
          </a:xfrm>
          <a:prstGeom prst="rect">
            <a:avLst/>
          </a:prstGeom>
        </p:spPr>
      </p:pic>
      <p:sp>
        <p:nvSpPr>
          <p:cNvPr id="8" name="Flowchart: Process 7"/>
          <p:cNvSpPr/>
          <p:nvPr/>
        </p:nvSpPr>
        <p:spPr>
          <a:xfrm>
            <a:off x="1345346" y="2795752"/>
            <a:ext cx="6432306" cy="620088"/>
          </a:xfrm>
          <a:prstGeom prst="flowChartProcess">
            <a:avLst/>
          </a:prstGeom>
          <a:solidFill>
            <a:srgbClr val="FFFF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Process 8"/>
          <p:cNvSpPr/>
          <p:nvPr/>
        </p:nvSpPr>
        <p:spPr>
          <a:xfrm>
            <a:off x="2984906" y="2806262"/>
            <a:ext cx="725192" cy="620088"/>
          </a:xfrm>
          <a:prstGeom prst="flowChartProcess">
            <a:avLst/>
          </a:prstGeom>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Flowchart: Process 9"/>
          <p:cNvSpPr/>
          <p:nvPr/>
        </p:nvSpPr>
        <p:spPr>
          <a:xfrm>
            <a:off x="3704846" y="2801012"/>
            <a:ext cx="725192" cy="620088"/>
          </a:xfrm>
          <a:prstGeom prst="flowChartProcess">
            <a:avLst/>
          </a:prstGeom>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1" name="Flowchart: Process 10"/>
          <p:cNvSpPr/>
          <p:nvPr/>
        </p:nvSpPr>
        <p:spPr>
          <a:xfrm>
            <a:off x="4424786" y="2806272"/>
            <a:ext cx="725192" cy="620088"/>
          </a:xfrm>
          <a:prstGeom prst="flowChartProcess">
            <a:avLst/>
          </a:prstGeom>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2" name="Flowchart: Process 11"/>
          <p:cNvSpPr/>
          <p:nvPr/>
        </p:nvSpPr>
        <p:spPr>
          <a:xfrm>
            <a:off x="5149978" y="2801012"/>
            <a:ext cx="725192" cy="620088"/>
          </a:xfrm>
          <a:prstGeom prst="flowChartProcess">
            <a:avLst/>
          </a:prstGeom>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22</a:t>
            </a:fld>
            <a:endParaRPr lang="en"/>
          </a:p>
        </p:txBody>
      </p:sp>
      <p:sp>
        <p:nvSpPr>
          <p:cNvPr id="3" name="TextBox 2"/>
          <p:cNvSpPr txBox="1"/>
          <p:nvPr/>
        </p:nvSpPr>
        <p:spPr>
          <a:xfrm>
            <a:off x="1292771" y="1030014"/>
            <a:ext cx="6915807" cy="1569660"/>
          </a:xfrm>
          <a:prstGeom prst="rect">
            <a:avLst/>
          </a:prstGeom>
          <a:noFill/>
        </p:spPr>
        <p:txBody>
          <a:bodyPr wrap="square" rtlCol="0">
            <a:spAutoFit/>
          </a:bodyPr>
          <a:lstStyle/>
          <a:p>
            <a:pPr>
              <a:buClr>
                <a:srgbClr val="FFC000"/>
              </a:buClr>
              <a:buFont typeface="Wingdings" pitchFamily="2" charset="2"/>
              <a:buChar char="Ø"/>
            </a:pPr>
            <a:r>
              <a:rPr lang="en-US" sz="1600" dirty="0" smtClean="0">
                <a:solidFill>
                  <a:schemeClr val="accent6">
                    <a:lumMod val="10000"/>
                    <a:lumOff val="90000"/>
                  </a:schemeClr>
                </a:solidFill>
              </a:rPr>
              <a:t> </a:t>
            </a:r>
            <a:r>
              <a:rPr lang="en-US" sz="1600" dirty="0" smtClean="0">
                <a:solidFill>
                  <a:schemeClr val="accent1"/>
                </a:solidFill>
              </a:rPr>
              <a:t>space-between : </a:t>
            </a:r>
            <a:r>
              <a:rPr lang="en-US" sz="1600" dirty="0" smtClean="0">
                <a:solidFill>
                  <a:schemeClr val="accent6">
                    <a:lumMod val="10000"/>
                    <a:lumOff val="90000"/>
                  </a:schemeClr>
                </a:solidFill>
              </a:rPr>
              <a:t>Items will have space between them.</a:t>
            </a:r>
          </a:p>
          <a:p>
            <a:pPr>
              <a:buClr>
                <a:srgbClr val="FFC000"/>
              </a:buClr>
            </a:pPr>
            <a:endParaRPr lang="en-US" sz="1600" dirty="0" smtClean="0">
              <a:solidFill>
                <a:schemeClr val="accent6">
                  <a:lumMod val="10000"/>
                  <a:lumOff val="90000"/>
                </a:schemeClr>
              </a:solidFill>
            </a:endParaRPr>
          </a:p>
          <a:p>
            <a:pPr>
              <a:buClr>
                <a:srgbClr val="FFC000"/>
              </a:buClr>
            </a:pPr>
            <a:r>
              <a:rPr lang="en-US" sz="1600" dirty="0" smtClean="0">
                <a:solidFill>
                  <a:srgbClr val="FFFF00"/>
                </a:solidFill>
              </a:rPr>
              <a:t>Example :justify-</a:t>
            </a:r>
            <a:r>
              <a:rPr lang="en-US" sz="1600" dirty="0" err="1" smtClean="0">
                <a:solidFill>
                  <a:srgbClr val="FFFF00"/>
                </a:solidFill>
              </a:rPr>
              <a:t>content:space</a:t>
            </a:r>
            <a:r>
              <a:rPr lang="en-US" sz="1600" dirty="0" smtClean="0">
                <a:solidFill>
                  <a:srgbClr val="FFFF00"/>
                </a:solidFill>
              </a:rPr>
              <a:t>-between ;</a:t>
            </a:r>
          </a:p>
          <a:p>
            <a:pPr>
              <a:buClr>
                <a:srgbClr val="FFC000"/>
              </a:buClr>
            </a:pPr>
            <a:endParaRPr lang="en-US" sz="1600" dirty="0" smtClean="0">
              <a:solidFill>
                <a:schemeClr val="accent6">
                  <a:lumMod val="10000"/>
                  <a:lumOff val="90000"/>
                </a:schemeClr>
              </a:solidFill>
            </a:endParaRPr>
          </a:p>
          <a:p>
            <a:pPr>
              <a:buClr>
                <a:srgbClr val="FFC000"/>
              </a:buClr>
            </a:pPr>
            <a:endParaRPr lang="en-US" sz="1600" dirty="0" smtClean="0">
              <a:solidFill>
                <a:schemeClr val="accent6">
                  <a:lumMod val="10000"/>
                  <a:lumOff val="90000"/>
                </a:schemeClr>
              </a:solidFill>
            </a:endParaRPr>
          </a:p>
          <a:p>
            <a:pPr>
              <a:buClr>
                <a:srgbClr val="FFC000"/>
              </a:buClr>
            </a:pPr>
            <a:endParaRPr lang="en-US" sz="1600" dirty="0"/>
          </a:p>
        </p:txBody>
      </p:sp>
      <p:sp>
        <p:nvSpPr>
          <p:cNvPr id="4" name="Google Shape;316;p24"/>
          <p:cNvSpPr txBox="1">
            <a:spLocks/>
          </p:cNvSpPr>
          <p:nvPr/>
        </p:nvSpPr>
        <p:spPr>
          <a:xfrm>
            <a:off x="2610520" y="141276"/>
            <a:ext cx="5219680" cy="396300"/>
          </a:xfrm>
          <a:prstGeom prst="rect">
            <a:avLst/>
          </a:prstGeom>
          <a:noFill/>
          <a:ln>
            <a:noFill/>
          </a:ln>
        </p:spPr>
        <p:txBody>
          <a:bodyPr spcFirstLastPara="1" wrap="square" lIns="0" tIns="0" rIns="0" bIns="0" anchor="b" anchorCtr="0">
            <a:noAutofit/>
          </a:bodyPr>
          <a:lstStyle/>
          <a:p>
            <a:pPr>
              <a:lnSpc>
                <a:spcPct val="90000"/>
              </a:lnSpc>
              <a:buClr>
                <a:schemeClr val="accent1"/>
              </a:buClr>
              <a:buSzPts val="2400"/>
            </a:pPr>
            <a:r>
              <a:rPr lang="en-US" sz="2400" b="1" dirty="0" smtClean="0">
                <a:solidFill>
                  <a:schemeClr val="accent1"/>
                </a:solidFill>
              </a:rPr>
              <a:t>JUSTIFY CONTENT </a:t>
            </a:r>
            <a:r>
              <a:rPr kumimoji="0" lang="en-US" sz="2400" b="1" i="0" u="none" strike="noStrike" kern="0" cap="none" spc="0" normalizeH="0" baseline="0" noProof="0" dirty="0" smtClean="0">
                <a:ln>
                  <a:noFill/>
                </a:ln>
                <a:solidFill>
                  <a:schemeClr val="accent1"/>
                </a:solidFill>
                <a:effectLst/>
                <a:uLnTx/>
                <a:uFillTx/>
                <a:latin typeface="Barlow"/>
                <a:ea typeface="Barlow"/>
                <a:cs typeface="Barlow"/>
                <a:sym typeface="Barlow"/>
              </a:rPr>
              <a:t>PROPERTY</a:t>
            </a:r>
            <a:endParaRPr kumimoji="0" lang="en-US" sz="2400" b="1" i="0" u="none" strike="noStrike" kern="0" cap="none" spc="0" normalizeH="0" baseline="0" noProof="0" dirty="0">
              <a:ln>
                <a:noFill/>
              </a:ln>
              <a:solidFill>
                <a:schemeClr val="accent1"/>
              </a:solidFill>
              <a:effectLst/>
              <a:uLnTx/>
              <a:uFillTx/>
              <a:latin typeface="Barlow"/>
              <a:ea typeface="Barlow"/>
              <a:cs typeface="Barlow"/>
              <a:sym typeface="Barlow"/>
            </a:endParaRPr>
          </a:p>
        </p:txBody>
      </p:sp>
      <p:pic>
        <p:nvPicPr>
          <p:cNvPr id="5" name="Picture 4" descr="rsz_logob.png"/>
          <p:cNvPicPr>
            <a:picLocks noChangeAspect="1"/>
          </p:cNvPicPr>
          <p:nvPr/>
        </p:nvPicPr>
        <p:blipFill>
          <a:blip r:embed="rId2"/>
          <a:stretch>
            <a:fillRect/>
          </a:stretch>
        </p:blipFill>
        <p:spPr>
          <a:xfrm>
            <a:off x="9218" y="73576"/>
            <a:ext cx="1650124" cy="563456"/>
          </a:xfrm>
          <a:prstGeom prst="rect">
            <a:avLst/>
          </a:prstGeom>
        </p:spPr>
      </p:pic>
      <p:cxnSp>
        <p:nvCxnSpPr>
          <p:cNvPr id="6" name="Straight Connector 5"/>
          <p:cNvCxnSpPr/>
          <p:nvPr/>
        </p:nvCxnSpPr>
        <p:spPr>
          <a:xfrm>
            <a:off x="9218" y="689582"/>
            <a:ext cx="9260906"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6" descr="logo-2582747_960_720-removebg-preview.png"/>
          <p:cNvPicPr>
            <a:picLocks noChangeAspect="1"/>
          </p:cNvPicPr>
          <p:nvPr/>
        </p:nvPicPr>
        <p:blipFill>
          <a:blip r:embed="rId3"/>
          <a:stretch>
            <a:fillRect/>
          </a:stretch>
        </p:blipFill>
        <p:spPr>
          <a:xfrm>
            <a:off x="8391838" y="8394"/>
            <a:ext cx="681188" cy="681188"/>
          </a:xfrm>
          <a:prstGeom prst="rect">
            <a:avLst/>
          </a:prstGeom>
        </p:spPr>
      </p:pic>
      <p:sp>
        <p:nvSpPr>
          <p:cNvPr id="8" name="Flowchart: Process 7"/>
          <p:cNvSpPr/>
          <p:nvPr/>
        </p:nvSpPr>
        <p:spPr>
          <a:xfrm>
            <a:off x="1345346" y="2795752"/>
            <a:ext cx="6432306" cy="620088"/>
          </a:xfrm>
          <a:prstGeom prst="flowChartProcess">
            <a:avLst/>
          </a:prstGeom>
          <a:solidFill>
            <a:srgbClr val="FFFF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Process 8"/>
          <p:cNvSpPr/>
          <p:nvPr/>
        </p:nvSpPr>
        <p:spPr>
          <a:xfrm>
            <a:off x="1376876" y="2806262"/>
            <a:ext cx="725192" cy="620088"/>
          </a:xfrm>
          <a:prstGeom prst="flowChartProcess">
            <a:avLst/>
          </a:prstGeom>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Flowchart: Process 9"/>
          <p:cNvSpPr/>
          <p:nvPr/>
        </p:nvSpPr>
        <p:spPr>
          <a:xfrm>
            <a:off x="3252916" y="2801012"/>
            <a:ext cx="725192" cy="620088"/>
          </a:xfrm>
          <a:prstGeom prst="flowChartProcess">
            <a:avLst/>
          </a:prstGeom>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1" name="Flowchart: Process 10"/>
          <p:cNvSpPr/>
          <p:nvPr/>
        </p:nvSpPr>
        <p:spPr>
          <a:xfrm>
            <a:off x="5086916" y="2806272"/>
            <a:ext cx="725192" cy="620088"/>
          </a:xfrm>
          <a:prstGeom prst="flowChartProcess">
            <a:avLst/>
          </a:prstGeom>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2" name="Flowchart: Process 11"/>
          <p:cNvSpPr/>
          <p:nvPr/>
        </p:nvSpPr>
        <p:spPr>
          <a:xfrm>
            <a:off x="7031268" y="2801012"/>
            <a:ext cx="725192" cy="620088"/>
          </a:xfrm>
          <a:prstGeom prst="flowChartProcess">
            <a:avLst/>
          </a:prstGeom>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23</a:t>
            </a:fld>
            <a:endParaRPr lang="en"/>
          </a:p>
        </p:txBody>
      </p:sp>
      <p:sp>
        <p:nvSpPr>
          <p:cNvPr id="3" name="Google Shape;316;p24"/>
          <p:cNvSpPr txBox="1">
            <a:spLocks/>
          </p:cNvSpPr>
          <p:nvPr/>
        </p:nvSpPr>
        <p:spPr>
          <a:xfrm>
            <a:off x="2610520" y="141276"/>
            <a:ext cx="5219680" cy="396300"/>
          </a:xfrm>
          <a:prstGeom prst="rect">
            <a:avLst/>
          </a:prstGeom>
          <a:noFill/>
          <a:ln>
            <a:noFill/>
          </a:ln>
        </p:spPr>
        <p:txBody>
          <a:bodyPr spcFirstLastPara="1" wrap="square" lIns="0" tIns="0" rIns="0" bIns="0" anchor="b" anchorCtr="0">
            <a:noAutofit/>
          </a:bodyPr>
          <a:lstStyle/>
          <a:p>
            <a:pPr>
              <a:lnSpc>
                <a:spcPct val="90000"/>
              </a:lnSpc>
              <a:buClr>
                <a:schemeClr val="accent1"/>
              </a:buClr>
              <a:buSzPts val="2400"/>
            </a:pPr>
            <a:r>
              <a:rPr lang="en-US" sz="2400" b="1" dirty="0" smtClean="0">
                <a:solidFill>
                  <a:schemeClr val="accent1"/>
                </a:solidFill>
              </a:rPr>
              <a:t>JUSTIFY CONTENT </a:t>
            </a:r>
            <a:r>
              <a:rPr kumimoji="0" lang="en-US" sz="2400" b="1" i="0" u="none" strike="noStrike" kern="0" cap="none" spc="0" normalizeH="0" baseline="0" noProof="0" dirty="0" smtClean="0">
                <a:ln>
                  <a:noFill/>
                </a:ln>
                <a:solidFill>
                  <a:schemeClr val="accent1"/>
                </a:solidFill>
                <a:effectLst/>
                <a:uLnTx/>
                <a:uFillTx/>
                <a:latin typeface="Barlow"/>
                <a:ea typeface="Barlow"/>
                <a:cs typeface="Barlow"/>
                <a:sym typeface="Barlow"/>
              </a:rPr>
              <a:t>PROPERTY</a:t>
            </a:r>
            <a:endParaRPr kumimoji="0" lang="en-US" sz="2400" b="1" i="0" u="none" strike="noStrike" kern="0" cap="none" spc="0" normalizeH="0" baseline="0" noProof="0" dirty="0">
              <a:ln>
                <a:noFill/>
              </a:ln>
              <a:solidFill>
                <a:schemeClr val="accent1"/>
              </a:solidFill>
              <a:effectLst/>
              <a:uLnTx/>
              <a:uFillTx/>
              <a:latin typeface="Barlow"/>
              <a:ea typeface="Barlow"/>
              <a:cs typeface="Barlow"/>
              <a:sym typeface="Barlow"/>
            </a:endParaRPr>
          </a:p>
        </p:txBody>
      </p:sp>
      <p:pic>
        <p:nvPicPr>
          <p:cNvPr id="4" name="Picture 3" descr="rsz_logob.png"/>
          <p:cNvPicPr>
            <a:picLocks noChangeAspect="1"/>
          </p:cNvPicPr>
          <p:nvPr/>
        </p:nvPicPr>
        <p:blipFill>
          <a:blip r:embed="rId2"/>
          <a:stretch>
            <a:fillRect/>
          </a:stretch>
        </p:blipFill>
        <p:spPr>
          <a:xfrm>
            <a:off x="9218" y="73576"/>
            <a:ext cx="1650124" cy="563456"/>
          </a:xfrm>
          <a:prstGeom prst="rect">
            <a:avLst/>
          </a:prstGeom>
        </p:spPr>
      </p:pic>
      <p:cxnSp>
        <p:nvCxnSpPr>
          <p:cNvPr id="5" name="Straight Connector 4"/>
          <p:cNvCxnSpPr/>
          <p:nvPr/>
        </p:nvCxnSpPr>
        <p:spPr>
          <a:xfrm>
            <a:off x="9218" y="689582"/>
            <a:ext cx="9260906"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descr="logo-2582747_960_720-removebg-preview.png"/>
          <p:cNvPicPr>
            <a:picLocks noChangeAspect="1"/>
          </p:cNvPicPr>
          <p:nvPr/>
        </p:nvPicPr>
        <p:blipFill>
          <a:blip r:embed="rId3"/>
          <a:stretch>
            <a:fillRect/>
          </a:stretch>
        </p:blipFill>
        <p:spPr>
          <a:xfrm>
            <a:off x="8391838" y="8394"/>
            <a:ext cx="681188" cy="681188"/>
          </a:xfrm>
          <a:prstGeom prst="rect">
            <a:avLst/>
          </a:prstGeom>
        </p:spPr>
      </p:pic>
      <p:sp>
        <p:nvSpPr>
          <p:cNvPr id="7" name="Rectangle 6"/>
          <p:cNvSpPr/>
          <p:nvPr/>
        </p:nvSpPr>
        <p:spPr>
          <a:xfrm>
            <a:off x="1659341" y="1019503"/>
            <a:ext cx="6349541" cy="1077218"/>
          </a:xfrm>
          <a:prstGeom prst="rect">
            <a:avLst/>
          </a:prstGeom>
        </p:spPr>
        <p:txBody>
          <a:bodyPr wrap="square">
            <a:spAutoFit/>
          </a:bodyPr>
          <a:lstStyle/>
          <a:p>
            <a:pPr>
              <a:buClr>
                <a:srgbClr val="FFC000"/>
              </a:buClr>
              <a:buFont typeface="Wingdings" pitchFamily="2" charset="2"/>
              <a:buChar char="Ø"/>
            </a:pPr>
            <a:r>
              <a:rPr lang="en-US" sz="1600" dirty="0" smtClean="0">
                <a:solidFill>
                  <a:schemeClr val="accent6">
                    <a:lumMod val="10000"/>
                    <a:lumOff val="90000"/>
                  </a:schemeClr>
                </a:solidFill>
              </a:rPr>
              <a:t> </a:t>
            </a:r>
            <a:r>
              <a:rPr lang="en-US" sz="1600" dirty="0" smtClean="0">
                <a:solidFill>
                  <a:schemeClr val="accent1"/>
                </a:solidFill>
              </a:rPr>
              <a:t>space-around : </a:t>
            </a:r>
            <a:r>
              <a:rPr lang="en-US" sz="1600" dirty="0" smtClean="0">
                <a:solidFill>
                  <a:schemeClr val="accent6">
                    <a:lumMod val="10000"/>
                    <a:lumOff val="90000"/>
                  </a:schemeClr>
                </a:solidFill>
              </a:rPr>
              <a:t>Items will have space before, between, and after them.</a:t>
            </a:r>
          </a:p>
          <a:p>
            <a:pPr>
              <a:buClr>
                <a:srgbClr val="FFC000"/>
              </a:buClr>
            </a:pPr>
            <a:endParaRPr lang="en-US" sz="1600" dirty="0" smtClean="0">
              <a:solidFill>
                <a:schemeClr val="accent6">
                  <a:lumMod val="10000"/>
                  <a:lumOff val="90000"/>
                </a:schemeClr>
              </a:solidFill>
            </a:endParaRPr>
          </a:p>
          <a:p>
            <a:pPr>
              <a:buClr>
                <a:srgbClr val="FFC000"/>
              </a:buClr>
            </a:pPr>
            <a:r>
              <a:rPr lang="en-US" sz="1600" dirty="0" smtClean="0">
                <a:solidFill>
                  <a:srgbClr val="FFFF00"/>
                </a:solidFill>
              </a:rPr>
              <a:t>Example :justify-</a:t>
            </a:r>
            <a:r>
              <a:rPr lang="en-US" sz="1600" dirty="0" err="1" smtClean="0">
                <a:solidFill>
                  <a:srgbClr val="FFFF00"/>
                </a:solidFill>
              </a:rPr>
              <a:t>content:space</a:t>
            </a:r>
            <a:r>
              <a:rPr lang="en-US" sz="1600" dirty="0" smtClean="0">
                <a:solidFill>
                  <a:srgbClr val="FFFF00"/>
                </a:solidFill>
              </a:rPr>
              <a:t>-around;</a:t>
            </a:r>
          </a:p>
        </p:txBody>
      </p:sp>
      <p:sp>
        <p:nvSpPr>
          <p:cNvPr id="8" name="Flowchart: Process 7"/>
          <p:cNvSpPr/>
          <p:nvPr/>
        </p:nvSpPr>
        <p:spPr>
          <a:xfrm>
            <a:off x="2070538" y="2795752"/>
            <a:ext cx="5528441" cy="620088"/>
          </a:xfrm>
          <a:prstGeom prst="flowChartProcess">
            <a:avLst/>
          </a:prstGeom>
          <a:solidFill>
            <a:srgbClr val="FFFF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Process 8"/>
          <p:cNvSpPr/>
          <p:nvPr/>
        </p:nvSpPr>
        <p:spPr>
          <a:xfrm>
            <a:off x="2375326" y="2806262"/>
            <a:ext cx="725192" cy="620088"/>
          </a:xfrm>
          <a:prstGeom prst="flowChartProcess">
            <a:avLst/>
          </a:prstGeom>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Flowchart: Process 9"/>
          <p:cNvSpPr/>
          <p:nvPr/>
        </p:nvSpPr>
        <p:spPr>
          <a:xfrm>
            <a:off x="3820456" y="2801012"/>
            <a:ext cx="725192" cy="620088"/>
          </a:xfrm>
          <a:prstGeom prst="flowChartProcess">
            <a:avLst/>
          </a:prstGeom>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1" name="Flowchart: Process 10"/>
          <p:cNvSpPr/>
          <p:nvPr/>
        </p:nvSpPr>
        <p:spPr>
          <a:xfrm>
            <a:off x="5192016" y="2806272"/>
            <a:ext cx="725192" cy="620088"/>
          </a:xfrm>
          <a:prstGeom prst="flowChartProcess">
            <a:avLst/>
          </a:prstGeom>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2" name="Flowchart: Process 11"/>
          <p:cNvSpPr/>
          <p:nvPr/>
        </p:nvSpPr>
        <p:spPr>
          <a:xfrm>
            <a:off x="6568828" y="2801012"/>
            <a:ext cx="725192" cy="620088"/>
          </a:xfrm>
          <a:prstGeom prst="flowChartProcess">
            <a:avLst/>
          </a:prstGeom>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24</a:t>
            </a:fld>
            <a:endParaRPr lang="en"/>
          </a:p>
        </p:txBody>
      </p:sp>
      <p:sp>
        <p:nvSpPr>
          <p:cNvPr id="3" name="Google Shape;316;p24"/>
          <p:cNvSpPr txBox="1">
            <a:spLocks/>
          </p:cNvSpPr>
          <p:nvPr/>
        </p:nvSpPr>
        <p:spPr>
          <a:xfrm>
            <a:off x="2610520" y="141276"/>
            <a:ext cx="5219680" cy="396300"/>
          </a:xfrm>
          <a:prstGeom prst="rect">
            <a:avLst/>
          </a:prstGeom>
          <a:noFill/>
          <a:ln>
            <a:noFill/>
          </a:ln>
        </p:spPr>
        <p:txBody>
          <a:bodyPr spcFirstLastPara="1" wrap="square" lIns="0" tIns="0" rIns="0" bIns="0" anchor="b" anchorCtr="0">
            <a:noAutofit/>
          </a:bodyPr>
          <a:lstStyle/>
          <a:p>
            <a:pPr>
              <a:lnSpc>
                <a:spcPct val="90000"/>
              </a:lnSpc>
              <a:buClr>
                <a:schemeClr val="accent1"/>
              </a:buClr>
              <a:buSzPts val="2400"/>
            </a:pPr>
            <a:r>
              <a:rPr lang="en-US" sz="2400" b="1" dirty="0" smtClean="0">
                <a:solidFill>
                  <a:schemeClr val="accent1"/>
                </a:solidFill>
              </a:rPr>
              <a:t>JUSTIFY CONTENT </a:t>
            </a:r>
            <a:r>
              <a:rPr kumimoji="0" lang="en-US" sz="2400" b="1" i="0" u="none" strike="noStrike" kern="0" cap="none" spc="0" normalizeH="0" baseline="0" noProof="0" dirty="0" smtClean="0">
                <a:ln>
                  <a:noFill/>
                </a:ln>
                <a:solidFill>
                  <a:schemeClr val="accent1"/>
                </a:solidFill>
                <a:effectLst/>
                <a:uLnTx/>
                <a:uFillTx/>
                <a:latin typeface="Barlow"/>
                <a:ea typeface="Barlow"/>
                <a:cs typeface="Barlow"/>
                <a:sym typeface="Barlow"/>
              </a:rPr>
              <a:t>PROPERTY</a:t>
            </a:r>
            <a:endParaRPr kumimoji="0" lang="en-US" sz="2400" b="1" i="0" u="none" strike="noStrike" kern="0" cap="none" spc="0" normalizeH="0" baseline="0" noProof="0" dirty="0">
              <a:ln>
                <a:noFill/>
              </a:ln>
              <a:solidFill>
                <a:schemeClr val="accent1"/>
              </a:solidFill>
              <a:effectLst/>
              <a:uLnTx/>
              <a:uFillTx/>
              <a:latin typeface="Barlow"/>
              <a:ea typeface="Barlow"/>
              <a:cs typeface="Barlow"/>
              <a:sym typeface="Barlow"/>
            </a:endParaRPr>
          </a:p>
        </p:txBody>
      </p:sp>
      <p:pic>
        <p:nvPicPr>
          <p:cNvPr id="4" name="Picture 3" descr="rsz_logob.png"/>
          <p:cNvPicPr>
            <a:picLocks noChangeAspect="1"/>
          </p:cNvPicPr>
          <p:nvPr/>
        </p:nvPicPr>
        <p:blipFill>
          <a:blip r:embed="rId2"/>
          <a:stretch>
            <a:fillRect/>
          </a:stretch>
        </p:blipFill>
        <p:spPr>
          <a:xfrm>
            <a:off x="9218" y="73576"/>
            <a:ext cx="1650124" cy="563456"/>
          </a:xfrm>
          <a:prstGeom prst="rect">
            <a:avLst/>
          </a:prstGeom>
        </p:spPr>
      </p:pic>
      <p:cxnSp>
        <p:nvCxnSpPr>
          <p:cNvPr id="5" name="Straight Connector 4"/>
          <p:cNvCxnSpPr/>
          <p:nvPr/>
        </p:nvCxnSpPr>
        <p:spPr>
          <a:xfrm>
            <a:off x="9218" y="689582"/>
            <a:ext cx="9260906"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descr="logo-2582747_960_720-removebg-preview.png"/>
          <p:cNvPicPr>
            <a:picLocks noChangeAspect="1"/>
          </p:cNvPicPr>
          <p:nvPr/>
        </p:nvPicPr>
        <p:blipFill>
          <a:blip r:embed="rId3"/>
          <a:stretch>
            <a:fillRect/>
          </a:stretch>
        </p:blipFill>
        <p:spPr>
          <a:xfrm>
            <a:off x="8391838" y="8394"/>
            <a:ext cx="681188" cy="681188"/>
          </a:xfrm>
          <a:prstGeom prst="rect">
            <a:avLst/>
          </a:prstGeom>
        </p:spPr>
      </p:pic>
      <p:sp>
        <p:nvSpPr>
          <p:cNvPr id="7" name="Rectangle 6"/>
          <p:cNvSpPr/>
          <p:nvPr/>
        </p:nvSpPr>
        <p:spPr>
          <a:xfrm>
            <a:off x="1659342" y="1280359"/>
            <a:ext cx="6580768" cy="830997"/>
          </a:xfrm>
          <a:prstGeom prst="rect">
            <a:avLst/>
          </a:prstGeom>
        </p:spPr>
        <p:txBody>
          <a:bodyPr wrap="square">
            <a:spAutoFit/>
          </a:bodyPr>
          <a:lstStyle/>
          <a:p>
            <a:pPr>
              <a:buClr>
                <a:srgbClr val="FFC000"/>
              </a:buClr>
              <a:buFont typeface="Wingdings" pitchFamily="2" charset="2"/>
              <a:buChar char="Ø"/>
            </a:pPr>
            <a:r>
              <a:rPr lang="en-US" sz="1600" dirty="0" smtClean="0">
                <a:solidFill>
                  <a:schemeClr val="accent1"/>
                </a:solidFill>
              </a:rPr>
              <a:t>space-evenly : </a:t>
            </a:r>
            <a:r>
              <a:rPr lang="en-US" sz="1600" dirty="0" smtClean="0">
                <a:solidFill>
                  <a:schemeClr val="accent6">
                    <a:lumMod val="10000"/>
                    <a:lumOff val="90000"/>
                  </a:schemeClr>
                </a:solidFill>
              </a:rPr>
              <a:t>Items will have equal space around them.</a:t>
            </a:r>
          </a:p>
          <a:p>
            <a:pPr>
              <a:buClr>
                <a:srgbClr val="FFC000"/>
              </a:buClr>
            </a:pPr>
            <a:endParaRPr lang="en-US" sz="1600" dirty="0" smtClean="0">
              <a:solidFill>
                <a:schemeClr val="accent6">
                  <a:lumMod val="10000"/>
                  <a:lumOff val="90000"/>
                </a:schemeClr>
              </a:solidFill>
            </a:endParaRPr>
          </a:p>
          <a:p>
            <a:pPr>
              <a:buClr>
                <a:srgbClr val="FFC000"/>
              </a:buClr>
            </a:pPr>
            <a:r>
              <a:rPr lang="en-US" sz="1600" dirty="0" smtClean="0">
                <a:solidFill>
                  <a:srgbClr val="FFFF00"/>
                </a:solidFill>
              </a:rPr>
              <a:t>Example :justify-</a:t>
            </a:r>
            <a:r>
              <a:rPr lang="en-US" sz="1600" dirty="0" err="1" smtClean="0">
                <a:solidFill>
                  <a:srgbClr val="FFFF00"/>
                </a:solidFill>
              </a:rPr>
              <a:t>content:space</a:t>
            </a:r>
            <a:r>
              <a:rPr lang="en-US" sz="1600" dirty="0" smtClean="0">
                <a:solidFill>
                  <a:srgbClr val="FFFF00"/>
                </a:solidFill>
              </a:rPr>
              <a:t>-evenly;</a:t>
            </a:r>
          </a:p>
        </p:txBody>
      </p:sp>
      <p:sp>
        <p:nvSpPr>
          <p:cNvPr id="8" name="Flowchart: Process 7"/>
          <p:cNvSpPr/>
          <p:nvPr/>
        </p:nvSpPr>
        <p:spPr>
          <a:xfrm>
            <a:off x="2081016" y="2795752"/>
            <a:ext cx="5780690" cy="620088"/>
          </a:xfrm>
          <a:prstGeom prst="flowChartProcess">
            <a:avLst/>
          </a:prstGeom>
          <a:solidFill>
            <a:srgbClr val="FFFF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Process 8"/>
          <p:cNvSpPr/>
          <p:nvPr/>
        </p:nvSpPr>
        <p:spPr>
          <a:xfrm>
            <a:off x="2743176" y="2806262"/>
            <a:ext cx="725192" cy="620088"/>
          </a:xfrm>
          <a:prstGeom prst="flowChartProcess">
            <a:avLst/>
          </a:prstGeom>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Flowchart: Process 9"/>
          <p:cNvSpPr/>
          <p:nvPr/>
        </p:nvSpPr>
        <p:spPr>
          <a:xfrm>
            <a:off x="4020146" y="2801012"/>
            <a:ext cx="725192" cy="620088"/>
          </a:xfrm>
          <a:prstGeom prst="flowChartProcess">
            <a:avLst/>
          </a:prstGeom>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1" name="Flowchart: Process 10"/>
          <p:cNvSpPr/>
          <p:nvPr/>
        </p:nvSpPr>
        <p:spPr>
          <a:xfrm>
            <a:off x="5244566" y="2806272"/>
            <a:ext cx="725192" cy="620088"/>
          </a:xfrm>
          <a:prstGeom prst="flowChartProcess">
            <a:avLst/>
          </a:prstGeom>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2" name="Flowchart: Process 11"/>
          <p:cNvSpPr/>
          <p:nvPr/>
        </p:nvSpPr>
        <p:spPr>
          <a:xfrm>
            <a:off x="6474238" y="2801012"/>
            <a:ext cx="725192" cy="620088"/>
          </a:xfrm>
          <a:prstGeom prst="flowChartProcess">
            <a:avLst/>
          </a:prstGeom>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25</a:t>
            </a:fld>
            <a:endParaRPr lang="en"/>
          </a:p>
        </p:txBody>
      </p:sp>
      <p:sp>
        <p:nvSpPr>
          <p:cNvPr id="3" name="Google Shape;316;p24"/>
          <p:cNvSpPr txBox="1">
            <a:spLocks/>
          </p:cNvSpPr>
          <p:nvPr/>
        </p:nvSpPr>
        <p:spPr>
          <a:xfrm>
            <a:off x="3104510" y="115616"/>
            <a:ext cx="3895378" cy="396300"/>
          </a:xfrm>
          <a:prstGeom prst="rect">
            <a:avLst/>
          </a:prstGeom>
          <a:noFill/>
          <a:ln>
            <a:noFill/>
          </a:ln>
        </p:spPr>
        <p:txBody>
          <a:bodyPr spcFirstLastPara="1" wrap="square" lIns="0" tIns="0" rIns="0" bIns="0" anchor="b" anchorCtr="0">
            <a:noAutofit/>
          </a:bodyPr>
          <a:lstStyle/>
          <a:p>
            <a:pPr>
              <a:lnSpc>
                <a:spcPct val="90000"/>
              </a:lnSpc>
              <a:buClr>
                <a:schemeClr val="accent1"/>
              </a:buClr>
              <a:buSzPts val="2400"/>
            </a:pPr>
            <a:r>
              <a:rPr lang="en-US" sz="2400" b="1" dirty="0" smtClean="0">
                <a:solidFill>
                  <a:schemeClr val="accent1"/>
                </a:solidFill>
              </a:rPr>
              <a:t>ALIGN ITEM </a:t>
            </a:r>
            <a:r>
              <a:rPr kumimoji="0" lang="en-US" sz="2400" b="1" i="0" u="none" strike="noStrike" kern="0" cap="none" spc="0" normalizeH="0" baseline="0" noProof="0" dirty="0" smtClean="0">
                <a:ln>
                  <a:noFill/>
                </a:ln>
                <a:solidFill>
                  <a:schemeClr val="accent1"/>
                </a:solidFill>
                <a:effectLst/>
                <a:uLnTx/>
                <a:uFillTx/>
                <a:latin typeface="Barlow"/>
                <a:ea typeface="Barlow"/>
                <a:cs typeface="Barlow"/>
                <a:sym typeface="Barlow"/>
              </a:rPr>
              <a:t>PROPERTY</a:t>
            </a:r>
            <a:endParaRPr kumimoji="0" lang="en-US" sz="2400" b="1" i="0" u="none" strike="noStrike" kern="0" cap="none" spc="0" normalizeH="0" baseline="0" noProof="0" dirty="0">
              <a:ln>
                <a:noFill/>
              </a:ln>
              <a:solidFill>
                <a:schemeClr val="accent1"/>
              </a:solidFill>
              <a:effectLst/>
              <a:uLnTx/>
              <a:uFillTx/>
              <a:latin typeface="Barlow"/>
              <a:ea typeface="Barlow"/>
              <a:cs typeface="Barlow"/>
              <a:sym typeface="Barlow"/>
            </a:endParaRPr>
          </a:p>
        </p:txBody>
      </p:sp>
      <p:sp>
        <p:nvSpPr>
          <p:cNvPr id="4" name="TextBox 3"/>
          <p:cNvSpPr txBox="1"/>
          <p:nvPr/>
        </p:nvSpPr>
        <p:spPr>
          <a:xfrm>
            <a:off x="1538471" y="815308"/>
            <a:ext cx="4053032" cy="369332"/>
          </a:xfrm>
          <a:prstGeom prst="rect">
            <a:avLst/>
          </a:prstGeom>
          <a:noFill/>
        </p:spPr>
        <p:txBody>
          <a:bodyPr wrap="square" rtlCol="0">
            <a:spAutoFit/>
          </a:bodyPr>
          <a:lstStyle/>
          <a:p>
            <a:r>
              <a:rPr lang="en-US" sz="1800" dirty="0" smtClean="0">
                <a:solidFill>
                  <a:schemeClr val="tx1"/>
                </a:solidFill>
              </a:rPr>
              <a:t>Align items along the cross axis.</a:t>
            </a:r>
            <a:endParaRPr lang="en-US" sz="1800" dirty="0">
              <a:solidFill>
                <a:schemeClr val="tx1"/>
              </a:solidFill>
            </a:endParaRPr>
          </a:p>
        </p:txBody>
      </p:sp>
      <p:sp>
        <p:nvSpPr>
          <p:cNvPr id="5" name="TextBox 4"/>
          <p:cNvSpPr txBox="1"/>
          <p:nvPr/>
        </p:nvSpPr>
        <p:spPr>
          <a:xfrm>
            <a:off x="1538471" y="1363528"/>
            <a:ext cx="6396839" cy="1077218"/>
          </a:xfrm>
          <a:prstGeom prst="rect">
            <a:avLst/>
          </a:prstGeom>
          <a:noFill/>
        </p:spPr>
        <p:txBody>
          <a:bodyPr wrap="square" rtlCol="0">
            <a:spAutoFit/>
          </a:bodyPr>
          <a:lstStyle/>
          <a:p>
            <a:pPr>
              <a:buClr>
                <a:srgbClr val="FFC000"/>
              </a:buClr>
              <a:buFont typeface="Wingdings" pitchFamily="2" charset="2"/>
              <a:buChar char="Ø"/>
            </a:pPr>
            <a:r>
              <a:rPr lang="en-US" sz="1600" dirty="0" smtClean="0">
                <a:solidFill>
                  <a:schemeClr val="accent6">
                    <a:lumMod val="10000"/>
                    <a:lumOff val="90000"/>
                  </a:schemeClr>
                </a:solidFill>
              </a:rPr>
              <a:t> </a:t>
            </a:r>
            <a:r>
              <a:rPr lang="en-US" sz="1600" dirty="0" smtClean="0">
                <a:solidFill>
                  <a:schemeClr val="accent1"/>
                </a:solidFill>
              </a:rPr>
              <a:t>flex-start : </a:t>
            </a:r>
            <a:r>
              <a:rPr lang="en-US" sz="1600" dirty="0" smtClean="0">
                <a:solidFill>
                  <a:schemeClr val="accent6">
                    <a:lumMod val="10000"/>
                    <a:lumOff val="90000"/>
                  </a:schemeClr>
                </a:solidFill>
              </a:rPr>
              <a:t>Items are positioned at the beginning of the container.</a:t>
            </a:r>
          </a:p>
          <a:p>
            <a:pPr>
              <a:buClr>
                <a:srgbClr val="FFC000"/>
              </a:buClr>
              <a:buFont typeface="Wingdings" pitchFamily="2" charset="2"/>
              <a:buChar char="Ø"/>
            </a:pPr>
            <a:endParaRPr lang="en-US" sz="1600" dirty="0" smtClean="0">
              <a:solidFill>
                <a:schemeClr val="accent6">
                  <a:lumMod val="10000"/>
                  <a:lumOff val="90000"/>
                </a:schemeClr>
              </a:solidFill>
            </a:endParaRPr>
          </a:p>
          <a:p>
            <a:pPr>
              <a:buClr>
                <a:srgbClr val="FFC000"/>
              </a:buClr>
            </a:pPr>
            <a:r>
              <a:rPr lang="en-US" sz="1600" dirty="0" smtClean="0">
                <a:solidFill>
                  <a:srgbClr val="FFFF00"/>
                </a:solidFill>
              </a:rPr>
              <a:t>Example : align-</a:t>
            </a:r>
            <a:r>
              <a:rPr lang="en-US" sz="1600" dirty="0" err="1" smtClean="0">
                <a:solidFill>
                  <a:srgbClr val="FFFF00"/>
                </a:solidFill>
              </a:rPr>
              <a:t>items:flex</a:t>
            </a:r>
            <a:r>
              <a:rPr lang="en-US" sz="1600" dirty="0" smtClean="0">
                <a:solidFill>
                  <a:srgbClr val="FFFF00"/>
                </a:solidFill>
              </a:rPr>
              <a:t>-start;</a:t>
            </a:r>
            <a:br>
              <a:rPr lang="en-US" sz="1600" dirty="0" smtClean="0">
                <a:solidFill>
                  <a:srgbClr val="FFFF00"/>
                </a:solidFill>
              </a:rPr>
            </a:br>
            <a:endParaRPr lang="en-US" sz="1600" dirty="0" smtClean="0">
              <a:solidFill>
                <a:srgbClr val="FFFF00"/>
              </a:solidFill>
            </a:endParaRPr>
          </a:p>
        </p:txBody>
      </p:sp>
      <p:pic>
        <p:nvPicPr>
          <p:cNvPr id="6" name="Picture 5" descr="rsz_logob.png"/>
          <p:cNvPicPr>
            <a:picLocks noChangeAspect="1"/>
          </p:cNvPicPr>
          <p:nvPr/>
        </p:nvPicPr>
        <p:blipFill>
          <a:blip r:embed="rId2"/>
          <a:stretch>
            <a:fillRect/>
          </a:stretch>
        </p:blipFill>
        <p:spPr>
          <a:xfrm>
            <a:off x="9218" y="73576"/>
            <a:ext cx="1650124" cy="563456"/>
          </a:xfrm>
          <a:prstGeom prst="rect">
            <a:avLst/>
          </a:prstGeom>
        </p:spPr>
      </p:pic>
      <p:cxnSp>
        <p:nvCxnSpPr>
          <p:cNvPr id="7" name="Straight Connector 6"/>
          <p:cNvCxnSpPr/>
          <p:nvPr/>
        </p:nvCxnSpPr>
        <p:spPr>
          <a:xfrm>
            <a:off x="9218" y="689582"/>
            <a:ext cx="9260906"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7" descr="logo-2582747_960_720-removebg-preview.png"/>
          <p:cNvPicPr>
            <a:picLocks noChangeAspect="1"/>
          </p:cNvPicPr>
          <p:nvPr/>
        </p:nvPicPr>
        <p:blipFill>
          <a:blip r:embed="rId3"/>
          <a:stretch>
            <a:fillRect/>
          </a:stretch>
        </p:blipFill>
        <p:spPr>
          <a:xfrm>
            <a:off x="8391838" y="8394"/>
            <a:ext cx="681188" cy="681188"/>
          </a:xfrm>
          <a:prstGeom prst="rect">
            <a:avLst/>
          </a:prstGeom>
        </p:spPr>
      </p:pic>
      <p:sp>
        <p:nvSpPr>
          <p:cNvPr id="9" name="Flowchart: Process 8"/>
          <p:cNvSpPr/>
          <p:nvPr/>
        </p:nvSpPr>
        <p:spPr>
          <a:xfrm>
            <a:off x="1828776" y="2385861"/>
            <a:ext cx="5780690" cy="2459399"/>
          </a:xfrm>
          <a:prstGeom prst="flowChartProcess">
            <a:avLst/>
          </a:prstGeom>
          <a:solidFill>
            <a:srgbClr val="FFFF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Process 9"/>
          <p:cNvSpPr/>
          <p:nvPr/>
        </p:nvSpPr>
        <p:spPr>
          <a:xfrm>
            <a:off x="1870846" y="2396372"/>
            <a:ext cx="725192" cy="620088"/>
          </a:xfrm>
          <a:prstGeom prst="flowChartProcess">
            <a:avLst/>
          </a:prstGeom>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1" name="Flowchart: Process 10"/>
          <p:cNvSpPr/>
          <p:nvPr/>
        </p:nvSpPr>
        <p:spPr>
          <a:xfrm>
            <a:off x="2622316" y="2391122"/>
            <a:ext cx="725192" cy="620088"/>
          </a:xfrm>
          <a:prstGeom prst="flowChartProcess">
            <a:avLst/>
          </a:prstGeom>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2" name="Flowchart: Process 11"/>
          <p:cNvSpPr/>
          <p:nvPr/>
        </p:nvSpPr>
        <p:spPr>
          <a:xfrm>
            <a:off x="3352766" y="2396382"/>
            <a:ext cx="725192" cy="620088"/>
          </a:xfrm>
          <a:prstGeom prst="flowChartProcess">
            <a:avLst/>
          </a:prstGeom>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3" name="Flowchart: Process 12"/>
          <p:cNvSpPr/>
          <p:nvPr/>
        </p:nvSpPr>
        <p:spPr>
          <a:xfrm>
            <a:off x="4088468" y="2391122"/>
            <a:ext cx="725192" cy="620088"/>
          </a:xfrm>
          <a:prstGeom prst="flowChartProcess">
            <a:avLst/>
          </a:prstGeom>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26</a:t>
            </a:fld>
            <a:endParaRPr lang="en"/>
          </a:p>
        </p:txBody>
      </p:sp>
      <p:sp>
        <p:nvSpPr>
          <p:cNvPr id="3" name="Google Shape;316;p24"/>
          <p:cNvSpPr txBox="1">
            <a:spLocks/>
          </p:cNvSpPr>
          <p:nvPr/>
        </p:nvSpPr>
        <p:spPr>
          <a:xfrm>
            <a:off x="3104510" y="115616"/>
            <a:ext cx="3895378" cy="396300"/>
          </a:xfrm>
          <a:prstGeom prst="rect">
            <a:avLst/>
          </a:prstGeom>
          <a:noFill/>
          <a:ln>
            <a:noFill/>
          </a:ln>
        </p:spPr>
        <p:txBody>
          <a:bodyPr spcFirstLastPara="1" wrap="square" lIns="0" tIns="0" rIns="0" bIns="0" anchor="b" anchorCtr="0">
            <a:noAutofit/>
          </a:bodyPr>
          <a:lstStyle/>
          <a:p>
            <a:pPr>
              <a:lnSpc>
                <a:spcPct val="90000"/>
              </a:lnSpc>
              <a:buClr>
                <a:schemeClr val="accent1"/>
              </a:buClr>
              <a:buSzPts val="2400"/>
            </a:pPr>
            <a:r>
              <a:rPr lang="en-US" sz="2400" b="1" dirty="0" smtClean="0">
                <a:solidFill>
                  <a:schemeClr val="accent1"/>
                </a:solidFill>
              </a:rPr>
              <a:t>ALIGN ITEM </a:t>
            </a:r>
            <a:r>
              <a:rPr kumimoji="0" lang="en-US" sz="2400" b="1" i="0" u="none" strike="noStrike" kern="0" cap="none" spc="0" normalizeH="0" baseline="0" noProof="0" dirty="0" smtClean="0">
                <a:ln>
                  <a:noFill/>
                </a:ln>
                <a:solidFill>
                  <a:schemeClr val="accent1"/>
                </a:solidFill>
                <a:effectLst/>
                <a:uLnTx/>
                <a:uFillTx/>
                <a:latin typeface="Barlow"/>
                <a:ea typeface="Barlow"/>
                <a:cs typeface="Barlow"/>
                <a:sym typeface="Barlow"/>
              </a:rPr>
              <a:t>PROPERTY</a:t>
            </a:r>
            <a:endParaRPr kumimoji="0" lang="en-US" sz="2400" b="1" i="0" u="none" strike="noStrike" kern="0" cap="none" spc="0" normalizeH="0" baseline="0" noProof="0" dirty="0">
              <a:ln>
                <a:noFill/>
              </a:ln>
              <a:solidFill>
                <a:schemeClr val="accent1"/>
              </a:solidFill>
              <a:effectLst/>
              <a:uLnTx/>
              <a:uFillTx/>
              <a:latin typeface="Barlow"/>
              <a:ea typeface="Barlow"/>
              <a:cs typeface="Barlow"/>
              <a:sym typeface="Barlow"/>
            </a:endParaRPr>
          </a:p>
        </p:txBody>
      </p:sp>
      <p:pic>
        <p:nvPicPr>
          <p:cNvPr id="4" name="Picture 3" descr="rsz_logob.png"/>
          <p:cNvPicPr>
            <a:picLocks noChangeAspect="1"/>
          </p:cNvPicPr>
          <p:nvPr/>
        </p:nvPicPr>
        <p:blipFill>
          <a:blip r:embed="rId2"/>
          <a:stretch>
            <a:fillRect/>
          </a:stretch>
        </p:blipFill>
        <p:spPr>
          <a:xfrm>
            <a:off x="9218" y="73576"/>
            <a:ext cx="1650124" cy="563456"/>
          </a:xfrm>
          <a:prstGeom prst="rect">
            <a:avLst/>
          </a:prstGeom>
        </p:spPr>
      </p:pic>
      <p:cxnSp>
        <p:nvCxnSpPr>
          <p:cNvPr id="5" name="Straight Connector 4"/>
          <p:cNvCxnSpPr/>
          <p:nvPr/>
        </p:nvCxnSpPr>
        <p:spPr>
          <a:xfrm>
            <a:off x="9218" y="689582"/>
            <a:ext cx="9260906"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descr="logo-2582747_960_720-removebg-preview.png"/>
          <p:cNvPicPr>
            <a:picLocks noChangeAspect="1"/>
          </p:cNvPicPr>
          <p:nvPr/>
        </p:nvPicPr>
        <p:blipFill>
          <a:blip r:embed="rId3"/>
          <a:stretch>
            <a:fillRect/>
          </a:stretch>
        </p:blipFill>
        <p:spPr>
          <a:xfrm>
            <a:off x="8391838" y="8394"/>
            <a:ext cx="681188" cy="681188"/>
          </a:xfrm>
          <a:prstGeom prst="rect">
            <a:avLst/>
          </a:prstGeom>
        </p:spPr>
      </p:pic>
      <p:sp>
        <p:nvSpPr>
          <p:cNvPr id="7" name="Rectangle 6"/>
          <p:cNvSpPr/>
          <p:nvPr/>
        </p:nvSpPr>
        <p:spPr>
          <a:xfrm>
            <a:off x="1418897" y="1040524"/>
            <a:ext cx="6432331" cy="830997"/>
          </a:xfrm>
          <a:prstGeom prst="rect">
            <a:avLst/>
          </a:prstGeom>
        </p:spPr>
        <p:txBody>
          <a:bodyPr wrap="square">
            <a:spAutoFit/>
          </a:bodyPr>
          <a:lstStyle/>
          <a:p>
            <a:pPr>
              <a:buClr>
                <a:srgbClr val="FFC000"/>
              </a:buClr>
              <a:buFont typeface="Wingdings" pitchFamily="2" charset="2"/>
              <a:buChar char="Ø"/>
            </a:pPr>
            <a:r>
              <a:rPr lang="en-US" sz="1600" dirty="0" smtClean="0">
                <a:solidFill>
                  <a:schemeClr val="accent6">
                    <a:lumMod val="10000"/>
                    <a:lumOff val="90000"/>
                  </a:schemeClr>
                </a:solidFill>
              </a:rPr>
              <a:t> </a:t>
            </a:r>
            <a:r>
              <a:rPr lang="en-US" sz="1600" dirty="0" smtClean="0">
                <a:solidFill>
                  <a:schemeClr val="accent1"/>
                </a:solidFill>
              </a:rPr>
              <a:t>flex-end : </a:t>
            </a:r>
            <a:r>
              <a:rPr lang="en-US" sz="1600" dirty="0" smtClean="0">
                <a:solidFill>
                  <a:schemeClr val="accent6">
                    <a:lumMod val="10000"/>
                    <a:lumOff val="90000"/>
                  </a:schemeClr>
                </a:solidFill>
              </a:rPr>
              <a:t>Items are positioned at the end of the container.</a:t>
            </a:r>
          </a:p>
          <a:p>
            <a:pPr>
              <a:buClr>
                <a:srgbClr val="FFC000"/>
              </a:buClr>
            </a:pPr>
            <a:endParaRPr lang="en-US" sz="1600" dirty="0" smtClean="0">
              <a:solidFill>
                <a:schemeClr val="accent6">
                  <a:lumMod val="10000"/>
                  <a:lumOff val="90000"/>
                </a:schemeClr>
              </a:solidFill>
            </a:endParaRPr>
          </a:p>
          <a:p>
            <a:pPr>
              <a:buClr>
                <a:srgbClr val="FFC000"/>
              </a:buClr>
            </a:pPr>
            <a:r>
              <a:rPr lang="en-US" sz="1600" dirty="0" smtClean="0">
                <a:solidFill>
                  <a:srgbClr val="FFFF00"/>
                </a:solidFill>
              </a:rPr>
              <a:t>Example : align-</a:t>
            </a:r>
            <a:r>
              <a:rPr lang="en-US" sz="1600" dirty="0" err="1" smtClean="0">
                <a:solidFill>
                  <a:srgbClr val="FFFF00"/>
                </a:solidFill>
              </a:rPr>
              <a:t>items:flex</a:t>
            </a:r>
            <a:r>
              <a:rPr lang="en-US" sz="1600" dirty="0" smtClean="0">
                <a:solidFill>
                  <a:srgbClr val="FFFF00"/>
                </a:solidFill>
              </a:rPr>
              <a:t>-end;</a:t>
            </a:r>
          </a:p>
        </p:txBody>
      </p:sp>
      <p:sp>
        <p:nvSpPr>
          <p:cNvPr id="8" name="Flowchart: Process 7"/>
          <p:cNvSpPr/>
          <p:nvPr/>
        </p:nvSpPr>
        <p:spPr>
          <a:xfrm>
            <a:off x="1828776" y="2144131"/>
            <a:ext cx="5780690" cy="2459399"/>
          </a:xfrm>
          <a:prstGeom prst="flowChartProcess">
            <a:avLst/>
          </a:prstGeom>
          <a:solidFill>
            <a:srgbClr val="FFFF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Process 8"/>
          <p:cNvSpPr/>
          <p:nvPr/>
        </p:nvSpPr>
        <p:spPr>
          <a:xfrm>
            <a:off x="1870846" y="3972872"/>
            <a:ext cx="725192" cy="620088"/>
          </a:xfrm>
          <a:prstGeom prst="flowChartProcess">
            <a:avLst/>
          </a:prstGeom>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Flowchart: Process 9"/>
          <p:cNvSpPr/>
          <p:nvPr/>
        </p:nvSpPr>
        <p:spPr>
          <a:xfrm>
            <a:off x="2622316" y="3978132"/>
            <a:ext cx="725192" cy="620088"/>
          </a:xfrm>
          <a:prstGeom prst="flowChartProcess">
            <a:avLst/>
          </a:prstGeom>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1" name="Flowchart: Process 10"/>
          <p:cNvSpPr/>
          <p:nvPr/>
        </p:nvSpPr>
        <p:spPr>
          <a:xfrm>
            <a:off x="3352766" y="3972882"/>
            <a:ext cx="725192" cy="620088"/>
          </a:xfrm>
          <a:prstGeom prst="flowChartProcess">
            <a:avLst/>
          </a:prstGeom>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2" name="Flowchart: Process 11"/>
          <p:cNvSpPr/>
          <p:nvPr/>
        </p:nvSpPr>
        <p:spPr>
          <a:xfrm>
            <a:off x="4088468" y="3978132"/>
            <a:ext cx="725192" cy="620088"/>
          </a:xfrm>
          <a:prstGeom prst="flowChartProcess">
            <a:avLst/>
          </a:prstGeom>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27</a:t>
            </a:fld>
            <a:endParaRPr lang="en"/>
          </a:p>
        </p:txBody>
      </p:sp>
      <p:sp>
        <p:nvSpPr>
          <p:cNvPr id="3" name="Google Shape;316;p24"/>
          <p:cNvSpPr txBox="1">
            <a:spLocks/>
          </p:cNvSpPr>
          <p:nvPr/>
        </p:nvSpPr>
        <p:spPr>
          <a:xfrm>
            <a:off x="3104510" y="115616"/>
            <a:ext cx="3895378" cy="396300"/>
          </a:xfrm>
          <a:prstGeom prst="rect">
            <a:avLst/>
          </a:prstGeom>
          <a:noFill/>
          <a:ln>
            <a:noFill/>
          </a:ln>
        </p:spPr>
        <p:txBody>
          <a:bodyPr spcFirstLastPara="1" wrap="square" lIns="0" tIns="0" rIns="0" bIns="0" anchor="b" anchorCtr="0">
            <a:noAutofit/>
          </a:bodyPr>
          <a:lstStyle/>
          <a:p>
            <a:pPr>
              <a:lnSpc>
                <a:spcPct val="90000"/>
              </a:lnSpc>
              <a:buClr>
                <a:schemeClr val="accent1"/>
              </a:buClr>
              <a:buSzPts val="2400"/>
            </a:pPr>
            <a:r>
              <a:rPr lang="en-US" sz="2400" b="1" dirty="0" smtClean="0">
                <a:solidFill>
                  <a:schemeClr val="accent1"/>
                </a:solidFill>
              </a:rPr>
              <a:t>ALIGN ITEM </a:t>
            </a:r>
            <a:r>
              <a:rPr kumimoji="0" lang="en-US" sz="2400" b="1" i="0" u="none" strike="noStrike" kern="0" cap="none" spc="0" normalizeH="0" baseline="0" noProof="0" dirty="0" smtClean="0">
                <a:ln>
                  <a:noFill/>
                </a:ln>
                <a:solidFill>
                  <a:schemeClr val="accent1"/>
                </a:solidFill>
                <a:effectLst/>
                <a:uLnTx/>
                <a:uFillTx/>
                <a:latin typeface="Barlow"/>
                <a:ea typeface="Barlow"/>
                <a:cs typeface="Barlow"/>
                <a:sym typeface="Barlow"/>
              </a:rPr>
              <a:t>PROPERTY</a:t>
            </a:r>
            <a:endParaRPr kumimoji="0" lang="en-US" sz="2400" b="1" i="0" u="none" strike="noStrike" kern="0" cap="none" spc="0" normalizeH="0" baseline="0" noProof="0" dirty="0">
              <a:ln>
                <a:noFill/>
              </a:ln>
              <a:solidFill>
                <a:schemeClr val="accent1"/>
              </a:solidFill>
              <a:effectLst/>
              <a:uLnTx/>
              <a:uFillTx/>
              <a:latin typeface="Barlow"/>
              <a:ea typeface="Barlow"/>
              <a:cs typeface="Barlow"/>
              <a:sym typeface="Barlow"/>
            </a:endParaRPr>
          </a:p>
        </p:txBody>
      </p:sp>
      <p:pic>
        <p:nvPicPr>
          <p:cNvPr id="4" name="Picture 3" descr="rsz_logob.png"/>
          <p:cNvPicPr>
            <a:picLocks noChangeAspect="1"/>
          </p:cNvPicPr>
          <p:nvPr/>
        </p:nvPicPr>
        <p:blipFill>
          <a:blip r:embed="rId2"/>
          <a:stretch>
            <a:fillRect/>
          </a:stretch>
        </p:blipFill>
        <p:spPr>
          <a:xfrm>
            <a:off x="9218" y="73576"/>
            <a:ext cx="1650124" cy="563456"/>
          </a:xfrm>
          <a:prstGeom prst="rect">
            <a:avLst/>
          </a:prstGeom>
        </p:spPr>
      </p:pic>
      <p:cxnSp>
        <p:nvCxnSpPr>
          <p:cNvPr id="5" name="Straight Connector 4"/>
          <p:cNvCxnSpPr/>
          <p:nvPr/>
        </p:nvCxnSpPr>
        <p:spPr>
          <a:xfrm>
            <a:off x="9218" y="689582"/>
            <a:ext cx="9260906"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descr="logo-2582747_960_720-removebg-preview.png"/>
          <p:cNvPicPr>
            <a:picLocks noChangeAspect="1"/>
          </p:cNvPicPr>
          <p:nvPr/>
        </p:nvPicPr>
        <p:blipFill>
          <a:blip r:embed="rId3"/>
          <a:stretch>
            <a:fillRect/>
          </a:stretch>
        </p:blipFill>
        <p:spPr>
          <a:xfrm>
            <a:off x="8391838" y="8394"/>
            <a:ext cx="681188" cy="681188"/>
          </a:xfrm>
          <a:prstGeom prst="rect">
            <a:avLst/>
          </a:prstGeom>
        </p:spPr>
      </p:pic>
      <p:sp>
        <p:nvSpPr>
          <p:cNvPr id="7" name="Rectangle 6"/>
          <p:cNvSpPr/>
          <p:nvPr/>
        </p:nvSpPr>
        <p:spPr>
          <a:xfrm>
            <a:off x="1659342" y="1072055"/>
            <a:ext cx="6105838" cy="830997"/>
          </a:xfrm>
          <a:prstGeom prst="rect">
            <a:avLst/>
          </a:prstGeom>
        </p:spPr>
        <p:txBody>
          <a:bodyPr wrap="square">
            <a:spAutoFit/>
          </a:bodyPr>
          <a:lstStyle/>
          <a:p>
            <a:pPr>
              <a:buClr>
                <a:srgbClr val="FFC000"/>
              </a:buClr>
              <a:buFont typeface="Wingdings" pitchFamily="2" charset="2"/>
              <a:buChar char="Ø"/>
            </a:pPr>
            <a:r>
              <a:rPr lang="en-US" sz="1600" dirty="0" smtClean="0">
                <a:solidFill>
                  <a:schemeClr val="accent1"/>
                </a:solidFill>
              </a:rPr>
              <a:t>center : </a:t>
            </a:r>
            <a:r>
              <a:rPr lang="en-US" sz="1600" dirty="0" smtClean="0">
                <a:solidFill>
                  <a:schemeClr val="accent6">
                    <a:lumMod val="10000"/>
                    <a:lumOff val="90000"/>
                  </a:schemeClr>
                </a:solidFill>
              </a:rPr>
              <a:t>Items are positioned at the center of the container.</a:t>
            </a:r>
          </a:p>
          <a:p>
            <a:pPr>
              <a:buClr>
                <a:srgbClr val="FFC000"/>
              </a:buClr>
            </a:pPr>
            <a:endParaRPr lang="en-US" sz="1600" dirty="0" smtClean="0">
              <a:solidFill>
                <a:schemeClr val="accent6">
                  <a:lumMod val="10000"/>
                  <a:lumOff val="90000"/>
                </a:schemeClr>
              </a:solidFill>
            </a:endParaRPr>
          </a:p>
          <a:p>
            <a:pPr>
              <a:buClr>
                <a:srgbClr val="FFC000"/>
              </a:buClr>
            </a:pPr>
            <a:r>
              <a:rPr lang="en-US" sz="1600" dirty="0" smtClean="0">
                <a:solidFill>
                  <a:srgbClr val="FFFF00"/>
                </a:solidFill>
              </a:rPr>
              <a:t>Example : align-</a:t>
            </a:r>
            <a:r>
              <a:rPr lang="en-US" sz="1600" dirty="0" err="1" smtClean="0">
                <a:solidFill>
                  <a:srgbClr val="FFFF00"/>
                </a:solidFill>
              </a:rPr>
              <a:t>items:center</a:t>
            </a:r>
            <a:r>
              <a:rPr lang="en-US" sz="1600" dirty="0" smtClean="0">
                <a:solidFill>
                  <a:srgbClr val="FFFF00"/>
                </a:solidFill>
              </a:rPr>
              <a:t>;</a:t>
            </a:r>
          </a:p>
        </p:txBody>
      </p:sp>
      <p:sp>
        <p:nvSpPr>
          <p:cNvPr id="8" name="Flowchart: Process 7"/>
          <p:cNvSpPr/>
          <p:nvPr/>
        </p:nvSpPr>
        <p:spPr>
          <a:xfrm>
            <a:off x="1828776" y="2144131"/>
            <a:ext cx="5780690" cy="2459399"/>
          </a:xfrm>
          <a:prstGeom prst="flowChartProcess">
            <a:avLst/>
          </a:prstGeom>
          <a:solidFill>
            <a:srgbClr val="FFFF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Process 8"/>
          <p:cNvSpPr/>
          <p:nvPr/>
        </p:nvSpPr>
        <p:spPr>
          <a:xfrm>
            <a:off x="1870846" y="3037482"/>
            <a:ext cx="725192" cy="620088"/>
          </a:xfrm>
          <a:prstGeom prst="flowChartProcess">
            <a:avLst/>
          </a:prstGeom>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Flowchart: Process 9"/>
          <p:cNvSpPr/>
          <p:nvPr/>
        </p:nvSpPr>
        <p:spPr>
          <a:xfrm>
            <a:off x="2622316" y="3042742"/>
            <a:ext cx="725192" cy="620088"/>
          </a:xfrm>
          <a:prstGeom prst="flowChartProcess">
            <a:avLst/>
          </a:prstGeom>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1" name="Flowchart: Process 10"/>
          <p:cNvSpPr/>
          <p:nvPr/>
        </p:nvSpPr>
        <p:spPr>
          <a:xfrm>
            <a:off x="3352766" y="3037492"/>
            <a:ext cx="725192" cy="620088"/>
          </a:xfrm>
          <a:prstGeom prst="flowChartProcess">
            <a:avLst/>
          </a:prstGeom>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2" name="Flowchart: Process 11"/>
          <p:cNvSpPr/>
          <p:nvPr/>
        </p:nvSpPr>
        <p:spPr>
          <a:xfrm>
            <a:off x="4088468" y="3042742"/>
            <a:ext cx="725192" cy="620088"/>
          </a:xfrm>
          <a:prstGeom prst="flowChartProcess">
            <a:avLst/>
          </a:prstGeom>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28</a:t>
            </a:fld>
            <a:endParaRPr lang="en"/>
          </a:p>
        </p:txBody>
      </p:sp>
      <p:sp>
        <p:nvSpPr>
          <p:cNvPr id="3" name="TextBox 2"/>
          <p:cNvSpPr txBox="1"/>
          <p:nvPr/>
        </p:nvSpPr>
        <p:spPr>
          <a:xfrm>
            <a:off x="1659343" y="903911"/>
            <a:ext cx="6265458" cy="1323439"/>
          </a:xfrm>
          <a:prstGeom prst="rect">
            <a:avLst/>
          </a:prstGeom>
          <a:noFill/>
        </p:spPr>
        <p:txBody>
          <a:bodyPr wrap="square" rtlCol="0">
            <a:spAutoFit/>
          </a:bodyPr>
          <a:lstStyle/>
          <a:p>
            <a:pPr>
              <a:buClr>
                <a:srgbClr val="FFC000"/>
              </a:buClr>
              <a:buFont typeface="Wingdings" pitchFamily="2" charset="2"/>
              <a:buChar char="Ø"/>
            </a:pPr>
            <a:r>
              <a:rPr lang="en-US" sz="1600" dirty="0" smtClean="0">
                <a:solidFill>
                  <a:schemeClr val="accent1"/>
                </a:solidFill>
              </a:rPr>
              <a:t>baseline : </a:t>
            </a:r>
            <a:r>
              <a:rPr lang="en-US" sz="1600" dirty="0" smtClean="0">
                <a:solidFill>
                  <a:schemeClr val="accent6">
                    <a:lumMod val="10000"/>
                    <a:lumOff val="90000"/>
                  </a:schemeClr>
                </a:solidFill>
              </a:rPr>
              <a:t>Items are positioned at the baseline of the container.</a:t>
            </a:r>
          </a:p>
          <a:p>
            <a:pPr>
              <a:buClr>
                <a:srgbClr val="FFC000"/>
              </a:buClr>
            </a:pPr>
            <a:endParaRPr lang="en-US" sz="1600" dirty="0" smtClean="0">
              <a:solidFill>
                <a:schemeClr val="accent6">
                  <a:lumMod val="10000"/>
                  <a:lumOff val="90000"/>
                </a:schemeClr>
              </a:solidFill>
            </a:endParaRPr>
          </a:p>
          <a:p>
            <a:pPr>
              <a:buClr>
                <a:srgbClr val="FFC000"/>
              </a:buClr>
            </a:pPr>
            <a:r>
              <a:rPr lang="en-US" sz="1600" dirty="0" smtClean="0">
                <a:solidFill>
                  <a:srgbClr val="FFFF00"/>
                </a:solidFill>
              </a:rPr>
              <a:t>Example : align-</a:t>
            </a:r>
            <a:r>
              <a:rPr lang="en-US" sz="1600" dirty="0" err="1" smtClean="0">
                <a:solidFill>
                  <a:srgbClr val="FFFF00"/>
                </a:solidFill>
              </a:rPr>
              <a:t>items:baseline</a:t>
            </a:r>
            <a:r>
              <a:rPr lang="en-US" sz="1600" dirty="0" smtClean="0">
                <a:solidFill>
                  <a:srgbClr val="FFFF00"/>
                </a:solidFill>
              </a:rPr>
              <a:t>;</a:t>
            </a:r>
          </a:p>
          <a:p>
            <a:pPr>
              <a:buClr>
                <a:srgbClr val="FFC000"/>
              </a:buClr>
            </a:pPr>
            <a:endParaRPr lang="en-US" sz="1600" dirty="0" smtClean="0">
              <a:solidFill>
                <a:schemeClr val="accent6">
                  <a:lumMod val="10000"/>
                  <a:lumOff val="90000"/>
                </a:schemeClr>
              </a:solidFill>
            </a:endParaRPr>
          </a:p>
          <a:p>
            <a:pPr>
              <a:buClr>
                <a:srgbClr val="FFC000"/>
              </a:buClr>
            </a:pPr>
            <a:endParaRPr lang="en-US" sz="1600" dirty="0"/>
          </a:p>
        </p:txBody>
      </p:sp>
      <p:sp>
        <p:nvSpPr>
          <p:cNvPr id="4" name="Google Shape;316;p24"/>
          <p:cNvSpPr txBox="1">
            <a:spLocks/>
          </p:cNvSpPr>
          <p:nvPr/>
        </p:nvSpPr>
        <p:spPr>
          <a:xfrm>
            <a:off x="3104510" y="115616"/>
            <a:ext cx="3895378" cy="396300"/>
          </a:xfrm>
          <a:prstGeom prst="rect">
            <a:avLst/>
          </a:prstGeom>
          <a:noFill/>
          <a:ln>
            <a:noFill/>
          </a:ln>
        </p:spPr>
        <p:txBody>
          <a:bodyPr spcFirstLastPara="1" wrap="square" lIns="0" tIns="0" rIns="0" bIns="0" anchor="b" anchorCtr="0">
            <a:noAutofit/>
          </a:bodyPr>
          <a:lstStyle/>
          <a:p>
            <a:pPr>
              <a:lnSpc>
                <a:spcPct val="90000"/>
              </a:lnSpc>
              <a:buClr>
                <a:schemeClr val="accent1"/>
              </a:buClr>
              <a:buSzPts val="2400"/>
            </a:pPr>
            <a:r>
              <a:rPr lang="en-US" sz="2400" b="1" dirty="0" smtClean="0">
                <a:solidFill>
                  <a:schemeClr val="accent1"/>
                </a:solidFill>
              </a:rPr>
              <a:t>ALIGN ITEM </a:t>
            </a:r>
            <a:r>
              <a:rPr kumimoji="0" lang="en-US" sz="2400" b="1" i="0" u="none" strike="noStrike" kern="0" cap="none" spc="0" normalizeH="0" baseline="0" noProof="0" dirty="0" smtClean="0">
                <a:ln>
                  <a:noFill/>
                </a:ln>
                <a:solidFill>
                  <a:schemeClr val="accent1"/>
                </a:solidFill>
                <a:effectLst/>
                <a:uLnTx/>
                <a:uFillTx/>
                <a:latin typeface="Barlow"/>
                <a:ea typeface="Barlow"/>
                <a:cs typeface="Barlow"/>
                <a:sym typeface="Barlow"/>
              </a:rPr>
              <a:t>PROPERTY</a:t>
            </a:r>
            <a:endParaRPr kumimoji="0" lang="en-US" sz="2400" b="1" i="0" u="none" strike="noStrike" kern="0" cap="none" spc="0" normalizeH="0" baseline="0" noProof="0" dirty="0">
              <a:ln>
                <a:noFill/>
              </a:ln>
              <a:solidFill>
                <a:schemeClr val="accent1"/>
              </a:solidFill>
              <a:effectLst/>
              <a:uLnTx/>
              <a:uFillTx/>
              <a:latin typeface="Barlow"/>
              <a:ea typeface="Barlow"/>
              <a:cs typeface="Barlow"/>
              <a:sym typeface="Barlow"/>
            </a:endParaRPr>
          </a:p>
        </p:txBody>
      </p:sp>
      <p:pic>
        <p:nvPicPr>
          <p:cNvPr id="5" name="Picture 4" descr="rsz_logob.png"/>
          <p:cNvPicPr>
            <a:picLocks noChangeAspect="1"/>
          </p:cNvPicPr>
          <p:nvPr/>
        </p:nvPicPr>
        <p:blipFill>
          <a:blip r:embed="rId2"/>
          <a:stretch>
            <a:fillRect/>
          </a:stretch>
        </p:blipFill>
        <p:spPr>
          <a:xfrm>
            <a:off x="9218" y="73576"/>
            <a:ext cx="1650124" cy="563456"/>
          </a:xfrm>
          <a:prstGeom prst="rect">
            <a:avLst/>
          </a:prstGeom>
        </p:spPr>
      </p:pic>
      <p:cxnSp>
        <p:nvCxnSpPr>
          <p:cNvPr id="6" name="Straight Connector 5"/>
          <p:cNvCxnSpPr/>
          <p:nvPr/>
        </p:nvCxnSpPr>
        <p:spPr>
          <a:xfrm>
            <a:off x="9218" y="689582"/>
            <a:ext cx="9260906"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6" descr="logo-2582747_960_720-removebg-preview.png"/>
          <p:cNvPicPr>
            <a:picLocks noChangeAspect="1"/>
          </p:cNvPicPr>
          <p:nvPr/>
        </p:nvPicPr>
        <p:blipFill>
          <a:blip r:embed="rId3"/>
          <a:stretch>
            <a:fillRect/>
          </a:stretch>
        </p:blipFill>
        <p:spPr>
          <a:xfrm>
            <a:off x="8391838" y="8394"/>
            <a:ext cx="681188" cy="681188"/>
          </a:xfrm>
          <a:prstGeom prst="rect">
            <a:avLst/>
          </a:prstGeom>
        </p:spPr>
      </p:pic>
      <p:sp>
        <p:nvSpPr>
          <p:cNvPr id="8" name="Flowchart: Process 7"/>
          <p:cNvSpPr/>
          <p:nvPr/>
        </p:nvSpPr>
        <p:spPr>
          <a:xfrm>
            <a:off x="1828776" y="2144131"/>
            <a:ext cx="5780690" cy="2459399"/>
          </a:xfrm>
          <a:prstGeom prst="flowChartProcess">
            <a:avLst/>
          </a:prstGeom>
          <a:solidFill>
            <a:srgbClr val="FFFF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Process 8"/>
          <p:cNvSpPr/>
          <p:nvPr/>
        </p:nvSpPr>
        <p:spPr>
          <a:xfrm>
            <a:off x="1870846" y="3047992"/>
            <a:ext cx="725192" cy="620088"/>
          </a:xfrm>
          <a:prstGeom prst="flowChartProcess">
            <a:avLst/>
          </a:prstGeom>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Flowchart: Process 9"/>
          <p:cNvSpPr/>
          <p:nvPr/>
        </p:nvSpPr>
        <p:spPr>
          <a:xfrm>
            <a:off x="2622316" y="2958662"/>
            <a:ext cx="725192" cy="835572"/>
          </a:xfrm>
          <a:prstGeom prst="flowChartProcess">
            <a:avLst/>
          </a:prstGeom>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1" name="Flowchart: Process 10"/>
          <p:cNvSpPr/>
          <p:nvPr/>
        </p:nvSpPr>
        <p:spPr>
          <a:xfrm>
            <a:off x="3363276" y="2774740"/>
            <a:ext cx="725192" cy="1187660"/>
          </a:xfrm>
          <a:prstGeom prst="flowChartProcess">
            <a:avLst/>
          </a:prstGeom>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2" name="Flowchart: Process 11"/>
          <p:cNvSpPr/>
          <p:nvPr/>
        </p:nvSpPr>
        <p:spPr>
          <a:xfrm>
            <a:off x="4098978" y="2554014"/>
            <a:ext cx="725192" cy="1597572"/>
          </a:xfrm>
          <a:prstGeom prst="flowChartProcess">
            <a:avLst/>
          </a:prstGeom>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29</a:t>
            </a:fld>
            <a:endParaRPr lang="en"/>
          </a:p>
        </p:txBody>
      </p:sp>
      <p:sp>
        <p:nvSpPr>
          <p:cNvPr id="3" name="Rectangle 2"/>
          <p:cNvSpPr/>
          <p:nvPr/>
        </p:nvSpPr>
        <p:spPr>
          <a:xfrm>
            <a:off x="1686910" y="914413"/>
            <a:ext cx="6017172" cy="830997"/>
          </a:xfrm>
          <a:prstGeom prst="rect">
            <a:avLst/>
          </a:prstGeom>
        </p:spPr>
        <p:txBody>
          <a:bodyPr wrap="square">
            <a:spAutoFit/>
          </a:bodyPr>
          <a:lstStyle/>
          <a:p>
            <a:pPr>
              <a:buClr>
                <a:srgbClr val="FFC000"/>
              </a:buClr>
              <a:buFont typeface="Wingdings" pitchFamily="2" charset="2"/>
              <a:buChar char="Ø"/>
            </a:pPr>
            <a:r>
              <a:rPr lang="en-US" sz="1600" dirty="0" smtClean="0">
                <a:solidFill>
                  <a:schemeClr val="accent1"/>
                </a:solidFill>
              </a:rPr>
              <a:t>stretch : </a:t>
            </a:r>
            <a:r>
              <a:rPr lang="en-US" sz="1600" dirty="0" smtClean="0">
                <a:solidFill>
                  <a:schemeClr val="accent6">
                    <a:lumMod val="10000"/>
                    <a:lumOff val="90000"/>
                  </a:schemeClr>
                </a:solidFill>
              </a:rPr>
              <a:t>Default. Items are stretched to fit the container.</a:t>
            </a:r>
          </a:p>
          <a:p>
            <a:pPr>
              <a:buClr>
                <a:srgbClr val="FFC000"/>
              </a:buClr>
            </a:pPr>
            <a:endParaRPr lang="en-US" sz="1600" dirty="0" smtClean="0">
              <a:solidFill>
                <a:schemeClr val="accent6">
                  <a:lumMod val="10000"/>
                  <a:lumOff val="90000"/>
                </a:schemeClr>
              </a:solidFill>
            </a:endParaRPr>
          </a:p>
          <a:p>
            <a:pPr>
              <a:buClr>
                <a:srgbClr val="FFC000"/>
              </a:buClr>
            </a:pPr>
            <a:r>
              <a:rPr lang="en-US" sz="1600" dirty="0" smtClean="0">
                <a:solidFill>
                  <a:srgbClr val="FFFF00"/>
                </a:solidFill>
              </a:rPr>
              <a:t>Example : align-</a:t>
            </a:r>
            <a:r>
              <a:rPr lang="en-US" sz="1600" dirty="0" err="1" smtClean="0">
                <a:solidFill>
                  <a:srgbClr val="FFFF00"/>
                </a:solidFill>
              </a:rPr>
              <a:t>items:stretch</a:t>
            </a:r>
            <a:r>
              <a:rPr lang="en-US" sz="1600" dirty="0" smtClean="0">
                <a:solidFill>
                  <a:srgbClr val="FFFF00"/>
                </a:solidFill>
              </a:rPr>
              <a:t>;</a:t>
            </a:r>
          </a:p>
        </p:txBody>
      </p:sp>
      <p:sp>
        <p:nvSpPr>
          <p:cNvPr id="4" name="Google Shape;316;p24"/>
          <p:cNvSpPr txBox="1">
            <a:spLocks/>
          </p:cNvSpPr>
          <p:nvPr/>
        </p:nvSpPr>
        <p:spPr>
          <a:xfrm>
            <a:off x="3104510" y="115616"/>
            <a:ext cx="3895378" cy="396300"/>
          </a:xfrm>
          <a:prstGeom prst="rect">
            <a:avLst/>
          </a:prstGeom>
          <a:noFill/>
          <a:ln>
            <a:noFill/>
          </a:ln>
        </p:spPr>
        <p:txBody>
          <a:bodyPr spcFirstLastPara="1" wrap="square" lIns="0" tIns="0" rIns="0" bIns="0" anchor="b" anchorCtr="0">
            <a:noAutofit/>
          </a:bodyPr>
          <a:lstStyle/>
          <a:p>
            <a:pPr>
              <a:lnSpc>
                <a:spcPct val="90000"/>
              </a:lnSpc>
              <a:buClr>
                <a:schemeClr val="accent1"/>
              </a:buClr>
              <a:buSzPts val="2400"/>
            </a:pPr>
            <a:r>
              <a:rPr lang="en-US" sz="2400" b="1" dirty="0" smtClean="0">
                <a:solidFill>
                  <a:schemeClr val="accent1"/>
                </a:solidFill>
              </a:rPr>
              <a:t>ALIGN ITEM </a:t>
            </a:r>
            <a:r>
              <a:rPr kumimoji="0" lang="en-US" sz="2400" b="1" i="0" u="none" strike="noStrike" kern="0" cap="none" spc="0" normalizeH="0" baseline="0" noProof="0" dirty="0" smtClean="0">
                <a:ln>
                  <a:noFill/>
                </a:ln>
                <a:solidFill>
                  <a:schemeClr val="accent1"/>
                </a:solidFill>
                <a:effectLst/>
                <a:uLnTx/>
                <a:uFillTx/>
                <a:latin typeface="Barlow"/>
                <a:ea typeface="Barlow"/>
                <a:cs typeface="Barlow"/>
                <a:sym typeface="Barlow"/>
              </a:rPr>
              <a:t>PROPERTY</a:t>
            </a:r>
            <a:endParaRPr kumimoji="0" lang="en-US" sz="2400" b="1" i="0" u="none" strike="noStrike" kern="0" cap="none" spc="0" normalizeH="0" baseline="0" noProof="0" dirty="0">
              <a:ln>
                <a:noFill/>
              </a:ln>
              <a:solidFill>
                <a:schemeClr val="accent1"/>
              </a:solidFill>
              <a:effectLst/>
              <a:uLnTx/>
              <a:uFillTx/>
              <a:latin typeface="Barlow"/>
              <a:ea typeface="Barlow"/>
              <a:cs typeface="Barlow"/>
              <a:sym typeface="Barlow"/>
            </a:endParaRPr>
          </a:p>
        </p:txBody>
      </p:sp>
      <p:pic>
        <p:nvPicPr>
          <p:cNvPr id="5" name="Picture 4" descr="rsz_logob.png"/>
          <p:cNvPicPr>
            <a:picLocks noChangeAspect="1"/>
          </p:cNvPicPr>
          <p:nvPr/>
        </p:nvPicPr>
        <p:blipFill>
          <a:blip r:embed="rId2"/>
          <a:stretch>
            <a:fillRect/>
          </a:stretch>
        </p:blipFill>
        <p:spPr>
          <a:xfrm>
            <a:off x="9218" y="73576"/>
            <a:ext cx="1650124" cy="563456"/>
          </a:xfrm>
          <a:prstGeom prst="rect">
            <a:avLst/>
          </a:prstGeom>
        </p:spPr>
      </p:pic>
      <p:cxnSp>
        <p:nvCxnSpPr>
          <p:cNvPr id="6" name="Straight Connector 5"/>
          <p:cNvCxnSpPr/>
          <p:nvPr/>
        </p:nvCxnSpPr>
        <p:spPr>
          <a:xfrm>
            <a:off x="9218" y="689582"/>
            <a:ext cx="9260906"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6" descr="logo-2582747_960_720-removebg-preview.png"/>
          <p:cNvPicPr>
            <a:picLocks noChangeAspect="1"/>
          </p:cNvPicPr>
          <p:nvPr/>
        </p:nvPicPr>
        <p:blipFill>
          <a:blip r:embed="rId3"/>
          <a:stretch>
            <a:fillRect/>
          </a:stretch>
        </p:blipFill>
        <p:spPr>
          <a:xfrm>
            <a:off x="8391838" y="8394"/>
            <a:ext cx="681188" cy="681188"/>
          </a:xfrm>
          <a:prstGeom prst="rect">
            <a:avLst/>
          </a:prstGeom>
        </p:spPr>
      </p:pic>
      <p:sp>
        <p:nvSpPr>
          <p:cNvPr id="8" name="Flowchart: Process 7"/>
          <p:cNvSpPr/>
          <p:nvPr/>
        </p:nvSpPr>
        <p:spPr>
          <a:xfrm>
            <a:off x="1828776" y="2144131"/>
            <a:ext cx="5780690" cy="2459399"/>
          </a:xfrm>
          <a:prstGeom prst="flowChartProcess">
            <a:avLst/>
          </a:prstGeom>
          <a:solidFill>
            <a:srgbClr val="FFFF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Process 8"/>
          <p:cNvSpPr/>
          <p:nvPr/>
        </p:nvSpPr>
        <p:spPr>
          <a:xfrm>
            <a:off x="1870846" y="2154642"/>
            <a:ext cx="725192" cy="2448888"/>
          </a:xfrm>
          <a:prstGeom prst="flowChartProcess">
            <a:avLst/>
          </a:prstGeom>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a:p>
        </p:txBody>
      </p:sp>
      <p:sp>
        <p:nvSpPr>
          <p:cNvPr id="10" name="Flowchart: Process 9"/>
          <p:cNvSpPr/>
          <p:nvPr/>
        </p:nvSpPr>
        <p:spPr>
          <a:xfrm>
            <a:off x="2622316" y="2149392"/>
            <a:ext cx="725192" cy="2454138"/>
          </a:xfrm>
          <a:prstGeom prst="flowChartProcess">
            <a:avLst/>
          </a:prstGeom>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a:p>
        </p:txBody>
      </p:sp>
      <p:sp>
        <p:nvSpPr>
          <p:cNvPr id="11" name="Flowchart: Process 10"/>
          <p:cNvSpPr/>
          <p:nvPr/>
        </p:nvSpPr>
        <p:spPr>
          <a:xfrm>
            <a:off x="3352766" y="2154652"/>
            <a:ext cx="725192" cy="2448878"/>
          </a:xfrm>
          <a:prstGeom prst="flowChartProcess">
            <a:avLst/>
          </a:prstGeom>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a:p>
        </p:txBody>
      </p:sp>
      <p:sp>
        <p:nvSpPr>
          <p:cNvPr id="12" name="Flowchart: Process 11"/>
          <p:cNvSpPr/>
          <p:nvPr/>
        </p:nvSpPr>
        <p:spPr>
          <a:xfrm>
            <a:off x="4088468" y="2149392"/>
            <a:ext cx="725192" cy="2454138"/>
          </a:xfrm>
          <a:prstGeom prst="flowChartProcess">
            <a:avLst/>
          </a:prstGeom>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7" name="Google Shape;117;p13"/>
          <p:cNvSpPr txBox="1">
            <a:spLocks noGrp="1"/>
          </p:cNvSpPr>
          <p:nvPr>
            <p:ph type="subTitle" idx="4294967295"/>
          </p:nvPr>
        </p:nvSpPr>
        <p:spPr>
          <a:xfrm>
            <a:off x="1192977" y="990252"/>
            <a:ext cx="7500423" cy="634738"/>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1800" dirty="0" smtClean="0">
                <a:solidFill>
                  <a:schemeClr val="tx1"/>
                </a:solidFill>
                <a:latin typeface="+mn-lt"/>
              </a:rPr>
              <a:t>CSS Flexible Box Module     -&gt;   One dimensional layout modal</a:t>
            </a:r>
            <a:endParaRPr sz="1800">
              <a:solidFill>
                <a:schemeClr val="tx1"/>
              </a:solidFill>
              <a:latin typeface="+mn-lt"/>
            </a:endParaRPr>
          </a:p>
        </p:txBody>
      </p:sp>
      <p:sp>
        <p:nvSpPr>
          <p:cNvPr id="118" name="Google Shape;118;p13"/>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3</a:t>
            </a:fld>
            <a:endParaRPr/>
          </a:p>
        </p:txBody>
      </p:sp>
      <p:sp>
        <p:nvSpPr>
          <p:cNvPr id="6" name="Google Shape;106;p12"/>
          <p:cNvSpPr txBox="1">
            <a:spLocks/>
          </p:cNvSpPr>
          <p:nvPr/>
        </p:nvSpPr>
        <p:spPr>
          <a:xfrm>
            <a:off x="3153822" y="115616"/>
            <a:ext cx="3257483" cy="396300"/>
          </a:xfrm>
          <a:prstGeom prst="rect">
            <a:avLst/>
          </a:prstGeom>
        </p:spPr>
        <p:txBody>
          <a:bodyPr spcFirstLastPara="1" wrap="square" lIns="0" tIns="0" rIns="0" bIns="0" anchor="b"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1" i="0" u="none" strike="noStrike" kern="0" cap="none" spc="0" normalizeH="0" baseline="0" noProof="0" dirty="0" smtClean="0">
                <a:ln>
                  <a:noFill/>
                </a:ln>
                <a:solidFill>
                  <a:schemeClr val="accent1"/>
                </a:solidFill>
                <a:effectLst/>
                <a:uLnTx/>
                <a:uFillTx/>
                <a:latin typeface="+mn-lt"/>
                <a:sym typeface="Arial"/>
              </a:rPr>
              <a:t>WHAT IS FLEX BOX</a:t>
            </a:r>
            <a:endParaRPr kumimoji="0" lang="en-US" sz="2400" b="1" i="0" u="none" strike="noStrike" kern="0" cap="none" spc="0" normalizeH="0" baseline="0" noProof="0" dirty="0">
              <a:ln>
                <a:noFill/>
              </a:ln>
              <a:solidFill>
                <a:schemeClr val="accent1"/>
              </a:solidFill>
              <a:effectLst/>
              <a:uLnTx/>
              <a:uFillTx/>
              <a:latin typeface="+mn-lt"/>
              <a:sym typeface="Arial"/>
            </a:endParaRPr>
          </a:p>
        </p:txBody>
      </p:sp>
      <p:sp>
        <p:nvSpPr>
          <p:cNvPr id="7" name="Google Shape;117;p13"/>
          <p:cNvSpPr txBox="1">
            <a:spLocks/>
          </p:cNvSpPr>
          <p:nvPr/>
        </p:nvSpPr>
        <p:spPr>
          <a:xfrm>
            <a:off x="2468636" y="1791478"/>
            <a:ext cx="4688908" cy="2360644"/>
          </a:xfrm>
          <a:prstGeom prst="rect">
            <a:avLst/>
          </a:prstGeom>
          <a:noFill/>
          <a:ln>
            <a:noFill/>
          </a:ln>
        </p:spPr>
        <p:txBody>
          <a:bodyPr spcFirstLastPara="1" wrap="square" lIns="0" tIns="0" rIns="0" bIns="0" anchor="ctr" anchorCtr="0">
            <a:noAutofit/>
          </a:bodyPr>
          <a:lstStyle/>
          <a:p>
            <a:pPr marL="0" marR="0" lvl="0" indent="0" algn="l" defTabSz="914400" rtl="0" eaLnBrk="1" fontAlgn="auto" latinLnBrk="0" hangingPunct="1">
              <a:lnSpc>
                <a:spcPct val="115000"/>
              </a:lnSpc>
              <a:spcBef>
                <a:spcPts val="0"/>
              </a:spcBef>
              <a:spcAft>
                <a:spcPts val="0"/>
              </a:spcAft>
              <a:buClr>
                <a:srgbClr val="FFC000"/>
              </a:buClr>
              <a:buSzPts val="2400"/>
              <a:buFont typeface="Wingdings" pitchFamily="2" charset="2"/>
              <a:buChar char="Ø"/>
              <a:tabLst/>
              <a:defRPr/>
            </a:pPr>
            <a:r>
              <a:rPr kumimoji="0" lang="en-US" sz="1600" b="0" i="0" u="none" strike="noStrike" kern="0" cap="none" spc="0" normalizeH="0" baseline="0" noProof="0" dirty="0" smtClean="0">
                <a:ln>
                  <a:noFill/>
                </a:ln>
                <a:solidFill>
                  <a:schemeClr val="tx1"/>
                </a:solidFill>
                <a:effectLst/>
                <a:uLnTx/>
                <a:uFillTx/>
                <a:latin typeface="+mn-lt"/>
                <a:ea typeface="Barlow Light"/>
                <a:cs typeface="Barlow Light"/>
                <a:sym typeface="Barlow Light"/>
              </a:rPr>
              <a:t> Flexible and efficient</a:t>
            </a:r>
            <a:r>
              <a:rPr kumimoji="0" lang="en-US" sz="1600" b="0" i="0" u="none" strike="noStrike" kern="0" cap="none" spc="0" normalizeH="0" noProof="0" dirty="0" smtClean="0">
                <a:ln>
                  <a:noFill/>
                </a:ln>
                <a:solidFill>
                  <a:schemeClr val="tx1"/>
                </a:solidFill>
                <a:effectLst/>
                <a:uLnTx/>
                <a:uFillTx/>
                <a:latin typeface="+mn-lt"/>
                <a:ea typeface="Barlow Light"/>
                <a:cs typeface="Barlow Light"/>
                <a:sym typeface="Barlow Light"/>
              </a:rPr>
              <a:t> layout</a:t>
            </a:r>
          </a:p>
          <a:p>
            <a:pPr marL="0" marR="0" lvl="0" indent="0" algn="l" defTabSz="914400" rtl="0" eaLnBrk="1" fontAlgn="auto" latinLnBrk="0" hangingPunct="1">
              <a:lnSpc>
                <a:spcPct val="115000"/>
              </a:lnSpc>
              <a:spcBef>
                <a:spcPts val="0"/>
              </a:spcBef>
              <a:spcAft>
                <a:spcPts val="0"/>
              </a:spcAft>
              <a:buClr>
                <a:srgbClr val="FFC000"/>
              </a:buClr>
              <a:buSzPts val="2400"/>
              <a:tabLst/>
              <a:defRPr/>
            </a:pPr>
            <a:endParaRPr kumimoji="0" lang="en-US" sz="1600" b="0" i="0" u="none" strike="noStrike" kern="0" cap="none" spc="0" normalizeH="0" noProof="0" dirty="0" smtClean="0">
              <a:ln>
                <a:noFill/>
              </a:ln>
              <a:solidFill>
                <a:schemeClr val="tx1"/>
              </a:solidFill>
              <a:effectLst/>
              <a:uLnTx/>
              <a:uFillTx/>
              <a:latin typeface="+mn-lt"/>
              <a:ea typeface="Barlow Light"/>
              <a:cs typeface="Barlow Light"/>
              <a:sym typeface="Barlow Light"/>
            </a:endParaRPr>
          </a:p>
          <a:p>
            <a:pPr marL="0" marR="0" lvl="0" indent="0" algn="l" defTabSz="914400" rtl="0" eaLnBrk="1" fontAlgn="auto" latinLnBrk="0" hangingPunct="1">
              <a:lnSpc>
                <a:spcPct val="115000"/>
              </a:lnSpc>
              <a:spcBef>
                <a:spcPts val="0"/>
              </a:spcBef>
              <a:spcAft>
                <a:spcPts val="0"/>
              </a:spcAft>
              <a:buClr>
                <a:srgbClr val="FFC000"/>
              </a:buClr>
              <a:buSzPts val="2400"/>
              <a:buFont typeface="Wingdings" pitchFamily="2" charset="2"/>
              <a:buChar char="Ø"/>
              <a:tabLst/>
              <a:defRPr/>
            </a:pPr>
            <a:r>
              <a:rPr lang="en-US" sz="1600" baseline="0" dirty="0" smtClean="0">
                <a:solidFill>
                  <a:schemeClr val="tx1"/>
                </a:solidFill>
                <a:latin typeface="+mn-lt"/>
                <a:ea typeface="Barlow Light"/>
                <a:cs typeface="Barlow Light"/>
                <a:sym typeface="Barlow Light"/>
              </a:rPr>
              <a:t> Distribute</a:t>
            </a:r>
            <a:r>
              <a:rPr lang="en-US" sz="1600" dirty="0" smtClean="0">
                <a:solidFill>
                  <a:schemeClr val="tx1"/>
                </a:solidFill>
                <a:latin typeface="+mn-lt"/>
                <a:ea typeface="Barlow Light"/>
                <a:cs typeface="Barlow Light"/>
                <a:sym typeface="Barlow Light"/>
              </a:rPr>
              <a:t> space among items</a:t>
            </a:r>
          </a:p>
          <a:p>
            <a:pPr marL="0" marR="0" lvl="0" indent="0" algn="l" defTabSz="914400" rtl="0" eaLnBrk="1" fontAlgn="auto" latinLnBrk="0" hangingPunct="1">
              <a:lnSpc>
                <a:spcPct val="115000"/>
              </a:lnSpc>
              <a:spcBef>
                <a:spcPts val="0"/>
              </a:spcBef>
              <a:spcAft>
                <a:spcPts val="0"/>
              </a:spcAft>
              <a:buClr>
                <a:srgbClr val="FFC000"/>
              </a:buClr>
              <a:buSzPts val="2400"/>
              <a:tabLst/>
              <a:defRPr/>
            </a:pPr>
            <a:endParaRPr lang="en-US" sz="1600" dirty="0" smtClean="0">
              <a:solidFill>
                <a:schemeClr val="tx1"/>
              </a:solidFill>
              <a:latin typeface="+mn-lt"/>
              <a:ea typeface="Barlow Light"/>
              <a:cs typeface="Barlow Light"/>
              <a:sym typeface="Barlow Light"/>
            </a:endParaRPr>
          </a:p>
          <a:p>
            <a:pPr marL="0" marR="0" lvl="0" indent="0" algn="l" defTabSz="914400" rtl="0" eaLnBrk="1" fontAlgn="auto" latinLnBrk="0" hangingPunct="1">
              <a:lnSpc>
                <a:spcPct val="115000"/>
              </a:lnSpc>
              <a:spcBef>
                <a:spcPts val="0"/>
              </a:spcBef>
              <a:spcAft>
                <a:spcPts val="0"/>
              </a:spcAft>
              <a:buClr>
                <a:srgbClr val="FFC000"/>
              </a:buClr>
              <a:buSzPts val="2400"/>
              <a:buFont typeface="Wingdings" pitchFamily="2" charset="2"/>
              <a:buChar char="Ø"/>
              <a:tabLst/>
              <a:defRPr/>
            </a:pPr>
            <a:r>
              <a:rPr kumimoji="0" lang="en-US" sz="1600" b="0" i="0" u="none" strike="noStrike" kern="0" cap="none" spc="0" normalizeH="0" baseline="0" noProof="0" dirty="0" smtClean="0">
                <a:ln>
                  <a:noFill/>
                </a:ln>
                <a:solidFill>
                  <a:schemeClr val="tx1"/>
                </a:solidFill>
                <a:effectLst/>
                <a:uLnTx/>
                <a:uFillTx/>
                <a:latin typeface="+mn-lt"/>
                <a:ea typeface="Barlow Light"/>
                <a:cs typeface="Barlow Light"/>
                <a:sym typeface="Barlow Light"/>
              </a:rPr>
              <a:t> Control</a:t>
            </a:r>
            <a:r>
              <a:rPr kumimoji="0" lang="en-US" sz="1600" b="0" i="0" u="none" strike="noStrike" kern="0" cap="none" spc="0" normalizeH="0" noProof="0" dirty="0" smtClean="0">
                <a:ln>
                  <a:noFill/>
                </a:ln>
                <a:solidFill>
                  <a:schemeClr val="tx1"/>
                </a:solidFill>
                <a:effectLst/>
                <a:uLnTx/>
                <a:uFillTx/>
                <a:latin typeface="+mn-lt"/>
                <a:ea typeface="Barlow Light"/>
                <a:cs typeface="Barlow Light"/>
                <a:sym typeface="Barlow Light"/>
              </a:rPr>
              <a:t> their alignment</a:t>
            </a:r>
            <a:r>
              <a:rPr kumimoji="0" lang="en-US" sz="1600" b="0" i="0" u="none" strike="noStrike" kern="0" cap="none" spc="0" normalizeH="0" baseline="0" noProof="0" dirty="0" smtClean="0">
                <a:ln>
                  <a:noFill/>
                </a:ln>
                <a:solidFill>
                  <a:schemeClr val="tx1"/>
                </a:solidFill>
                <a:effectLst/>
                <a:uLnTx/>
                <a:uFillTx/>
                <a:latin typeface="+mn-lt"/>
                <a:ea typeface="Barlow Light"/>
                <a:cs typeface="Barlow Light"/>
                <a:sym typeface="Barlow Light"/>
              </a:rPr>
              <a:t> </a:t>
            </a:r>
            <a:endParaRPr kumimoji="0" lang="en-US" sz="1600" b="0" i="0" u="none" strike="noStrike" kern="0" cap="none" spc="0" normalizeH="0" baseline="0" noProof="0" dirty="0" smtClean="0">
              <a:ln>
                <a:noFill/>
              </a:ln>
              <a:solidFill>
                <a:schemeClr val="tx1"/>
              </a:solidFill>
              <a:effectLst/>
              <a:uLnTx/>
              <a:uFillTx/>
              <a:latin typeface="+mn-lt"/>
              <a:ea typeface="Barlow Light"/>
              <a:cs typeface="Barlow Light"/>
              <a:sym typeface="Barlow Light"/>
            </a:endParaRPr>
          </a:p>
          <a:p>
            <a:pPr marL="0" marR="0" lvl="0" indent="0" algn="l" defTabSz="914400" rtl="0" eaLnBrk="1" fontAlgn="auto" latinLnBrk="0" hangingPunct="1">
              <a:lnSpc>
                <a:spcPct val="115000"/>
              </a:lnSpc>
              <a:spcBef>
                <a:spcPts val="0"/>
              </a:spcBef>
              <a:spcAft>
                <a:spcPts val="0"/>
              </a:spcAft>
              <a:buClr>
                <a:srgbClr val="FFC000"/>
              </a:buClr>
              <a:buSzPts val="2400"/>
              <a:buFont typeface="Wingdings" pitchFamily="2" charset="2"/>
              <a:buChar char="Ø"/>
              <a:tabLst/>
              <a:defRPr/>
            </a:pPr>
            <a:endParaRPr lang="en-US" sz="1600" dirty="0">
              <a:solidFill>
                <a:schemeClr val="tx1"/>
              </a:solidFill>
              <a:latin typeface="+mn-lt"/>
              <a:ea typeface="Barlow Light"/>
              <a:cs typeface="Barlow Light"/>
              <a:sym typeface="Barlow Light"/>
            </a:endParaRPr>
          </a:p>
          <a:p>
            <a:pPr lvl="0">
              <a:lnSpc>
                <a:spcPct val="115000"/>
              </a:lnSpc>
              <a:buClr>
                <a:srgbClr val="FFC000"/>
              </a:buClr>
              <a:buSzPts val="2400"/>
              <a:buFont typeface="Wingdings" pitchFamily="2" charset="2"/>
              <a:buChar char="Ø"/>
              <a:defRPr/>
            </a:pPr>
            <a:r>
              <a:rPr lang="en-US" sz="1600" dirty="0">
                <a:solidFill>
                  <a:schemeClr val="tx1"/>
                </a:solidFill>
              </a:rPr>
              <a:t>M</a:t>
            </a:r>
            <a:r>
              <a:rPr lang="en-US" sz="1600" dirty="0" smtClean="0">
                <a:solidFill>
                  <a:schemeClr val="tx1"/>
                </a:solidFill>
              </a:rPr>
              <a:t>akes </a:t>
            </a:r>
            <a:r>
              <a:rPr lang="en-US" sz="1600" dirty="0">
                <a:solidFill>
                  <a:schemeClr val="tx1"/>
                </a:solidFill>
              </a:rPr>
              <a:t>it easier to design flexible responsive layout structure</a:t>
            </a:r>
            <a:endParaRPr kumimoji="0" lang="en-US" sz="1600" b="0" i="0" u="none" strike="noStrike" kern="0" cap="none" spc="0" normalizeH="0" baseline="0" noProof="0" dirty="0">
              <a:ln>
                <a:noFill/>
              </a:ln>
              <a:solidFill>
                <a:schemeClr val="tx1"/>
              </a:solidFill>
              <a:effectLst/>
              <a:uLnTx/>
              <a:uFillTx/>
              <a:latin typeface="+mn-lt"/>
              <a:ea typeface="Barlow Light"/>
              <a:cs typeface="Barlow Light"/>
              <a:sym typeface="Barlow Light"/>
            </a:endParaRPr>
          </a:p>
        </p:txBody>
      </p:sp>
      <p:pic>
        <p:nvPicPr>
          <p:cNvPr id="8" name="Picture 7" descr="rsz_logob.png"/>
          <p:cNvPicPr>
            <a:picLocks noChangeAspect="1"/>
          </p:cNvPicPr>
          <p:nvPr/>
        </p:nvPicPr>
        <p:blipFill>
          <a:blip r:embed="rId3"/>
          <a:stretch>
            <a:fillRect/>
          </a:stretch>
        </p:blipFill>
        <p:spPr>
          <a:xfrm>
            <a:off x="9218" y="73576"/>
            <a:ext cx="1650124" cy="563456"/>
          </a:xfrm>
          <a:prstGeom prst="rect">
            <a:avLst/>
          </a:prstGeom>
        </p:spPr>
      </p:pic>
      <p:cxnSp>
        <p:nvCxnSpPr>
          <p:cNvPr id="9" name="Straight Connector 8"/>
          <p:cNvCxnSpPr/>
          <p:nvPr/>
        </p:nvCxnSpPr>
        <p:spPr>
          <a:xfrm>
            <a:off x="9218" y="689582"/>
            <a:ext cx="9260906"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Picture 9" descr="logo-2582747_960_720-removebg-preview.png"/>
          <p:cNvPicPr>
            <a:picLocks noChangeAspect="1"/>
          </p:cNvPicPr>
          <p:nvPr/>
        </p:nvPicPr>
        <p:blipFill>
          <a:blip r:embed="rId4"/>
          <a:stretch>
            <a:fillRect/>
          </a:stretch>
        </p:blipFill>
        <p:spPr>
          <a:xfrm>
            <a:off x="8391838" y="8394"/>
            <a:ext cx="681188" cy="681188"/>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27"/>
          <p:cNvSpPr txBox="1">
            <a:spLocks noGrp="1"/>
          </p:cNvSpPr>
          <p:nvPr>
            <p:ph type="title"/>
          </p:nvPr>
        </p:nvSpPr>
        <p:spPr>
          <a:xfrm>
            <a:off x="2936329" y="147146"/>
            <a:ext cx="5198659"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smtClean="0"/>
              <a:t>ALIGN CONTENT PROPERTY</a:t>
            </a:r>
            <a:endParaRPr lang="en-US" dirty="0"/>
          </a:p>
        </p:txBody>
      </p:sp>
      <p:sp>
        <p:nvSpPr>
          <p:cNvPr id="382" name="Google Shape;382;p27"/>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30</a:t>
            </a:fld>
            <a:endParaRPr/>
          </a:p>
        </p:txBody>
      </p:sp>
      <p:sp>
        <p:nvSpPr>
          <p:cNvPr id="10" name="TextBox 9"/>
          <p:cNvSpPr txBox="1"/>
          <p:nvPr/>
        </p:nvSpPr>
        <p:spPr>
          <a:xfrm>
            <a:off x="1051034" y="777765"/>
            <a:ext cx="7178566" cy="646331"/>
          </a:xfrm>
          <a:prstGeom prst="rect">
            <a:avLst/>
          </a:prstGeom>
          <a:noFill/>
        </p:spPr>
        <p:txBody>
          <a:bodyPr wrap="square" rtlCol="0">
            <a:spAutoFit/>
          </a:bodyPr>
          <a:lstStyle/>
          <a:p>
            <a:r>
              <a:rPr lang="en-US" sz="1800" dirty="0" smtClean="0">
                <a:solidFill>
                  <a:schemeClr val="accent6">
                    <a:lumMod val="10000"/>
                    <a:lumOff val="90000"/>
                  </a:schemeClr>
                </a:solidFill>
              </a:rPr>
              <a:t>Aligns lines of content along the cross axis and distributed any extra spacing in the parent container </a:t>
            </a:r>
            <a:endParaRPr lang="en-US" sz="1800" dirty="0">
              <a:solidFill>
                <a:schemeClr val="accent6">
                  <a:lumMod val="10000"/>
                  <a:lumOff val="90000"/>
                </a:schemeClr>
              </a:solidFill>
            </a:endParaRPr>
          </a:p>
        </p:txBody>
      </p:sp>
      <p:sp>
        <p:nvSpPr>
          <p:cNvPr id="11" name="TextBox 10"/>
          <p:cNvSpPr txBox="1"/>
          <p:nvPr/>
        </p:nvSpPr>
        <p:spPr>
          <a:xfrm>
            <a:off x="1261222" y="1460943"/>
            <a:ext cx="6873766" cy="830997"/>
          </a:xfrm>
          <a:prstGeom prst="rect">
            <a:avLst/>
          </a:prstGeom>
          <a:noFill/>
        </p:spPr>
        <p:txBody>
          <a:bodyPr wrap="square" rtlCol="0">
            <a:spAutoFit/>
          </a:bodyPr>
          <a:lstStyle/>
          <a:p>
            <a:pPr>
              <a:buClr>
                <a:srgbClr val="FFC000"/>
              </a:buClr>
              <a:buFont typeface="Wingdings" pitchFamily="2" charset="2"/>
              <a:buChar char="Ø"/>
            </a:pPr>
            <a:r>
              <a:rPr lang="en-US" sz="1600" dirty="0" smtClean="0">
                <a:solidFill>
                  <a:schemeClr val="accent1"/>
                </a:solidFill>
              </a:rPr>
              <a:t>stretch : </a:t>
            </a:r>
            <a:r>
              <a:rPr lang="en-US" sz="1600" dirty="0" smtClean="0">
                <a:solidFill>
                  <a:schemeClr val="accent6">
                    <a:lumMod val="10000"/>
                    <a:lumOff val="90000"/>
                  </a:schemeClr>
                </a:solidFill>
              </a:rPr>
              <a:t>Default value. Lines stretch to take up the remaining space.</a:t>
            </a:r>
          </a:p>
          <a:p>
            <a:pPr>
              <a:buClr>
                <a:srgbClr val="FFC000"/>
              </a:buClr>
            </a:pPr>
            <a:endParaRPr lang="en-US" sz="1600" dirty="0" smtClean="0">
              <a:solidFill>
                <a:schemeClr val="accent6">
                  <a:lumMod val="10000"/>
                  <a:lumOff val="90000"/>
                </a:schemeClr>
              </a:solidFill>
            </a:endParaRPr>
          </a:p>
          <a:p>
            <a:pPr>
              <a:buClr>
                <a:srgbClr val="FFC000"/>
              </a:buClr>
            </a:pPr>
            <a:r>
              <a:rPr lang="en-US" sz="1600" dirty="0" smtClean="0">
                <a:solidFill>
                  <a:srgbClr val="FFFF00"/>
                </a:solidFill>
              </a:rPr>
              <a:t>Example : align-</a:t>
            </a:r>
            <a:r>
              <a:rPr lang="en-US" sz="1600" dirty="0" err="1" smtClean="0">
                <a:solidFill>
                  <a:srgbClr val="FFFF00"/>
                </a:solidFill>
              </a:rPr>
              <a:t>content:stretch</a:t>
            </a:r>
            <a:r>
              <a:rPr lang="en-US" sz="1600" dirty="0" smtClean="0">
                <a:solidFill>
                  <a:srgbClr val="FFFF00"/>
                </a:solidFill>
              </a:rPr>
              <a:t>;</a:t>
            </a:r>
          </a:p>
        </p:txBody>
      </p:sp>
      <p:pic>
        <p:nvPicPr>
          <p:cNvPr id="12" name="Picture 11" descr="rsz_logob.png"/>
          <p:cNvPicPr>
            <a:picLocks noChangeAspect="1"/>
          </p:cNvPicPr>
          <p:nvPr/>
        </p:nvPicPr>
        <p:blipFill>
          <a:blip r:embed="rId3"/>
          <a:stretch>
            <a:fillRect/>
          </a:stretch>
        </p:blipFill>
        <p:spPr>
          <a:xfrm>
            <a:off x="9218" y="73576"/>
            <a:ext cx="1650124" cy="563456"/>
          </a:xfrm>
          <a:prstGeom prst="rect">
            <a:avLst/>
          </a:prstGeom>
        </p:spPr>
      </p:pic>
      <p:cxnSp>
        <p:nvCxnSpPr>
          <p:cNvPr id="13" name="Straight Connector 12"/>
          <p:cNvCxnSpPr/>
          <p:nvPr/>
        </p:nvCxnSpPr>
        <p:spPr>
          <a:xfrm>
            <a:off x="9218" y="689582"/>
            <a:ext cx="9260906"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4" name="Picture 13" descr="logo-2582747_960_720-removebg-preview.png"/>
          <p:cNvPicPr>
            <a:picLocks noChangeAspect="1"/>
          </p:cNvPicPr>
          <p:nvPr/>
        </p:nvPicPr>
        <p:blipFill>
          <a:blip r:embed="rId4"/>
          <a:stretch>
            <a:fillRect/>
          </a:stretch>
        </p:blipFill>
        <p:spPr>
          <a:xfrm>
            <a:off x="8391838" y="8394"/>
            <a:ext cx="681188" cy="681188"/>
          </a:xfrm>
          <a:prstGeom prst="rect">
            <a:avLst/>
          </a:prstGeom>
        </p:spPr>
      </p:pic>
      <p:sp>
        <p:nvSpPr>
          <p:cNvPr id="9" name="Flowchart: Process 8"/>
          <p:cNvSpPr/>
          <p:nvPr/>
        </p:nvSpPr>
        <p:spPr>
          <a:xfrm>
            <a:off x="2123056" y="2501471"/>
            <a:ext cx="5181486" cy="2459399"/>
          </a:xfrm>
          <a:prstGeom prst="flowChartProcess">
            <a:avLst/>
          </a:prstGeom>
          <a:solidFill>
            <a:srgbClr val="FFFF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Process 14"/>
          <p:cNvSpPr/>
          <p:nvPr/>
        </p:nvSpPr>
        <p:spPr>
          <a:xfrm>
            <a:off x="2154616" y="2511982"/>
            <a:ext cx="725192" cy="2448888"/>
          </a:xfrm>
          <a:prstGeom prst="flowChartProcess">
            <a:avLst/>
          </a:prstGeom>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a:p>
        </p:txBody>
      </p:sp>
      <p:sp>
        <p:nvSpPr>
          <p:cNvPr id="16" name="Flowchart: Process 15"/>
          <p:cNvSpPr/>
          <p:nvPr/>
        </p:nvSpPr>
        <p:spPr>
          <a:xfrm>
            <a:off x="2895576" y="2506732"/>
            <a:ext cx="725192" cy="2454138"/>
          </a:xfrm>
          <a:prstGeom prst="flowChartProcess">
            <a:avLst/>
          </a:prstGeom>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a:p>
        </p:txBody>
      </p:sp>
      <p:sp>
        <p:nvSpPr>
          <p:cNvPr id="17" name="Flowchart: Process 16"/>
          <p:cNvSpPr/>
          <p:nvPr/>
        </p:nvSpPr>
        <p:spPr>
          <a:xfrm>
            <a:off x="3615516" y="2511992"/>
            <a:ext cx="725192" cy="2448878"/>
          </a:xfrm>
          <a:prstGeom prst="flowChartProcess">
            <a:avLst/>
          </a:prstGeom>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a:p>
        </p:txBody>
      </p:sp>
      <p:sp>
        <p:nvSpPr>
          <p:cNvPr id="18" name="Flowchart: Process 17"/>
          <p:cNvSpPr/>
          <p:nvPr/>
        </p:nvSpPr>
        <p:spPr>
          <a:xfrm>
            <a:off x="4351218" y="2506732"/>
            <a:ext cx="725192" cy="2454138"/>
          </a:xfrm>
          <a:prstGeom prst="flowChartProcess">
            <a:avLst/>
          </a:prstGeom>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p:txBody>
      </p:sp>
      <p:sp>
        <p:nvSpPr>
          <p:cNvPr id="19" name="Flowchart: Process 18"/>
          <p:cNvSpPr/>
          <p:nvPr/>
        </p:nvSpPr>
        <p:spPr>
          <a:xfrm>
            <a:off x="5086920" y="2506732"/>
            <a:ext cx="725192" cy="2454138"/>
          </a:xfrm>
          <a:prstGeom prst="flowChartProcess">
            <a:avLst/>
          </a:prstGeom>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p:txBody>
      </p:sp>
      <p:sp>
        <p:nvSpPr>
          <p:cNvPr id="20" name="Flowchart: Process 19"/>
          <p:cNvSpPr/>
          <p:nvPr/>
        </p:nvSpPr>
        <p:spPr>
          <a:xfrm>
            <a:off x="5827880" y="2511992"/>
            <a:ext cx="725192" cy="2454138"/>
          </a:xfrm>
          <a:prstGeom prst="flowChartProcess">
            <a:avLst/>
          </a:prstGeom>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p:txBody>
      </p:sp>
      <p:sp>
        <p:nvSpPr>
          <p:cNvPr id="21" name="Flowchart: Process 20"/>
          <p:cNvSpPr/>
          <p:nvPr/>
        </p:nvSpPr>
        <p:spPr>
          <a:xfrm>
            <a:off x="6558330" y="2506742"/>
            <a:ext cx="725192" cy="2454138"/>
          </a:xfrm>
          <a:prstGeom prst="flowChartProcess">
            <a:avLst/>
          </a:prstGeom>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31</a:t>
            </a:fld>
            <a:endParaRPr lang="en"/>
          </a:p>
        </p:txBody>
      </p:sp>
      <p:sp>
        <p:nvSpPr>
          <p:cNvPr id="3" name="Rectangle 2"/>
          <p:cNvSpPr/>
          <p:nvPr/>
        </p:nvSpPr>
        <p:spPr>
          <a:xfrm>
            <a:off x="1659342" y="914400"/>
            <a:ext cx="6601789" cy="830997"/>
          </a:xfrm>
          <a:prstGeom prst="rect">
            <a:avLst/>
          </a:prstGeom>
        </p:spPr>
        <p:txBody>
          <a:bodyPr wrap="square">
            <a:spAutoFit/>
          </a:bodyPr>
          <a:lstStyle/>
          <a:p>
            <a:pPr>
              <a:buClr>
                <a:srgbClr val="FFC000"/>
              </a:buClr>
              <a:buFont typeface="Wingdings" pitchFamily="2" charset="2"/>
              <a:buChar char="Ø"/>
            </a:pPr>
            <a:r>
              <a:rPr lang="en-US" sz="1600" dirty="0" smtClean="0">
                <a:solidFill>
                  <a:schemeClr val="accent1"/>
                </a:solidFill>
              </a:rPr>
              <a:t>center :</a:t>
            </a:r>
            <a:r>
              <a:rPr lang="en-US" sz="1600" dirty="0" smtClean="0">
                <a:solidFill>
                  <a:schemeClr val="accent6">
                    <a:lumMod val="10000"/>
                    <a:lumOff val="90000"/>
                  </a:schemeClr>
                </a:solidFill>
              </a:rPr>
              <a:t> Lines are packed toward the center of the flex container.</a:t>
            </a:r>
          </a:p>
          <a:p>
            <a:pPr>
              <a:buClr>
                <a:srgbClr val="FFC000"/>
              </a:buClr>
            </a:pPr>
            <a:endParaRPr lang="en-US" sz="1600" dirty="0" smtClean="0">
              <a:solidFill>
                <a:schemeClr val="accent6">
                  <a:lumMod val="10000"/>
                  <a:lumOff val="90000"/>
                </a:schemeClr>
              </a:solidFill>
            </a:endParaRPr>
          </a:p>
          <a:p>
            <a:pPr>
              <a:buClr>
                <a:srgbClr val="FFC000"/>
              </a:buClr>
            </a:pPr>
            <a:r>
              <a:rPr lang="en-US" sz="1600" dirty="0" smtClean="0">
                <a:solidFill>
                  <a:srgbClr val="FFFF00"/>
                </a:solidFill>
              </a:rPr>
              <a:t>Example : align-</a:t>
            </a:r>
            <a:r>
              <a:rPr lang="en-US" sz="1600" dirty="0" err="1" smtClean="0">
                <a:solidFill>
                  <a:srgbClr val="FFFF00"/>
                </a:solidFill>
              </a:rPr>
              <a:t>content:center</a:t>
            </a:r>
            <a:r>
              <a:rPr lang="en-US" sz="1600" dirty="0" smtClean="0">
                <a:solidFill>
                  <a:srgbClr val="FFFF00"/>
                </a:solidFill>
              </a:rPr>
              <a:t>;</a:t>
            </a:r>
          </a:p>
        </p:txBody>
      </p:sp>
      <p:sp>
        <p:nvSpPr>
          <p:cNvPr id="4" name="Google Shape;381;p27"/>
          <p:cNvSpPr txBox="1">
            <a:spLocks/>
          </p:cNvSpPr>
          <p:nvPr/>
        </p:nvSpPr>
        <p:spPr>
          <a:xfrm>
            <a:off x="2936329" y="147146"/>
            <a:ext cx="5198659" cy="396300"/>
          </a:xfrm>
          <a:prstGeom prst="rect">
            <a:avLst/>
          </a:prstGeom>
        </p:spPr>
        <p:txBody>
          <a:bodyPr spcFirstLastPara="1" wrap="square" lIns="0" tIns="0" rIns="0" bIns="0" anchor="b"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1" i="0" u="none" strike="noStrike" kern="0" cap="none" spc="0" normalizeH="0" baseline="0" noProof="0" dirty="0" smtClean="0">
                <a:ln>
                  <a:noFill/>
                </a:ln>
                <a:solidFill>
                  <a:schemeClr val="accent1"/>
                </a:solidFill>
                <a:effectLst/>
                <a:uLnTx/>
                <a:uFillTx/>
                <a:latin typeface="Arial"/>
                <a:ea typeface="Arial"/>
                <a:cs typeface="Arial"/>
                <a:sym typeface="Arial"/>
              </a:rPr>
              <a:t>ALIGN CONTENT PROPERTY</a:t>
            </a:r>
            <a:endParaRPr kumimoji="0" lang="en-US" sz="2400" b="1" i="0" u="none" strike="noStrike" kern="0" cap="none" spc="0" normalizeH="0" baseline="0" noProof="0" dirty="0">
              <a:ln>
                <a:noFill/>
              </a:ln>
              <a:solidFill>
                <a:schemeClr val="accent1"/>
              </a:solidFill>
              <a:effectLst/>
              <a:uLnTx/>
              <a:uFillTx/>
              <a:latin typeface="Arial"/>
              <a:ea typeface="Arial"/>
              <a:cs typeface="Arial"/>
              <a:sym typeface="Arial"/>
            </a:endParaRPr>
          </a:p>
        </p:txBody>
      </p:sp>
      <p:pic>
        <p:nvPicPr>
          <p:cNvPr id="5" name="Picture 4" descr="rsz_logob.png"/>
          <p:cNvPicPr>
            <a:picLocks noChangeAspect="1"/>
          </p:cNvPicPr>
          <p:nvPr/>
        </p:nvPicPr>
        <p:blipFill>
          <a:blip r:embed="rId2"/>
          <a:stretch>
            <a:fillRect/>
          </a:stretch>
        </p:blipFill>
        <p:spPr>
          <a:xfrm>
            <a:off x="9218" y="73576"/>
            <a:ext cx="1650124" cy="563456"/>
          </a:xfrm>
          <a:prstGeom prst="rect">
            <a:avLst/>
          </a:prstGeom>
        </p:spPr>
      </p:pic>
      <p:cxnSp>
        <p:nvCxnSpPr>
          <p:cNvPr id="6" name="Straight Connector 5"/>
          <p:cNvCxnSpPr/>
          <p:nvPr/>
        </p:nvCxnSpPr>
        <p:spPr>
          <a:xfrm>
            <a:off x="9218" y="689582"/>
            <a:ext cx="9260906"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6" descr="logo-2582747_960_720-removebg-preview.png"/>
          <p:cNvPicPr>
            <a:picLocks noChangeAspect="1"/>
          </p:cNvPicPr>
          <p:nvPr/>
        </p:nvPicPr>
        <p:blipFill>
          <a:blip r:embed="rId3"/>
          <a:stretch>
            <a:fillRect/>
          </a:stretch>
        </p:blipFill>
        <p:spPr>
          <a:xfrm>
            <a:off x="8391838" y="8394"/>
            <a:ext cx="681188" cy="681188"/>
          </a:xfrm>
          <a:prstGeom prst="rect">
            <a:avLst/>
          </a:prstGeom>
        </p:spPr>
      </p:pic>
      <p:sp>
        <p:nvSpPr>
          <p:cNvPr id="8" name="Flowchart: Process 7"/>
          <p:cNvSpPr/>
          <p:nvPr/>
        </p:nvSpPr>
        <p:spPr>
          <a:xfrm>
            <a:off x="1828776" y="2144131"/>
            <a:ext cx="5780690" cy="2459399"/>
          </a:xfrm>
          <a:prstGeom prst="flowChartProcess">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Process 8"/>
          <p:cNvSpPr/>
          <p:nvPr/>
        </p:nvSpPr>
        <p:spPr>
          <a:xfrm>
            <a:off x="1870846" y="3037482"/>
            <a:ext cx="725192" cy="620088"/>
          </a:xfrm>
          <a:prstGeom prst="flowChartProcess">
            <a:avLst/>
          </a:prstGeom>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Flowchart: Process 9"/>
          <p:cNvSpPr/>
          <p:nvPr/>
        </p:nvSpPr>
        <p:spPr>
          <a:xfrm>
            <a:off x="2622316" y="3042742"/>
            <a:ext cx="725192" cy="620088"/>
          </a:xfrm>
          <a:prstGeom prst="flowChartProcess">
            <a:avLst/>
          </a:prstGeom>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1" name="Flowchart: Process 10"/>
          <p:cNvSpPr/>
          <p:nvPr/>
        </p:nvSpPr>
        <p:spPr>
          <a:xfrm>
            <a:off x="3352766" y="3037492"/>
            <a:ext cx="725192" cy="620088"/>
          </a:xfrm>
          <a:prstGeom prst="flowChartProcess">
            <a:avLst/>
          </a:prstGeom>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2" name="Flowchart: Process 11"/>
          <p:cNvSpPr/>
          <p:nvPr/>
        </p:nvSpPr>
        <p:spPr>
          <a:xfrm>
            <a:off x="4088468" y="3042742"/>
            <a:ext cx="725192" cy="620088"/>
          </a:xfrm>
          <a:prstGeom prst="flowChartProcess">
            <a:avLst/>
          </a:prstGeom>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32</a:t>
            </a:fld>
            <a:endParaRPr lang="en"/>
          </a:p>
        </p:txBody>
      </p:sp>
      <p:sp>
        <p:nvSpPr>
          <p:cNvPr id="3" name="TextBox 2"/>
          <p:cNvSpPr txBox="1"/>
          <p:nvPr/>
        </p:nvSpPr>
        <p:spPr>
          <a:xfrm>
            <a:off x="1313793" y="977473"/>
            <a:ext cx="6716110" cy="1077218"/>
          </a:xfrm>
          <a:prstGeom prst="rect">
            <a:avLst/>
          </a:prstGeom>
          <a:noFill/>
        </p:spPr>
        <p:txBody>
          <a:bodyPr wrap="square" rtlCol="0">
            <a:spAutoFit/>
          </a:bodyPr>
          <a:lstStyle/>
          <a:p>
            <a:pPr>
              <a:buClr>
                <a:srgbClr val="FFC000"/>
              </a:buClr>
              <a:buFont typeface="Wingdings" pitchFamily="2" charset="2"/>
              <a:buChar char="Ø"/>
            </a:pPr>
            <a:r>
              <a:rPr lang="en-US" sz="1600" dirty="0" smtClean="0">
                <a:solidFill>
                  <a:schemeClr val="accent1"/>
                </a:solidFill>
              </a:rPr>
              <a:t>flex-start : </a:t>
            </a:r>
            <a:r>
              <a:rPr lang="en-US" sz="1600" dirty="0" smtClean="0">
                <a:solidFill>
                  <a:schemeClr val="accent6">
                    <a:lumMod val="10000"/>
                    <a:lumOff val="90000"/>
                  </a:schemeClr>
                </a:solidFill>
              </a:rPr>
              <a:t>Lines are packed toward the start of the flex container.</a:t>
            </a:r>
          </a:p>
          <a:p>
            <a:pPr>
              <a:buClr>
                <a:srgbClr val="FFC000"/>
              </a:buClr>
            </a:pPr>
            <a:endParaRPr lang="en-US" sz="1600" dirty="0" smtClean="0">
              <a:solidFill>
                <a:schemeClr val="accent6">
                  <a:lumMod val="10000"/>
                  <a:lumOff val="90000"/>
                </a:schemeClr>
              </a:solidFill>
            </a:endParaRPr>
          </a:p>
          <a:p>
            <a:pPr>
              <a:buClr>
                <a:srgbClr val="FFC000"/>
              </a:buClr>
            </a:pPr>
            <a:r>
              <a:rPr lang="en-US" sz="1600" dirty="0" smtClean="0">
                <a:solidFill>
                  <a:srgbClr val="FFFF00"/>
                </a:solidFill>
              </a:rPr>
              <a:t>Example : align-</a:t>
            </a:r>
            <a:r>
              <a:rPr lang="en-US" sz="1600" dirty="0" err="1" smtClean="0">
                <a:solidFill>
                  <a:srgbClr val="FFFF00"/>
                </a:solidFill>
              </a:rPr>
              <a:t>content:flex</a:t>
            </a:r>
            <a:r>
              <a:rPr lang="en-US" sz="1600" dirty="0" smtClean="0">
                <a:solidFill>
                  <a:srgbClr val="FFFF00"/>
                </a:solidFill>
              </a:rPr>
              <a:t>-start;</a:t>
            </a:r>
          </a:p>
          <a:p>
            <a:pPr>
              <a:buClr>
                <a:srgbClr val="FFC000"/>
              </a:buClr>
            </a:pPr>
            <a:endParaRPr lang="en-US" sz="1600" dirty="0" smtClean="0">
              <a:solidFill>
                <a:schemeClr val="accent6">
                  <a:lumMod val="10000"/>
                  <a:lumOff val="90000"/>
                </a:schemeClr>
              </a:solidFill>
            </a:endParaRPr>
          </a:p>
        </p:txBody>
      </p:sp>
      <p:sp>
        <p:nvSpPr>
          <p:cNvPr id="4" name="Google Shape;381;p27"/>
          <p:cNvSpPr txBox="1">
            <a:spLocks/>
          </p:cNvSpPr>
          <p:nvPr/>
        </p:nvSpPr>
        <p:spPr>
          <a:xfrm>
            <a:off x="2936329" y="147146"/>
            <a:ext cx="5198659" cy="396300"/>
          </a:xfrm>
          <a:prstGeom prst="rect">
            <a:avLst/>
          </a:prstGeom>
        </p:spPr>
        <p:txBody>
          <a:bodyPr spcFirstLastPara="1" wrap="square" lIns="0" tIns="0" rIns="0" bIns="0" anchor="b"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1" i="0" u="none" strike="noStrike" kern="0" cap="none" spc="0" normalizeH="0" baseline="0" noProof="0" dirty="0" smtClean="0">
                <a:ln>
                  <a:noFill/>
                </a:ln>
                <a:solidFill>
                  <a:schemeClr val="accent1"/>
                </a:solidFill>
                <a:effectLst/>
                <a:uLnTx/>
                <a:uFillTx/>
                <a:latin typeface="Arial"/>
                <a:ea typeface="Arial"/>
                <a:cs typeface="Arial"/>
                <a:sym typeface="Arial"/>
              </a:rPr>
              <a:t>ALIGN CONTENT PROPERTY</a:t>
            </a:r>
            <a:endParaRPr kumimoji="0" lang="en-US" sz="2400" b="1" i="0" u="none" strike="noStrike" kern="0" cap="none" spc="0" normalizeH="0" baseline="0" noProof="0" dirty="0">
              <a:ln>
                <a:noFill/>
              </a:ln>
              <a:solidFill>
                <a:schemeClr val="accent1"/>
              </a:solidFill>
              <a:effectLst/>
              <a:uLnTx/>
              <a:uFillTx/>
              <a:latin typeface="Arial"/>
              <a:ea typeface="Arial"/>
              <a:cs typeface="Arial"/>
              <a:sym typeface="Arial"/>
            </a:endParaRPr>
          </a:p>
        </p:txBody>
      </p:sp>
      <p:pic>
        <p:nvPicPr>
          <p:cNvPr id="5" name="Picture 4" descr="rsz_logob.png"/>
          <p:cNvPicPr>
            <a:picLocks noChangeAspect="1"/>
          </p:cNvPicPr>
          <p:nvPr/>
        </p:nvPicPr>
        <p:blipFill>
          <a:blip r:embed="rId2"/>
          <a:stretch>
            <a:fillRect/>
          </a:stretch>
        </p:blipFill>
        <p:spPr>
          <a:xfrm>
            <a:off x="9218" y="73576"/>
            <a:ext cx="1650124" cy="563456"/>
          </a:xfrm>
          <a:prstGeom prst="rect">
            <a:avLst/>
          </a:prstGeom>
        </p:spPr>
      </p:pic>
      <p:cxnSp>
        <p:nvCxnSpPr>
          <p:cNvPr id="6" name="Straight Connector 5"/>
          <p:cNvCxnSpPr/>
          <p:nvPr/>
        </p:nvCxnSpPr>
        <p:spPr>
          <a:xfrm>
            <a:off x="9218" y="689582"/>
            <a:ext cx="9260906"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6" descr="logo-2582747_960_720-removebg-preview.png"/>
          <p:cNvPicPr>
            <a:picLocks noChangeAspect="1"/>
          </p:cNvPicPr>
          <p:nvPr/>
        </p:nvPicPr>
        <p:blipFill>
          <a:blip r:embed="rId3"/>
          <a:stretch>
            <a:fillRect/>
          </a:stretch>
        </p:blipFill>
        <p:spPr>
          <a:xfrm>
            <a:off x="8391838" y="8394"/>
            <a:ext cx="681188" cy="681188"/>
          </a:xfrm>
          <a:prstGeom prst="rect">
            <a:avLst/>
          </a:prstGeom>
        </p:spPr>
      </p:pic>
      <p:sp>
        <p:nvSpPr>
          <p:cNvPr id="8" name="Flowchart: Process 7"/>
          <p:cNvSpPr/>
          <p:nvPr/>
        </p:nvSpPr>
        <p:spPr>
          <a:xfrm>
            <a:off x="3079466" y="2364841"/>
            <a:ext cx="3142617" cy="2459399"/>
          </a:xfrm>
          <a:prstGeom prst="flowChartProcess">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Process 8"/>
          <p:cNvSpPr/>
          <p:nvPr/>
        </p:nvSpPr>
        <p:spPr>
          <a:xfrm>
            <a:off x="3121536" y="2406882"/>
            <a:ext cx="651678" cy="620088"/>
          </a:xfrm>
          <a:prstGeom prst="flowChartProcess">
            <a:avLst/>
          </a:prstGeom>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3" name="Flowchart: Process 12"/>
          <p:cNvSpPr/>
          <p:nvPr/>
        </p:nvSpPr>
        <p:spPr>
          <a:xfrm>
            <a:off x="3773214" y="2406882"/>
            <a:ext cx="651678" cy="620088"/>
          </a:xfrm>
          <a:prstGeom prst="flowChartProcess">
            <a:avLst/>
          </a:prstGeom>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4" name="Flowchart: Process 13"/>
          <p:cNvSpPr/>
          <p:nvPr/>
        </p:nvSpPr>
        <p:spPr>
          <a:xfrm>
            <a:off x="4430094" y="2401632"/>
            <a:ext cx="651678" cy="620088"/>
          </a:xfrm>
          <a:prstGeom prst="flowChartProcess">
            <a:avLst/>
          </a:prstGeom>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5" name="Flowchart: Process 14"/>
          <p:cNvSpPr/>
          <p:nvPr/>
        </p:nvSpPr>
        <p:spPr>
          <a:xfrm>
            <a:off x="5081772" y="2406882"/>
            <a:ext cx="651678" cy="620088"/>
          </a:xfrm>
          <a:prstGeom prst="flowChartProcess">
            <a:avLst/>
          </a:prstGeom>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16" name="Flowchart: Process 15"/>
          <p:cNvSpPr/>
          <p:nvPr/>
        </p:nvSpPr>
        <p:spPr>
          <a:xfrm>
            <a:off x="3121536" y="3021720"/>
            <a:ext cx="651678" cy="620088"/>
          </a:xfrm>
          <a:prstGeom prst="flowChartProcess">
            <a:avLst/>
          </a:prstGeom>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33</a:t>
            </a:fld>
            <a:endParaRPr lang="en"/>
          </a:p>
        </p:txBody>
      </p:sp>
      <p:sp>
        <p:nvSpPr>
          <p:cNvPr id="3" name="Rectangle 2"/>
          <p:cNvSpPr/>
          <p:nvPr/>
        </p:nvSpPr>
        <p:spPr>
          <a:xfrm>
            <a:off x="1659342" y="966956"/>
            <a:ext cx="6475646" cy="830997"/>
          </a:xfrm>
          <a:prstGeom prst="rect">
            <a:avLst/>
          </a:prstGeom>
        </p:spPr>
        <p:txBody>
          <a:bodyPr wrap="square">
            <a:spAutoFit/>
          </a:bodyPr>
          <a:lstStyle/>
          <a:p>
            <a:pPr>
              <a:buClr>
                <a:srgbClr val="FFC000"/>
              </a:buClr>
              <a:buFont typeface="Wingdings" pitchFamily="2" charset="2"/>
              <a:buChar char="Ø"/>
            </a:pPr>
            <a:r>
              <a:rPr lang="en-US" sz="1600" dirty="0" smtClean="0">
                <a:solidFill>
                  <a:schemeClr val="accent1"/>
                </a:solidFill>
              </a:rPr>
              <a:t>flex-end : </a:t>
            </a:r>
            <a:r>
              <a:rPr lang="en-US" sz="1600" dirty="0" smtClean="0">
                <a:solidFill>
                  <a:schemeClr val="accent6">
                    <a:lumMod val="10000"/>
                    <a:lumOff val="90000"/>
                  </a:schemeClr>
                </a:solidFill>
              </a:rPr>
              <a:t>Lines are packed toward the end of the flex container.</a:t>
            </a:r>
          </a:p>
          <a:p>
            <a:pPr>
              <a:buClr>
                <a:srgbClr val="FFC000"/>
              </a:buClr>
            </a:pPr>
            <a:endParaRPr lang="en-US" sz="1600" dirty="0" smtClean="0">
              <a:solidFill>
                <a:schemeClr val="accent6">
                  <a:lumMod val="10000"/>
                  <a:lumOff val="90000"/>
                </a:schemeClr>
              </a:solidFill>
            </a:endParaRPr>
          </a:p>
          <a:p>
            <a:pPr>
              <a:buClr>
                <a:srgbClr val="FFC000"/>
              </a:buClr>
            </a:pPr>
            <a:r>
              <a:rPr lang="en-US" sz="1600" dirty="0" smtClean="0">
                <a:solidFill>
                  <a:srgbClr val="FFFF00"/>
                </a:solidFill>
              </a:rPr>
              <a:t>Example : align-</a:t>
            </a:r>
            <a:r>
              <a:rPr lang="en-US" sz="1600" dirty="0" err="1" smtClean="0">
                <a:solidFill>
                  <a:srgbClr val="FFFF00"/>
                </a:solidFill>
              </a:rPr>
              <a:t>content:flex</a:t>
            </a:r>
            <a:r>
              <a:rPr lang="en-US" sz="1600" dirty="0" smtClean="0">
                <a:solidFill>
                  <a:srgbClr val="FFFF00"/>
                </a:solidFill>
              </a:rPr>
              <a:t>-end;</a:t>
            </a:r>
          </a:p>
        </p:txBody>
      </p:sp>
      <p:sp>
        <p:nvSpPr>
          <p:cNvPr id="4" name="Google Shape;381;p27"/>
          <p:cNvSpPr txBox="1">
            <a:spLocks/>
          </p:cNvSpPr>
          <p:nvPr/>
        </p:nvSpPr>
        <p:spPr>
          <a:xfrm>
            <a:off x="2936329" y="147146"/>
            <a:ext cx="5198659" cy="396300"/>
          </a:xfrm>
          <a:prstGeom prst="rect">
            <a:avLst/>
          </a:prstGeom>
        </p:spPr>
        <p:txBody>
          <a:bodyPr spcFirstLastPara="1" wrap="square" lIns="0" tIns="0" rIns="0" bIns="0" anchor="b"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1" i="0" u="none" strike="noStrike" kern="0" cap="none" spc="0" normalizeH="0" baseline="0" noProof="0" dirty="0" smtClean="0">
                <a:ln>
                  <a:noFill/>
                </a:ln>
                <a:solidFill>
                  <a:schemeClr val="accent1"/>
                </a:solidFill>
                <a:effectLst/>
                <a:uLnTx/>
                <a:uFillTx/>
                <a:latin typeface="Arial"/>
                <a:ea typeface="Arial"/>
                <a:cs typeface="Arial"/>
                <a:sym typeface="Arial"/>
              </a:rPr>
              <a:t>ALIGN CONTENT PROPERTY</a:t>
            </a:r>
            <a:endParaRPr kumimoji="0" lang="en-US" sz="2400" b="1" i="0" u="none" strike="noStrike" kern="0" cap="none" spc="0" normalizeH="0" baseline="0" noProof="0" dirty="0">
              <a:ln>
                <a:noFill/>
              </a:ln>
              <a:solidFill>
                <a:schemeClr val="accent1"/>
              </a:solidFill>
              <a:effectLst/>
              <a:uLnTx/>
              <a:uFillTx/>
              <a:latin typeface="Arial"/>
              <a:ea typeface="Arial"/>
              <a:cs typeface="Arial"/>
              <a:sym typeface="Arial"/>
            </a:endParaRPr>
          </a:p>
        </p:txBody>
      </p:sp>
      <p:pic>
        <p:nvPicPr>
          <p:cNvPr id="5" name="Picture 4" descr="rsz_logob.png"/>
          <p:cNvPicPr>
            <a:picLocks noChangeAspect="1"/>
          </p:cNvPicPr>
          <p:nvPr/>
        </p:nvPicPr>
        <p:blipFill>
          <a:blip r:embed="rId2"/>
          <a:stretch>
            <a:fillRect/>
          </a:stretch>
        </p:blipFill>
        <p:spPr>
          <a:xfrm>
            <a:off x="9218" y="73576"/>
            <a:ext cx="1650124" cy="563456"/>
          </a:xfrm>
          <a:prstGeom prst="rect">
            <a:avLst/>
          </a:prstGeom>
        </p:spPr>
      </p:pic>
      <p:cxnSp>
        <p:nvCxnSpPr>
          <p:cNvPr id="6" name="Straight Connector 5"/>
          <p:cNvCxnSpPr/>
          <p:nvPr/>
        </p:nvCxnSpPr>
        <p:spPr>
          <a:xfrm>
            <a:off x="9218" y="689582"/>
            <a:ext cx="9260906"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6" descr="logo-2582747_960_720-removebg-preview.png"/>
          <p:cNvPicPr>
            <a:picLocks noChangeAspect="1"/>
          </p:cNvPicPr>
          <p:nvPr/>
        </p:nvPicPr>
        <p:blipFill>
          <a:blip r:embed="rId3"/>
          <a:stretch>
            <a:fillRect/>
          </a:stretch>
        </p:blipFill>
        <p:spPr>
          <a:xfrm>
            <a:off x="8391838" y="8394"/>
            <a:ext cx="681188" cy="681188"/>
          </a:xfrm>
          <a:prstGeom prst="rect">
            <a:avLst/>
          </a:prstGeom>
        </p:spPr>
      </p:pic>
      <p:sp>
        <p:nvSpPr>
          <p:cNvPr id="8" name="Flowchart: Process 7"/>
          <p:cNvSpPr/>
          <p:nvPr/>
        </p:nvSpPr>
        <p:spPr>
          <a:xfrm>
            <a:off x="3079466" y="1933903"/>
            <a:ext cx="3142617" cy="2942897"/>
          </a:xfrm>
          <a:prstGeom prst="flowChartProcess">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Process 8"/>
          <p:cNvSpPr/>
          <p:nvPr/>
        </p:nvSpPr>
        <p:spPr>
          <a:xfrm>
            <a:off x="3121536" y="3615532"/>
            <a:ext cx="651678" cy="620088"/>
          </a:xfrm>
          <a:prstGeom prst="flowChartProcess">
            <a:avLst/>
          </a:prstGeom>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Flowchart: Process 9"/>
          <p:cNvSpPr/>
          <p:nvPr/>
        </p:nvSpPr>
        <p:spPr>
          <a:xfrm>
            <a:off x="3773214" y="3615532"/>
            <a:ext cx="651678" cy="620088"/>
          </a:xfrm>
          <a:prstGeom prst="flowChartProcess">
            <a:avLst/>
          </a:prstGeom>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1" name="Flowchart: Process 10"/>
          <p:cNvSpPr/>
          <p:nvPr/>
        </p:nvSpPr>
        <p:spPr>
          <a:xfrm>
            <a:off x="4430094" y="3610282"/>
            <a:ext cx="651678" cy="620088"/>
          </a:xfrm>
          <a:prstGeom prst="flowChartProcess">
            <a:avLst/>
          </a:prstGeom>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2" name="Flowchart: Process 11"/>
          <p:cNvSpPr/>
          <p:nvPr/>
        </p:nvSpPr>
        <p:spPr>
          <a:xfrm>
            <a:off x="5081772" y="3615532"/>
            <a:ext cx="651678" cy="620088"/>
          </a:xfrm>
          <a:prstGeom prst="flowChartProcess">
            <a:avLst/>
          </a:prstGeom>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13" name="Flowchart: Process 12"/>
          <p:cNvSpPr/>
          <p:nvPr/>
        </p:nvSpPr>
        <p:spPr>
          <a:xfrm>
            <a:off x="3121536" y="4230370"/>
            <a:ext cx="651678" cy="620088"/>
          </a:xfrm>
          <a:prstGeom prst="flowChartProcess">
            <a:avLst/>
          </a:prstGeom>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34</a:t>
            </a:fld>
            <a:endParaRPr lang="en" dirty="0"/>
          </a:p>
        </p:txBody>
      </p:sp>
      <p:sp>
        <p:nvSpPr>
          <p:cNvPr id="3" name="Rectangle 2"/>
          <p:cNvSpPr/>
          <p:nvPr/>
        </p:nvSpPr>
        <p:spPr>
          <a:xfrm>
            <a:off x="1627812" y="882869"/>
            <a:ext cx="6475646" cy="830997"/>
          </a:xfrm>
          <a:prstGeom prst="rect">
            <a:avLst/>
          </a:prstGeom>
        </p:spPr>
        <p:txBody>
          <a:bodyPr wrap="square">
            <a:spAutoFit/>
          </a:bodyPr>
          <a:lstStyle/>
          <a:p>
            <a:pPr>
              <a:buClr>
                <a:srgbClr val="FFC000"/>
              </a:buClr>
              <a:buFont typeface="Wingdings" pitchFamily="2" charset="2"/>
              <a:buChar char="Ø"/>
            </a:pPr>
            <a:r>
              <a:rPr lang="en-US" sz="1600" dirty="0" smtClean="0">
                <a:solidFill>
                  <a:schemeClr val="accent1"/>
                </a:solidFill>
              </a:rPr>
              <a:t>space-between : </a:t>
            </a:r>
            <a:r>
              <a:rPr lang="en-US" sz="1600" dirty="0" smtClean="0">
                <a:solidFill>
                  <a:schemeClr val="accent6">
                    <a:lumMod val="10000"/>
                    <a:lumOff val="90000"/>
                  </a:schemeClr>
                </a:solidFill>
              </a:rPr>
              <a:t>Lines are evenly distributed in the flex container.</a:t>
            </a:r>
          </a:p>
          <a:p>
            <a:pPr>
              <a:buClr>
                <a:srgbClr val="FFC000"/>
              </a:buClr>
            </a:pPr>
            <a:endParaRPr lang="en-US" sz="1600" dirty="0" smtClean="0">
              <a:solidFill>
                <a:schemeClr val="accent6">
                  <a:lumMod val="10000"/>
                  <a:lumOff val="90000"/>
                </a:schemeClr>
              </a:solidFill>
            </a:endParaRPr>
          </a:p>
          <a:p>
            <a:pPr>
              <a:buClr>
                <a:srgbClr val="FFC000"/>
              </a:buClr>
            </a:pPr>
            <a:r>
              <a:rPr lang="en-US" sz="1600" dirty="0" smtClean="0">
                <a:solidFill>
                  <a:srgbClr val="FFFF00"/>
                </a:solidFill>
              </a:rPr>
              <a:t>Example : align-</a:t>
            </a:r>
            <a:r>
              <a:rPr lang="en-US" sz="1600" dirty="0" err="1" smtClean="0">
                <a:solidFill>
                  <a:srgbClr val="FFFF00"/>
                </a:solidFill>
              </a:rPr>
              <a:t>content:space</a:t>
            </a:r>
            <a:r>
              <a:rPr lang="en-US" sz="1600" dirty="0" smtClean="0">
                <a:solidFill>
                  <a:srgbClr val="FFFF00"/>
                </a:solidFill>
              </a:rPr>
              <a:t>-between;</a:t>
            </a:r>
          </a:p>
        </p:txBody>
      </p:sp>
      <p:sp>
        <p:nvSpPr>
          <p:cNvPr id="4" name="Google Shape;381;p27"/>
          <p:cNvSpPr txBox="1">
            <a:spLocks/>
          </p:cNvSpPr>
          <p:nvPr/>
        </p:nvSpPr>
        <p:spPr>
          <a:xfrm>
            <a:off x="2936329" y="147146"/>
            <a:ext cx="5198659" cy="396300"/>
          </a:xfrm>
          <a:prstGeom prst="rect">
            <a:avLst/>
          </a:prstGeom>
        </p:spPr>
        <p:txBody>
          <a:bodyPr spcFirstLastPara="1" wrap="square" lIns="0" tIns="0" rIns="0" bIns="0" anchor="b"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1" i="0" u="none" strike="noStrike" kern="0" cap="none" spc="0" normalizeH="0" baseline="0" noProof="0" dirty="0" smtClean="0">
                <a:ln>
                  <a:noFill/>
                </a:ln>
                <a:solidFill>
                  <a:schemeClr val="accent1"/>
                </a:solidFill>
                <a:effectLst/>
                <a:uLnTx/>
                <a:uFillTx/>
                <a:latin typeface="Arial"/>
                <a:ea typeface="Arial"/>
                <a:cs typeface="Arial"/>
                <a:sym typeface="Arial"/>
              </a:rPr>
              <a:t>ALIGN CONTENT PROPERTY</a:t>
            </a:r>
            <a:endParaRPr kumimoji="0" lang="en-US" sz="2400" b="1" i="0" u="none" strike="noStrike" kern="0" cap="none" spc="0" normalizeH="0" baseline="0" noProof="0" dirty="0">
              <a:ln>
                <a:noFill/>
              </a:ln>
              <a:solidFill>
                <a:schemeClr val="accent1"/>
              </a:solidFill>
              <a:effectLst/>
              <a:uLnTx/>
              <a:uFillTx/>
              <a:latin typeface="Arial"/>
              <a:ea typeface="Arial"/>
              <a:cs typeface="Arial"/>
              <a:sym typeface="Arial"/>
            </a:endParaRPr>
          </a:p>
        </p:txBody>
      </p:sp>
      <p:pic>
        <p:nvPicPr>
          <p:cNvPr id="5" name="Picture 4" descr="rsz_logob.png"/>
          <p:cNvPicPr>
            <a:picLocks noChangeAspect="1"/>
          </p:cNvPicPr>
          <p:nvPr/>
        </p:nvPicPr>
        <p:blipFill>
          <a:blip r:embed="rId2"/>
          <a:stretch>
            <a:fillRect/>
          </a:stretch>
        </p:blipFill>
        <p:spPr>
          <a:xfrm>
            <a:off x="9218" y="73576"/>
            <a:ext cx="1650124" cy="563456"/>
          </a:xfrm>
          <a:prstGeom prst="rect">
            <a:avLst/>
          </a:prstGeom>
        </p:spPr>
      </p:pic>
      <p:cxnSp>
        <p:nvCxnSpPr>
          <p:cNvPr id="6" name="Straight Connector 5"/>
          <p:cNvCxnSpPr/>
          <p:nvPr/>
        </p:nvCxnSpPr>
        <p:spPr>
          <a:xfrm>
            <a:off x="9218" y="689582"/>
            <a:ext cx="9260906"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6" descr="logo-2582747_960_720-removebg-preview.png"/>
          <p:cNvPicPr>
            <a:picLocks noChangeAspect="1"/>
          </p:cNvPicPr>
          <p:nvPr/>
        </p:nvPicPr>
        <p:blipFill>
          <a:blip r:embed="rId3"/>
          <a:stretch>
            <a:fillRect/>
          </a:stretch>
        </p:blipFill>
        <p:spPr>
          <a:xfrm>
            <a:off x="8391838" y="8394"/>
            <a:ext cx="681188" cy="681188"/>
          </a:xfrm>
          <a:prstGeom prst="rect">
            <a:avLst/>
          </a:prstGeom>
        </p:spPr>
      </p:pic>
      <p:sp>
        <p:nvSpPr>
          <p:cNvPr id="8" name="Flowchart: Process 7"/>
          <p:cNvSpPr/>
          <p:nvPr/>
        </p:nvSpPr>
        <p:spPr>
          <a:xfrm>
            <a:off x="2522484" y="1933903"/>
            <a:ext cx="4929350" cy="2942897"/>
          </a:xfrm>
          <a:prstGeom prst="flowChartProcess">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Process 8"/>
          <p:cNvSpPr/>
          <p:nvPr/>
        </p:nvSpPr>
        <p:spPr>
          <a:xfrm>
            <a:off x="2652530" y="2049513"/>
            <a:ext cx="651678" cy="620088"/>
          </a:xfrm>
          <a:prstGeom prst="flowChartProcess">
            <a:avLst/>
          </a:prstGeom>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Flowchart: Process 9"/>
          <p:cNvSpPr/>
          <p:nvPr/>
        </p:nvSpPr>
        <p:spPr>
          <a:xfrm>
            <a:off x="3510464" y="2049542"/>
            <a:ext cx="651678" cy="620088"/>
          </a:xfrm>
          <a:prstGeom prst="flowChartProcess">
            <a:avLst/>
          </a:prstGeom>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1" name="Flowchart: Process 10"/>
          <p:cNvSpPr/>
          <p:nvPr/>
        </p:nvSpPr>
        <p:spPr>
          <a:xfrm>
            <a:off x="4356524" y="2054802"/>
            <a:ext cx="651678" cy="620088"/>
          </a:xfrm>
          <a:prstGeom prst="flowChartProcess">
            <a:avLst/>
          </a:prstGeom>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2" name="Flowchart: Process 11"/>
          <p:cNvSpPr/>
          <p:nvPr/>
        </p:nvSpPr>
        <p:spPr>
          <a:xfrm>
            <a:off x="5165852" y="2060052"/>
            <a:ext cx="651678" cy="620088"/>
          </a:xfrm>
          <a:prstGeom prst="flowChartProcess">
            <a:avLst/>
          </a:prstGeom>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23" name="Google Shape;381;p27"/>
          <p:cNvSpPr txBox="1">
            <a:spLocks/>
          </p:cNvSpPr>
          <p:nvPr/>
        </p:nvSpPr>
        <p:spPr>
          <a:xfrm>
            <a:off x="3187113" y="146142"/>
            <a:ext cx="3507974" cy="396300"/>
          </a:xfrm>
          <a:prstGeom prst="rect">
            <a:avLst/>
          </a:prstGeom>
        </p:spPr>
        <p:txBody>
          <a:bodyPr spcFirstLastPara="1" wrap="square" lIns="0" tIns="0" rIns="0" bIns="0" anchor="b"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1" i="0" u="none" strike="noStrike" kern="0" cap="none" spc="0" normalizeH="0" baseline="0" noProof="0" dirty="0" smtClean="0">
                <a:ln>
                  <a:noFill/>
                </a:ln>
                <a:solidFill>
                  <a:schemeClr val="accent1"/>
                </a:solidFill>
                <a:effectLst/>
                <a:uLnTx/>
                <a:uFillTx/>
                <a:latin typeface="Arial"/>
                <a:ea typeface="Arial"/>
                <a:cs typeface="Arial"/>
                <a:sym typeface="Arial"/>
              </a:rPr>
              <a:t>FLEX ITEM PROPERTY </a:t>
            </a:r>
            <a:endParaRPr kumimoji="0" lang="en-US" sz="2400" b="1" i="0" u="none" strike="noStrike" kern="0" cap="none" spc="0" normalizeH="0" baseline="0" noProof="0" dirty="0">
              <a:ln>
                <a:noFill/>
              </a:ln>
              <a:solidFill>
                <a:schemeClr val="accent1"/>
              </a:solidFill>
              <a:effectLst/>
              <a:uLnTx/>
              <a:uFillTx/>
              <a:latin typeface="Arial"/>
              <a:ea typeface="Arial"/>
              <a:cs typeface="Arial"/>
              <a:sym typeface="Arial"/>
            </a:endParaRPr>
          </a:p>
        </p:txBody>
      </p:sp>
      <p:sp>
        <p:nvSpPr>
          <p:cNvPr id="25" name="Google Shape;266;p19"/>
          <p:cNvSpPr txBox="1">
            <a:spLocks noGrp="1"/>
          </p:cNvSpPr>
          <p:nvPr>
            <p:ph type="body" idx="4294967295"/>
          </p:nvPr>
        </p:nvSpPr>
        <p:spPr>
          <a:xfrm>
            <a:off x="2343806" y="998483"/>
            <a:ext cx="4584268" cy="3289738"/>
          </a:xfrm>
          <a:prstGeom prst="rect">
            <a:avLst/>
          </a:prstGeom>
        </p:spPr>
        <p:txBody>
          <a:bodyPr spcFirstLastPara="1" wrap="square" lIns="0" tIns="0" rIns="0" bIns="0" anchor="t" anchorCtr="0">
            <a:noAutofit/>
          </a:bodyPr>
          <a:lstStyle/>
          <a:p>
            <a:pPr marL="0" lvl="0" indent="0" algn="l" rtl="0">
              <a:spcBef>
                <a:spcPts val="0"/>
              </a:spcBef>
              <a:spcAft>
                <a:spcPts val="0"/>
              </a:spcAft>
              <a:buClr>
                <a:srgbClr val="FFC000"/>
              </a:buClr>
              <a:buFont typeface="Wingdings" pitchFamily="2" charset="2"/>
              <a:buChar char="Ø"/>
            </a:pPr>
            <a:r>
              <a:rPr lang="en-US" sz="1800" dirty="0" smtClean="0">
                <a:solidFill>
                  <a:schemeClr val="tx1"/>
                </a:solidFill>
                <a:latin typeface="Barlow" charset="0"/>
              </a:rPr>
              <a:t> Order</a:t>
            </a:r>
          </a:p>
          <a:p>
            <a:pPr marL="0" lvl="0" indent="0" algn="l" rtl="0">
              <a:spcBef>
                <a:spcPts val="0"/>
              </a:spcBef>
              <a:spcAft>
                <a:spcPts val="0"/>
              </a:spcAft>
              <a:buClr>
                <a:srgbClr val="FFC000"/>
              </a:buClr>
            </a:pPr>
            <a:endParaRPr lang="en-US" sz="1800" dirty="0" smtClean="0">
              <a:solidFill>
                <a:schemeClr val="tx1"/>
              </a:solidFill>
              <a:latin typeface="Barlow" charset="0"/>
            </a:endParaRPr>
          </a:p>
          <a:p>
            <a:pPr marL="0" lvl="0" indent="0" algn="l" rtl="0">
              <a:spcBef>
                <a:spcPts val="0"/>
              </a:spcBef>
              <a:spcAft>
                <a:spcPts val="0"/>
              </a:spcAft>
              <a:buClr>
                <a:srgbClr val="FFC000"/>
              </a:buClr>
              <a:buFont typeface="Wingdings" pitchFamily="2" charset="2"/>
              <a:buChar char="Ø"/>
            </a:pPr>
            <a:r>
              <a:rPr lang="en-US" sz="1800" dirty="0" smtClean="0">
                <a:solidFill>
                  <a:schemeClr val="tx1"/>
                </a:solidFill>
                <a:latin typeface="Barlow" charset="0"/>
              </a:rPr>
              <a:t> Flex-grow</a:t>
            </a:r>
          </a:p>
          <a:p>
            <a:pPr marL="0" lvl="0" indent="0" algn="l" rtl="0">
              <a:spcBef>
                <a:spcPts val="0"/>
              </a:spcBef>
              <a:spcAft>
                <a:spcPts val="0"/>
              </a:spcAft>
              <a:buClr>
                <a:srgbClr val="FFC000"/>
              </a:buClr>
            </a:pPr>
            <a:endParaRPr lang="en-US" sz="1800" dirty="0" smtClean="0">
              <a:solidFill>
                <a:schemeClr val="tx1"/>
              </a:solidFill>
              <a:latin typeface="Barlow" charset="0"/>
            </a:endParaRPr>
          </a:p>
          <a:p>
            <a:pPr marL="0" lvl="0" indent="0" algn="l" rtl="0">
              <a:spcBef>
                <a:spcPts val="0"/>
              </a:spcBef>
              <a:spcAft>
                <a:spcPts val="0"/>
              </a:spcAft>
              <a:buClr>
                <a:srgbClr val="FFC000"/>
              </a:buClr>
              <a:buFont typeface="Wingdings" pitchFamily="2" charset="2"/>
              <a:buChar char="Ø"/>
            </a:pPr>
            <a:r>
              <a:rPr lang="en-US" sz="1800" dirty="0" smtClean="0">
                <a:solidFill>
                  <a:schemeClr val="tx1"/>
                </a:solidFill>
                <a:latin typeface="Barlow" charset="0"/>
              </a:rPr>
              <a:t> Flex-shrink</a:t>
            </a:r>
          </a:p>
          <a:p>
            <a:pPr marL="0" lvl="0" indent="0" algn="l" rtl="0">
              <a:spcBef>
                <a:spcPts val="0"/>
              </a:spcBef>
              <a:spcAft>
                <a:spcPts val="0"/>
              </a:spcAft>
              <a:buClr>
                <a:srgbClr val="FFC000"/>
              </a:buClr>
            </a:pPr>
            <a:endParaRPr lang="en-US" sz="1800" dirty="0" smtClean="0">
              <a:solidFill>
                <a:schemeClr val="tx1"/>
              </a:solidFill>
              <a:latin typeface="Barlow" charset="0"/>
            </a:endParaRPr>
          </a:p>
          <a:p>
            <a:pPr marL="0" lvl="0" indent="0" algn="l" rtl="0">
              <a:spcBef>
                <a:spcPts val="0"/>
              </a:spcBef>
              <a:spcAft>
                <a:spcPts val="0"/>
              </a:spcAft>
              <a:buClr>
                <a:srgbClr val="FFC000"/>
              </a:buClr>
              <a:buFont typeface="Wingdings" pitchFamily="2" charset="2"/>
              <a:buChar char="Ø"/>
            </a:pPr>
            <a:r>
              <a:rPr lang="en-US" sz="1800" dirty="0" smtClean="0">
                <a:solidFill>
                  <a:schemeClr val="tx1"/>
                </a:solidFill>
                <a:latin typeface="Barlow" charset="0"/>
              </a:rPr>
              <a:t> Flex-basis</a:t>
            </a:r>
          </a:p>
          <a:p>
            <a:pPr marL="0" lvl="0" indent="0" algn="l" rtl="0">
              <a:spcBef>
                <a:spcPts val="0"/>
              </a:spcBef>
              <a:spcAft>
                <a:spcPts val="0"/>
              </a:spcAft>
              <a:buClr>
                <a:srgbClr val="FFC000"/>
              </a:buClr>
            </a:pPr>
            <a:endParaRPr lang="en-US" sz="1800" dirty="0" smtClean="0">
              <a:solidFill>
                <a:schemeClr val="tx1"/>
              </a:solidFill>
              <a:latin typeface="Barlow" charset="0"/>
            </a:endParaRPr>
          </a:p>
          <a:p>
            <a:pPr marL="0" lvl="0" indent="0" algn="l" rtl="0">
              <a:spcBef>
                <a:spcPts val="0"/>
              </a:spcBef>
              <a:spcAft>
                <a:spcPts val="0"/>
              </a:spcAft>
              <a:buClr>
                <a:srgbClr val="FFC000"/>
              </a:buClr>
              <a:buFont typeface="Wingdings" pitchFamily="2" charset="2"/>
              <a:buChar char="Ø"/>
            </a:pPr>
            <a:r>
              <a:rPr lang="en-US" sz="1800" dirty="0" smtClean="0">
                <a:solidFill>
                  <a:schemeClr val="tx1"/>
                </a:solidFill>
                <a:latin typeface="Barlow" charset="0"/>
              </a:rPr>
              <a:t> Flex</a:t>
            </a:r>
          </a:p>
          <a:p>
            <a:pPr marL="0" lvl="0" indent="0" algn="l" rtl="0">
              <a:spcBef>
                <a:spcPts val="0"/>
              </a:spcBef>
              <a:spcAft>
                <a:spcPts val="0"/>
              </a:spcAft>
              <a:buClr>
                <a:srgbClr val="FFC000"/>
              </a:buClr>
            </a:pPr>
            <a:endParaRPr lang="en-US" sz="1800" dirty="0" smtClean="0">
              <a:solidFill>
                <a:schemeClr val="tx1"/>
              </a:solidFill>
              <a:latin typeface="Barlow" charset="0"/>
            </a:endParaRPr>
          </a:p>
          <a:p>
            <a:pPr marL="0" lvl="0" indent="0" algn="l" rtl="0">
              <a:spcBef>
                <a:spcPts val="0"/>
              </a:spcBef>
              <a:spcAft>
                <a:spcPts val="0"/>
              </a:spcAft>
              <a:buClr>
                <a:srgbClr val="FFC000"/>
              </a:buClr>
              <a:buFont typeface="Wingdings" pitchFamily="2" charset="2"/>
              <a:buChar char="Ø"/>
            </a:pPr>
            <a:r>
              <a:rPr lang="en-US" sz="1800" dirty="0" smtClean="0">
                <a:solidFill>
                  <a:schemeClr val="tx1"/>
                </a:solidFill>
                <a:latin typeface="Barlow" charset="0"/>
              </a:rPr>
              <a:t> Align-self</a:t>
            </a:r>
            <a:endParaRPr sz="1800">
              <a:solidFill>
                <a:schemeClr val="tx1"/>
              </a:solidFill>
              <a:latin typeface="Barlow" charset="0"/>
            </a:endParaRPr>
          </a:p>
        </p:txBody>
      </p:sp>
      <p:pic>
        <p:nvPicPr>
          <p:cNvPr id="26" name="Picture 25" descr="rsz_logob.png"/>
          <p:cNvPicPr>
            <a:picLocks noChangeAspect="1"/>
          </p:cNvPicPr>
          <p:nvPr/>
        </p:nvPicPr>
        <p:blipFill>
          <a:blip r:embed="rId3"/>
          <a:stretch>
            <a:fillRect/>
          </a:stretch>
        </p:blipFill>
        <p:spPr>
          <a:xfrm>
            <a:off x="9218" y="73576"/>
            <a:ext cx="1650124" cy="563456"/>
          </a:xfrm>
          <a:prstGeom prst="rect">
            <a:avLst/>
          </a:prstGeom>
        </p:spPr>
      </p:pic>
      <p:cxnSp>
        <p:nvCxnSpPr>
          <p:cNvPr id="27" name="Straight Connector 26"/>
          <p:cNvCxnSpPr/>
          <p:nvPr/>
        </p:nvCxnSpPr>
        <p:spPr>
          <a:xfrm>
            <a:off x="9218" y="689582"/>
            <a:ext cx="9260906"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8" name="Picture 27" descr="logo-2582747_960_720-removebg-preview.png"/>
          <p:cNvPicPr>
            <a:picLocks noChangeAspect="1"/>
          </p:cNvPicPr>
          <p:nvPr/>
        </p:nvPicPr>
        <p:blipFill>
          <a:blip r:embed="rId4"/>
          <a:stretch>
            <a:fillRect/>
          </a:stretch>
        </p:blipFill>
        <p:spPr>
          <a:xfrm>
            <a:off x="8391838" y="8394"/>
            <a:ext cx="681188" cy="681188"/>
          </a:xfrm>
          <a:prstGeom prst="rect">
            <a:avLst/>
          </a:prstGeom>
        </p:spPr>
      </p:pic>
      <p:sp>
        <p:nvSpPr>
          <p:cNvPr id="7" name="Slide Number Placeholder 1"/>
          <p:cNvSpPr>
            <a:spLocks noGrp="1"/>
          </p:cNvSpPr>
          <p:nvPr>
            <p:ph type="sldNum" idx="12"/>
          </p:nvPr>
        </p:nvSpPr>
        <p:spPr>
          <a:xfrm>
            <a:off x="8693400" y="4749850"/>
            <a:ext cx="450600" cy="347100"/>
          </a:xfrm>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35</a:t>
            </a:fld>
            <a:endParaRPr lang="en"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11" name="Google Shape;381;p27"/>
          <p:cNvSpPr txBox="1">
            <a:spLocks/>
          </p:cNvSpPr>
          <p:nvPr/>
        </p:nvSpPr>
        <p:spPr>
          <a:xfrm>
            <a:off x="3363303" y="126126"/>
            <a:ext cx="3573517" cy="396300"/>
          </a:xfrm>
          <a:prstGeom prst="rect">
            <a:avLst/>
          </a:prstGeom>
        </p:spPr>
        <p:txBody>
          <a:bodyPr spcFirstLastPara="1" wrap="square" lIns="0" tIns="0" rIns="0" bIns="0" anchor="b"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1" i="0" u="none" strike="noStrike" kern="0" cap="none" spc="0" normalizeH="0" baseline="0" noProof="0" dirty="0" smtClean="0">
                <a:ln>
                  <a:noFill/>
                </a:ln>
                <a:solidFill>
                  <a:schemeClr val="accent1"/>
                </a:solidFill>
                <a:effectLst/>
                <a:uLnTx/>
                <a:uFillTx/>
                <a:latin typeface="Arial"/>
                <a:ea typeface="Arial"/>
                <a:cs typeface="Arial"/>
                <a:sym typeface="Arial"/>
              </a:rPr>
              <a:t>ORDER PROPERTY </a:t>
            </a:r>
            <a:endParaRPr kumimoji="0" lang="en-US" sz="2400" b="1" i="0" u="none" strike="noStrike" kern="0" cap="none" spc="0" normalizeH="0" baseline="0" noProof="0" dirty="0">
              <a:ln>
                <a:noFill/>
              </a:ln>
              <a:solidFill>
                <a:schemeClr val="accent1"/>
              </a:solidFill>
              <a:effectLst/>
              <a:uLnTx/>
              <a:uFillTx/>
              <a:latin typeface="Arial"/>
              <a:ea typeface="Arial"/>
              <a:cs typeface="Arial"/>
              <a:sym typeface="Arial"/>
            </a:endParaRPr>
          </a:p>
        </p:txBody>
      </p:sp>
      <p:sp>
        <p:nvSpPr>
          <p:cNvPr id="12" name="TextBox 11"/>
          <p:cNvSpPr txBox="1"/>
          <p:nvPr/>
        </p:nvSpPr>
        <p:spPr>
          <a:xfrm>
            <a:off x="1659341" y="939526"/>
            <a:ext cx="6538727" cy="1077218"/>
          </a:xfrm>
          <a:prstGeom prst="rect">
            <a:avLst/>
          </a:prstGeom>
          <a:noFill/>
        </p:spPr>
        <p:txBody>
          <a:bodyPr wrap="square" rtlCol="0">
            <a:spAutoFit/>
          </a:bodyPr>
          <a:lstStyle/>
          <a:p>
            <a:pPr>
              <a:buClr>
                <a:srgbClr val="FFC000"/>
              </a:buClr>
              <a:buFont typeface="Wingdings" pitchFamily="2" charset="2"/>
              <a:buChar char="Ø"/>
            </a:pPr>
            <a:r>
              <a:rPr lang="en-US" sz="1600" dirty="0" smtClean="0">
                <a:solidFill>
                  <a:schemeClr val="accent1"/>
                </a:solidFill>
              </a:rPr>
              <a:t>order : </a:t>
            </a:r>
            <a:r>
              <a:rPr lang="en-US" sz="1600" dirty="0" smtClean="0">
                <a:solidFill>
                  <a:schemeClr val="tx1"/>
                </a:solidFill>
              </a:rPr>
              <a:t>Control the order of items in the flex container.</a:t>
            </a:r>
          </a:p>
          <a:p>
            <a:r>
              <a:rPr lang="en-US" sz="1600" dirty="0" smtClean="0">
                <a:solidFill>
                  <a:schemeClr val="tx1"/>
                </a:solidFill>
              </a:rPr>
              <a:t>The order value must be a number, default value is 0.</a:t>
            </a:r>
          </a:p>
          <a:p>
            <a:endParaRPr lang="en-US" sz="1600" dirty="0" smtClean="0">
              <a:solidFill>
                <a:schemeClr val="tx1"/>
              </a:solidFill>
            </a:endParaRPr>
          </a:p>
          <a:p>
            <a:r>
              <a:rPr lang="en-US" sz="1600" dirty="0" smtClean="0">
                <a:solidFill>
                  <a:srgbClr val="FFFF00"/>
                </a:solidFill>
              </a:rPr>
              <a:t>Example : order: 3;</a:t>
            </a:r>
            <a:endParaRPr lang="en-US" sz="1600" dirty="0">
              <a:solidFill>
                <a:srgbClr val="FFFF00"/>
              </a:solidFill>
            </a:endParaRPr>
          </a:p>
        </p:txBody>
      </p:sp>
      <p:pic>
        <p:nvPicPr>
          <p:cNvPr id="13" name="Picture 12" descr="rsz_logob.png"/>
          <p:cNvPicPr>
            <a:picLocks noChangeAspect="1"/>
          </p:cNvPicPr>
          <p:nvPr/>
        </p:nvPicPr>
        <p:blipFill>
          <a:blip r:embed="rId3"/>
          <a:stretch>
            <a:fillRect/>
          </a:stretch>
        </p:blipFill>
        <p:spPr>
          <a:xfrm>
            <a:off x="9218" y="73576"/>
            <a:ext cx="1650124" cy="563456"/>
          </a:xfrm>
          <a:prstGeom prst="rect">
            <a:avLst/>
          </a:prstGeom>
        </p:spPr>
      </p:pic>
      <p:cxnSp>
        <p:nvCxnSpPr>
          <p:cNvPr id="14" name="Straight Connector 13"/>
          <p:cNvCxnSpPr/>
          <p:nvPr/>
        </p:nvCxnSpPr>
        <p:spPr>
          <a:xfrm>
            <a:off x="9218" y="689582"/>
            <a:ext cx="9260906"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14" descr="logo-2582747_960_720-removebg-preview.png"/>
          <p:cNvPicPr>
            <a:picLocks noChangeAspect="1"/>
          </p:cNvPicPr>
          <p:nvPr/>
        </p:nvPicPr>
        <p:blipFill>
          <a:blip r:embed="rId4"/>
          <a:stretch>
            <a:fillRect/>
          </a:stretch>
        </p:blipFill>
        <p:spPr>
          <a:xfrm>
            <a:off x="8391838" y="8394"/>
            <a:ext cx="681188" cy="681188"/>
          </a:xfrm>
          <a:prstGeom prst="rect">
            <a:avLst/>
          </a:prstGeom>
        </p:spPr>
      </p:pic>
      <p:sp>
        <p:nvSpPr>
          <p:cNvPr id="7" name="Flowchart: Process 6"/>
          <p:cNvSpPr/>
          <p:nvPr/>
        </p:nvSpPr>
        <p:spPr>
          <a:xfrm>
            <a:off x="2531702" y="2354318"/>
            <a:ext cx="4929350" cy="617790"/>
          </a:xfrm>
          <a:prstGeom prst="flowChartProcess">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Process 8"/>
          <p:cNvSpPr/>
          <p:nvPr/>
        </p:nvSpPr>
        <p:spPr>
          <a:xfrm>
            <a:off x="2552762" y="2364828"/>
            <a:ext cx="651678" cy="607279"/>
          </a:xfrm>
          <a:prstGeom prst="flowChartProcess">
            <a:avLst/>
          </a:prstGeom>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7" name="Flowchart: Process 16"/>
          <p:cNvSpPr/>
          <p:nvPr/>
        </p:nvSpPr>
        <p:spPr>
          <a:xfrm>
            <a:off x="3204440" y="2364829"/>
            <a:ext cx="651678" cy="607279"/>
          </a:xfrm>
          <a:prstGeom prst="flowChartProcess">
            <a:avLst/>
          </a:prstGeom>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8" name="Flowchart: Process 17"/>
          <p:cNvSpPr/>
          <p:nvPr/>
        </p:nvSpPr>
        <p:spPr>
          <a:xfrm>
            <a:off x="3856118" y="2364829"/>
            <a:ext cx="651678" cy="607279"/>
          </a:xfrm>
          <a:prstGeom prst="flowChartProcess">
            <a:avLst/>
          </a:prstGeom>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19" name="Flowchart: Process 18"/>
          <p:cNvSpPr/>
          <p:nvPr/>
        </p:nvSpPr>
        <p:spPr>
          <a:xfrm>
            <a:off x="4507796" y="2364828"/>
            <a:ext cx="651678" cy="607279"/>
          </a:xfrm>
          <a:prstGeom prst="flowChartProcess">
            <a:avLst/>
          </a:prstGeom>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0" name="Slide Number Placeholder 1"/>
          <p:cNvSpPr>
            <a:spLocks noGrp="1"/>
          </p:cNvSpPr>
          <p:nvPr>
            <p:ph type="sldNum" idx="12"/>
          </p:nvPr>
        </p:nvSpPr>
        <p:spPr>
          <a:xfrm>
            <a:off x="8693400" y="4749850"/>
            <a:ext cx="450600" cy="347100"/>
          </a:xfrm>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36</a:t>
            </a:fld>
            <a:endParaRPr lang="en"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11" name="Google Shape;381;p27"/>
          <p:cNvSpPr txBox="1">
            <a:spLocks/>
          </p:cNvSpPr>
          <p:nvPr/>
        </p:nvSpPr>
        <p:spPr>
          <a:xfrm>
            <a:off x="2953395" y="125122"/>
            <a:ext cx="4466896" cy="396300"/>
          </a:xfrm>
          <a:prstGeom prst="rect">
            <a:avLst/>
          </a:prstGeom>
        </p:spPr>
        <p:txBody>
          <a:bodyPr spcFirstLastPara="1" wrap="square" lIns="0" tIns="0" rIns="0" bIns="0" anchor="b"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1" i="0" u="none" strike="noStrike" kern="0" cap="none" spc="0" normalizeH="0" baseline="0" noProof="0" dirty="0" smtClean="0">
                <a:ln>
                  <a:noFill/>
                </a:ln>
                <a:solidFill>
                  <a:schemeClr val="accent1"/>
                </a:solidFill>
                <a:effectLst/>
                <a:uLnTx/>
                <a:uFillTx/>
                <a:latin typeface="Arial"/>
                <a:ea typeface="Arial"/>
                <a:cs typeface="Arial"/>
                <a:sym typeface="Arial"/>
              </a:rPr>
              <a:t>FLEX GROW PROPERTY </a:t>
            </a:r>
            <a:endParaRPr kumimoji="0" lang="en-US" sz="2400" b="1" i="0" u="none" strike="noStrike" kern="0" cap="none" spc="0" normalizeH="0" baseline="0" noProof="0" dirty="0">
              <a:ln>
                <a:noFill/>
              </a:ln>
              <a:solidFill>
                <a:schemeClr val="accent1"/>
              </a:solidFill>
              <a:effectLst/>
              <a:uLnTx/>
              <a:uFillTx/>
              <a:latin typeface="Arial"/>
              <a:ea typeface="Arial"/>
              <a:cs typeface="Arial"/>
              <a:sym typeface="Arial"/>
            </a:endParaRPr>
          </a:p>
        </p:txBody>
      </p:sp>
      <p:sp>
        <p:nvSpPr>
          <p:cNvPr id="12" name="TextBox 11"/>
          <p:cNvSpPr txBox="1"/>
          <p:nvPr/>
        </p:nvSpPr>
        <p:spPr>
          <a:xfrm>
            <a:off x="1355835" y="956441"/>
            <a:ext cx="5801710" cy="1323439"/>
          </a:xfrm>
          <a:prstGeom prst="rect">
            <a:avLst/>
          </a:prstGeom>
          <a:noFill/>
        </p:spPr>
        <p:txBody>
          <a:bodyPr wrap="square" rtlCol="0">
            <a:spAutoFit/>
          </a:bodyPr>
          <a:lstStyle/>
          <a:p>
            <a:pPr>
              <a:buClr>
                <a:srgbClr val="FFC000"/>
              </a:buClr>
              <a:buFont typeface="Wingdings" pitchFamily="2" charset="2"/>
              <a:buChar char="Ø"/>
            </a:pPr>
            <a:r>
              <a:rPr lang="en-US" sz="1600" dirty="0" smtClean="0">
                <a:solidFill>
                  <a:schemeClr val="accent1"/>
                </a:solidFill>
              </a:rPr>
              <a:t>flex-grow : </a:t>
            </a:r>
            <a:r>
              <a:rPr lang="en-US" sz="1600" dirty="0" smtClean="0">
                <a:solidFill>
                  <a:schemeClr val="tx1"/>
                </a:solidFill>
              </a:rPr>
              <a:t>The flex-grow property specifies how much a flex item will grow relative to the rest of the flex items.</a:t>
            </a:r>
          </a:p>
          <a:p>
            <a:r>
              <a:rPr lang="en-US" sz="1600" dirty="0" smtClean="0">
                <a:solidFill>
                  <a:schemeClr val="tx1"/>
                </a:solidFill>
              </a:rPr>
              <a:t>The value must be a number, default value is 0.</a:t>
            </a:r>
          </a:p>
          <a:p>
            <a:endParaRPr lang="en-US" sz="1600" dirty="0" smtClean="0">
              <a:solidFill>
                <a:schemeClr val="tx1"/>
              </a:solidFill>
            </a:endParaRPr>
          </a:p>
          <a:p>
            <a:r>
              <a:rPr lang="en-US" sz="1600" dirty="0" smtClean="0">
                <a:solidFill>
                  <a:srgbClr val="FFFF00"/>
                </a:solidFill>
              </a:rPr>
              <a:t>Example : flex-grow: 8;</a:t>
            </a:r>
            <a:endParaRPr lang="en-US" sz="1600" dirty="0">
              <a:solidFill>
                <a:srgbClr val="FFFF00"/>
              </a:solidFill>
            </a:endParaRPr>
          </a:p>
        </p:txBody>
      </p:sp>
      <p:pic>
        <p:nvPicPr>
          <p:cNvPr id="13" name="Picture 12" descr="rsz_logob.png"/>
          <p:cNvPicPr>
            <a:picLocks noChangeAspect="1"/>
          </p:cNvPicPr>
          <p:nvPr/>
        </p:nvPicPr>
        <p:blipFill>
          <a:blip r:embed="rId3"/>
          <a:stretch>
            <a:fillRect/>
          </a:stretch>
        </p:blipFill>
        <p:spPr>
          <a:xfrm>
            <a:off x="9218" y="73576"/>
            <a:ext cx="1650124" cy="563456"/>
          </a:xfrm>
          <a:prstGeom prst="rect">
            <a:avLst/>
          </a:prstGeom>
        </p:spPr>
      </p:pic>
      <p:cxnSp>
        <p:nvCxnSpPr>
          <p:cNvPr id="14" name="Straight Connector 13"/>
          <p:cNvCxnSpPr/>
          <p:nvPr/>
        </p:nvCxnSpPr>
        <p:spPr>
          <a:xfrm>
            <a:off x="9218" y="689582"/>
            <a:ext cx="9260906"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14" descr="logo-2582747_960_720-removebg-preview.png"/>
          <p:cNvPicPr>
            <a:picLocks noChangeAspect="1"/>
          </p:cNvPicPr>
          <p:nvPr/>
        </p:nvPicPr>
        <p:blipFill>
          <a:blip r:embed="rId4"/>
          <a:stretch>
            <a:fillRect/>
          </a:stretch>
        </p:blipFill>
        <p:spPr>
          <a:xfrm>
            <a:off x="8391838" y="8394"/>
            <a:ext cx="681188" cy="681188"/>
          </a:xfrm>
          <a:prstGeom prst="rect">
            <a:avLst/>
          </a:prstGeom>
        </p:spPr>
      </p:pic>
      <p:sp>
        <p:nvSpPr>
          <p:cNvPr id="7" name="Flowchart: Process 6"/>
          <p:cNvSpPr/>
          <p:nvPr/>
        </p:nvSpPr>
        <p:spPr>
          <a:xfrm>
            <a:off x="2531702" y="2659108"/>
            <a:ext cx="4929350" cy="617790"/>
          </a:xfrm>
          <a:prstGeom prst="flowChartProcess">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Process 7"/>
          <p:cNvSpPr/>
          <p:nvPr/>
        </p:nvSpPr>
        <p:spPr>
          <a:xfrm>
            <a:off x="2552762" y="2669618"/>
            <a:ext cx="2932348" cy="607279"/>
          </a:xfrm>
          <a:prstGeom prst="flowChartProcess">
            <a:avLst/>
          </a:prstGeom>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9" name="Flowchart: Process 8"/>
          <p:cNvSpPr/>
          <p:nvPr/>
        </p:nvSpPr>
        <p:spPr>
          <a:xfrm>
            <a:off x="5485110" y="2669619"/>
            <a:ext cx="651678" cy="607279"/>
          </a:xfrm>
          <a:prstGeom prst="flowChartProcess">
            <a:avLst/>
          </a:prstGeom>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0" name="Flowchart: Process 9"/>
          <p:cNvSpPr/>
          <p:nvPr/>
        </p:nvSpPr>
        <p:spPr>
          <a:xfrm>
            <a:off x="6136788" y="2669619"/>
            <a:ext cx="651678" cy="607279"/>
          </a:xfrm>
          <a:prstGeom prst="flowChartProcess">
            <a:avLst/>
          </a:prstGeom>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6" name="Flowchart: Process 15"/>
          <p:cNvSpPr/>
          <p:nvPr/>
        </p:nvSpPr>
        <p:spPr>
          <a:xfrm>
            <a:off x="6788466" y="2669618"/>
            <a:ext cx="651678" cy="607279"/>
          </a:xfrm>
          <a:prstGeom prst="flowChartProcess">
            <a:avLst/>
          </a:prstGeom>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17" name="TextBox 16"/>
          <p:cNvSpPr txBox="1"/>
          <p:nvPr/>
        </p:nvSpPr>
        <p:spPr>
          <a:xfrm>
            <a:off x="3531464" y="4067506"/>
            <a:ext cx="1492469" cy="338554"/>
          </a:xfrm>
          <a:prstGeom prst="rect">
            <a:avLst/>
          </a:prstGeom>
          <a:noFill/>
        </p:spPr>
        <p:txBody>
          <a:bodyPr wrap="square" rtlCol="0">
            <a:spAutoFit/>
          </a:bodyPr>
          <a:lstStyle/>
          <a:p>
            <a:r>
              <a:rPr lang="en-US" sz="1600" dirty="0" smtClean="0">
                <a:solidFill>
                  <a:schemeClr val="tx1"/>
                </a:solidFill>
              </a:rPr>
              <a:t>Grown item</a:t>
            </a:r>
            <a:endParaRPr lang="en-US" sz="1600" dirty="0">
              <a:solidFill>
                <a:schemeClr val="tx1"/>
              </a:solidFill>
            </a:endParaRPr>
          </a:p>
        </p:txBody>
      </p:sp>
      <p:cxnSp>
        <p:nvCxnSpPr>
          <p:cNvPr id="19" name="Straight Arrow Connector 18"/>
          <p:cNvCxnSpPr/>
          <p:nvPr/>
        </p:nvCxnSpPr>
        <p:spPr>
          <a:xfrm rot="16200000" flipH="1">
            <a:off x="3252951" y="3284482"/>
            <a:ext cx="1040525" cy="6516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Slide Number Placeholder 1"/>
          <p:cNvSpPr>
            <a:spLocks noGrp="1"/>
          </p:cNvSpPr>
          <p:nvPr>
            <p:ph type="sldNum" idx="12"/>
          </p:nvPr>
        </p:nvSpPr>
        <p:spPr>
          <a:xfrm>
            <a:off x="8693400" y="4749850"/>
            <a:ext cx="450600" cy="347100"/>
          </a:xfrm>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37</a:t>
            </a:fld>
            <a:endParaRPr lang="en"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11" name="Google Shape;381;p27"/>
          <p:cNvSpPr txBox="1">
            <a:spLocks/>
          </p:cNvSpPr>
          <p:nvPr/>
        </p:nvSpPr>
        <p:spPr>
          <a:xfrm>
            <a:off x="3058496" y="125122"/>
            <a:ext cx="3920358" cy="396300"/>
          </a:xfrm>
          <a:prstGeom prst="rect">
            <a:avLst/>
          </a:prstGeom>
        </p:spPr>
        <p:txBody>
          <a:bodyPr spcFirstLastPara="1" wrap="square" lIns="0" tIns="0" rIns="0" bIns="0" anchor="b"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1" i="0" u="none" strike="noStrike" kern="0" cap="none" spc="0" normalizeH="0" baseline="0" noProof="0" dirty="0" smtClean="0">
                <a:ln>
                  <a:noFill/>
                </a:ln>
                <a:solidFill>
                  <a:schemeClr val="accent1"/>
                </a:solidFill>
                <a:effectLst/>
                <a:uLnTx/>
                <a:uFillTx/>
                <a:latin typeface="Arial"/>
                <a:ea typeface="Arial"/>
                <a:cs typeface="Arial"/>
                <a:sym typeface="Arial"/>
              </a:rPr>
              <a:t>FLEX SHRINK PROPERTY </a:t>
            </a:r>
            <a:endParaRPr kumimoji="0" lang="en-US" sz="2400" b="1" i="0" u="none" strike="noStrike" kern="0" cap="none" spc="0" normalizeH="0" baseline="0" noProof="0" dirty="0">
              <a:ln>
                <a:noFill/>
              </a:ln>
              <a:solidFill>
                <a:schemeClr val="accent1"/>
              </a:solidFill>
              <a:effectLst/>
              <a:uLnTx/>
              <a:uFillTx/>
              <a:latin typeface="Arial"/>
              <a:ea typeface="Arial"/>
              <a:cs typeface="Arial"/>
              <a:sym typeface="Arial"/>
            </a:endParaRPr>
          </a:p>
        </p:txBody>
      </p:sp>
      <p:sp>
        <p:nvSpPr>
          <p:cNvPr id="12" name="TextBox 11"/>
          <p:cNvSpPr txBox="1"/>
          <p:nvPr/>
        </p:nvSpPr>
        <p:spPr>
          <a:xfrm>
            <a:off x="1355835" y="966952"/>
            <a:ext cx="6474372" cy="1569660"/>
          </a:xfrm>
          <a:prstGeom prst="rect">
            <a:avLst/>
          </a:prstGeom>
          <a:noFill/>
        </p:spPr>
        <p:txBody>
          <a:bodyPr wrap="square" rtlCol="0">
            <a:spAutoFit/>
          </a:bodyPr>
          <a:lstStyle/>
          <a:p>
            <a:pPr>
              <a:buClr>
                <a:schemeClr val="accent1"/>
              </a:buClr>
              <a:buFont typeface="Wingdings" pitchFamily="2" charset="2"/>
              <a:buChar char="Ø"/>
            </a:pPr>
            <a:r>
              <a:rPr lang="en-US" sz="1600" dirty="0" smtClean="0">
                <a:solidFill>
                  <a:schemeClr val="accent1"/>
                </a:solidFill>
              </a:rPr>
              <a:t>flex-shrink : </a:t>
            </a:r>
            <a:r>
              <a:rPr lang="en-US" sz="1600" dirty="0" smtClean="0">
                <a:solidFill>
                  <a:schemeClr val="tx1"/>
                </a:solidFill>
              </a:rPr>
              <a:t>The flex-shrink property specifies how much a flex item will shrink relative to the rest of the flex items.</a:t>
            </a:r>
          </a:p>
          <a:p>
            <a:r>
              <a:rPr lang="en-US" sz="1600" dirty="0" smtClean="0">
                <a:solidFill>
                  <a:schemeClr val="tx1"/>
                </a:solidFill>
              </a:rPr>
              <a:t/>
            </a:r>
            <a:br>
              <a:rPr lang="en-US" sz="1600" dirty="0" smtClean="0">
                <a:solidFill>
                  <a:schemeClr val="tx1"/>
                </a:solidFill>
              </a:rPr>
            </a:br>
            <a:r>
              <a:rPr lang="en-US" sz="1600" dirty="0" smtClean="0">
                <a:solidFill>
                  <a:schemeClr val="tx1"/>
                </a:solidFill>
              </a:rPr>
              <a:t>The value must be a number, default value is 1.</a:t>
            </a:r>
          </a:p>
          <a:p>
            <a:r>
              <a:rPr lang="en-US" sz="1600" dirty="0" smtClean="0">
                <a:solidFill>
                  <a:schemeClr val="tx1"/>
                </a:solidFill>
              </a:rPr>
              <a:t/>
            </a:r>
            <a:br>
              <a:rPr lang="en-US" sz="1600" dirty="0" smtClean="0">
                <a:solidFill>
                  <a:schemeClr val="tx1"/>
                </a:solidFill>
              </a:rPr>
            </a:br>
            <a:r>
              <a:rPr lang="en-US" sz="1600" dirty="0" smtClean="0">
                <a:solidFill>
                  <a:srgbClr val="FFFF00"/>
                </a:solidFill>
              </a:rPr>
              <a:t>Example : flex-shrink: 10;</a:t>
            </a:r>
            <a:endParaRPr lang="en-US" sz="1600" dirty="0">
              <a:solidFill>
                <a:srgbClr val="FFFF00"/>
              </a:solidFill>
            </a:endParaRPr>
          </a:p>
        </p:txBody>
      </p:sp>
      <p:pic>
        <p:nvPicPr>
          <p:cNvPr id="13" name="Picture 12" descr="rsz_logob.png"/>
          <p:cNvPicPr>
            <a:picLocks noChangeAspect="1"/>
          </p:cNvPicPr>
          <p:nvPr/>
        </p:nvPicPr>
        <p:blipFill>
          <a:blip r:embed="rId3"/>
          <a:stretch>
            <a:fillRect/>
          </a:stretch>
        </p:blipFill>
        <p:spPr>
          <a:xfrm>
            <a:off x="9218" y="73576"/>
            <a:ext cx="1650124" cy="563456"/>
          </a:xfrm>
          <a:prstGeom prst="rect">
            <a:avLst/>
          </a:prstGeom>
        </p:spPr>
      </p:pic>
      <p:cxnSp>
        <p:nvCxnSpPr>
          <p:cNvPr id="14" name="Straight Connector 13"/>
          <p:cNvCxnSpPr/>
          <p:nvPr/>
        </p:nvCxnSpPr>
        <p:spPr>
          <a:xfrm>
            <a:off x="9218" y="689582"/>
            <a:ext cx="9260906"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14" descr="logo-2582747_960_720-removebg-preview.png"/>
          <p:cNvPicPr>
            <a:picLocks noChangeAspect="1"/>
          </p:cNvPicPr>
          <p:nvPr/>
        </p:nvPicPr>
        <p:blipFill>
          <a:blip r:embed="rId4"/>
          <a:stretch>
            <a:fillRect/>
          </a:stretch>
        </p:blipFill>
        <p:spPr>
          <a:xfrm>
            <a:off x="8391838" y="8394"/>
            <a:ext cx="681188" cy="681188"/>
          </a:xfrm>
          <a:prstGeom prst="rect">
            <a:avLst/>
          </a:prstGeom>
        </p:spPr>
      </p:pic>
      <p:sp>
        <p:nvSpPr>
          <p:cNvPr id="7" name="Flowchart: Process 6"/>
          <p:cNvSpPr/>
          <p:nvPr/>
        </p:nvSpPr>
        <p:spPr>
          <a:xfrm>
            <a:off x="2531702" y="2659108"/>
            <a:ext cx="4489194" cy="617790"/>
          </a:xfrm>
          <a:prstGeom prst="flowChartProcess">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Process 7"/>
          <p:cNvSpPr/>
          <p:nvPr/>
        </p:nvSpPr>
        <p:spPr>
          <a:xfrm>
            <a:off x="2552762" y="2669618"/>
            <a:ext cx="842079" cy="607279"/>
          </a:xfrm>
          <a:prstGeom prst="flowChartProcess">
            <a:avLst/>
          </a:prstGeom>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6" name="Flowchart: Process 15"/>
          <p:cNvSpPr/>
          <p:nvPr/>
        </p:nvSpPr>
        <p:spPr>
          <a:xfrm>
            <a:off x="3406590" y="2669619"/>
            <a:ext cx="1207506" cy="607279"/>
          </a:xfrm>
          <a:prstGeom prst="flowChartProcess">
            <a:avLst/>
          </a:prstGeom>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7" name="Flowchart: Process 16"/>
          <p:cNvSpPr/>
          <p:nvPr/>
        </p:nvSpPr>
        <p:spPr>
          <a:xfrm>
            <a:off x="4609990" y="2674879"/>
            <a:ext cx="1207506" cy="607279"/>
          </a:xfrm>
          <a:prstGeom prst="flowChartProcess">
            <a:avLst/>
          </a:prstGeom>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8" name="Flowchart: Process 17"/>
          <p:cNvSpPr/>
          <p:nvPr/>
        </p:nvSpPr>
        <p:spPr>
          <a:xfrm>
            <a:off x="5813390" y="2669629"/>
            <a:ext cx="1207506" cy="607279"/>
          </a:xfrm>
          <a:prstGeom prst="flowChartProcess">
            <a:avLst/>
          </a:prstGeom>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cxnSp>
        <p:nvCxnSpPr>
          <p:cNvPr id="20" name="Straight Arrow Connector 19"/>
          <p:cNvCxnSpPr/>
          <p:nvPr/>
        </p:nvCxnSpPr>
        <p:spPr>
          <a:xfrm rot="16200000" flipH="1">
            <a:off x="2846825" y="3351323"/>
            <a:ext cx="674993" cy="4210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047372" y="3920363"/>
            <a:ext cx="1314419" cy="338554"/>
          </a:xfrm>
          <a:prstGeom prst="rect">
            <a:avLst/>
          </a:prstGeom>
          <a:noFill/>
        </p:spPr>
        <p:txBody>
          <a:bodyPr wrap="square" rtlCol="0">
            <a:spAutoFit/>
          </a:bodyPr>
          <a:lstStyle/>
          <a:p>
            <a:r>
              <a:rPr lang="en-US" sz="1600" dirty="0" smtClean="0">
                <a:solidFill>
                  <a:schemeClr val="tx1"/>
                </a:solidFill>
              </a:rPr>
              <a:t>Shrink item</a:t>
            </a:r>
            <a:endParaRPr lang="en-US" sz="1600" dirty="0">
              <a:solidFill>
                <a:schemeClr val="tx1"/>
              </a:solidFill>
            </a:endParaRPr>
          </a:p>
        </p:txBody>
      </p:sp>
      <p:sp>
        <p:nvSpPr>
          <p:cNvPr id="22" name="Slide Number Placeholder 1"/>
          <p:cNvSpPr>
            <a:spLocks noGrp="1"/>
          </p:cNvSpPr>
          <p:nvPr>
            <p:ph type="sldNum" idx="12"/>
          </p:nvPr>
        </p:nvSpPr>
        <p:spPr>
          <a:xfrm>
            <a:off x="8693400" y="4749850"/>
            <a:ext cx="450600" cy="347100"/>
          </a:xfrm>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38</a:t>
            </a:fld>
            <a:endParaRPr lang="en"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9" name="Google Shape;469;p33"/>
          <p:cNvSpPr txBox="1">
            <a:spLocks noGrp="1"/>
          </p:cNvSpPr>
          <p:nvPr>
            <p:ph type="ctrTitle" idx="4294967295"/>
          </p:nvPr>
        </p:nvSpPr>
        <p:spPr>
          <a:xfrm>
            <a:off x="2810218" y="115834"/>
            <a:ext cx="4578548" cy="501766"/>
          </a:xfrm>
          <a:prstGeom prst="rect">
            <a:avLst/>
          </a:prstGeom>
        </p:spPr>
        <p:txBody>
          <a:bodyPr spcFirstLastPara="1" wrap="square" lIns="0" tIns="0" rIns="0" bIns="0" anchor="ctr" anchorCtr="0">
            <a:noAutofit/>
          </a:bodyPr>
          <a:lstStyle/>
          <a:p>
            <a:r>
              <a:rPr lang="en-US" dirty="0" smtClean="0"/>
              <a:t>THE FLEX-BASIS PROPERTY</a:t>
            </a:r>
            <a:endParaRPr lang="en-US" dirty="0"/>
          </a:p>
        </p:txBody>
      </p:sp>
      <p:sp>
        <p:nvSpPr>
          <p:cNvPr id="470" name="Google Shape;470;p33"/>
          <p:cNvSpPr txBox="1">
            <a:spLocks noGrp="1"/>
          </p:cNvSpPr>
          <p:nvPr>
            <p:ph type="subTitle" idx="4294967295"/>
          </p:nvPr>
        </p:nvSpPr>
        <p:spPr>
          <a:xfrm>
            <a:off x="1093076" y="1119351"/>
            <a:ext cx="7288252" cy="951187"/>
          </a:xfrm>
          <a:prstGeom prst="rect">
            <a:avLst/>
          </a:prstGeom>
        </p:spPr>
        <p:txBody>
          <a:bodyPr spcFirstLastPara="1" wrap="square" lIns="0" tIns="0" rIns="0" bIns="0" anchor="ctr" anchorCtr="0">
            <a:noAutofit/>
          </a:bodyPr>
          <a:lstStyle/>
          <a:p>
            <a:pPr>
              <a:buClr>
                <a:srgbClr val="FFC000"/>
              </a:buClr>
              <a:buFont typeface="Wingdings" pitchFamily="2" charset="2"/>
              <a:buChar char="Ø"/>
            </a:pPr>
            <a:r>
              <a:rPr lang="en-US" sz="1600" dirty="0" smtClean="0">
                <a:solidFill>
                  <a:schemeClr val="accent1"/>
                </a:solidFill>
                <a:latin typeface="Arial" pitchFamily="34" charset="0"/>
                <a:cs typeface="Arial" pitchFamily="34" charset="0"/>
              </a:rPr>
              <a:t>flex-basis : </a:t>
            </a:r>
            <a:r>
              <a:rPr lang="en-US" sz="1600" dirty="0" smtClean="0">
                <a:latin typeface="Arial" pitchFamily="34" charset="0"/>
                <a:cs typeface="Arial" pitchFamily="34" charset="0"/>
              </a:rPr>
              <a:t>The flex-basis property specifies the initial length of a flex item.</a:t>
            </a:r>
          </a:p>
          <a:p>
            <a:pPr>
              <a:buNone/>
            </a:pPr>
            <a:endParaRPr lang="en-US" sz="1600" dirty="0" smtClean="0">
              <a:latin typeface="Arial" pitchFamily="34" charset="0"/>
              <a:cs typeface="Arial" pitchFamily="34" charset="0"/>
            </a:endParaRPr>
          </a:p>
          <a:p>
            <a:pPr>
              <a:buNone/>
            </a:pPr>
            <a:r>
              <a:rPr lang="en-US" sz="1600" dirty="0" smtClean="0">
                <a:solidFill>
                  <a:srgbClr val="FFFF00"/>
                </a:solidFill>
                <a:latin typeface="Arial" pitchFamily="34" charset="0"/>
                <a:cs typeface="Arial" pitchFamily="34" charset="0"/>
              </a:rPr>
              <a:t>Example : flex-basis: 200px;</a:t>
            </a:r>
            <a:endParaRPr sz="1600">
              <a:solidFill>
                <a:srgbClr val="FFFF00"/>
              </a:solidFill>
              <a:latin typeface="Arial" pitchFamily="34" charset="0"/>
              <a:cs typeface="Arial" pitchFamily="34" charset="0"/>
            </a:endParaRPr>
          </a:p>
        </p:txBody>
      </p:sp>
      <p:sp>
        <p:nvSpPr>
          <p:cNvPr id="471" name="Google Shape;471;p33"/>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39</a:t>
            </a:fld>
            <a:endParaRPr/>
          </a:p>
        </p:txBody>
      </p:sp>
      <p:pic>
        <p:nvPicPr>
          <p:cNvPr id="6" name="Picture 5" descr="rsz_logob.png"/>
          <p:cNvPicPr>
            <a:picLocks noChangeAspect="1"/>
          </p:cNvPicPr>
          <p:nvPr/>
        </p:nvPicPr>
        <p:blipFill>
          <a:blip r:embed="rId3"/>
          <a:stretch>
            <a:fillRect/>
          </a:stretch>
        </p:blipFill>
        <p:spPr>
          <a:xfrm>
            <a:off x="9218" y="73576"/>
            <a:ext cx="1650124" cy="563456"/>
          </a:xfrm>
          <a:prstGeom prst="rect">
            <a:avLst/>
          </a:prstGeom>
        </p:spPr>
      </p:pic>
      <p:cxnSp>
        <p:nvCxnSpPr>
          <p:cNvPr id="7" name="Straight Connector 6"/>
          <p:cNvCxnSpPr/>
          <p:nvPr/>
        </p:nvCxnSpPr>
        <p:spPr>
          <a:xfrm>
            <a:off x="9218" y="689582"/>
            <a:ext cx="9260906"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7" descr="logo-2582747_960_720-removebg-preview.png"/>
          <p:cNvPicPr>
            <a:picLocks noChangeAspect="1"/>
          </p:cNvPicPr>
          <p:nvPr/>
        </p:nvPicPr>
        <p:blipFill>
          <a:blip r:embed="rId4"/>
          <a:stretch>
            <a:fillRect/>
          </a:stretch>
        </p:blipFill>
        <p:spPr>
          <a:xfrm>
            <a:off x="8391838" y="8394"/>
            <a:ext cx="681188" cy="681188"/>
          </a:xfrm>
          <a:prstGeom prst="rect">
            <a:avLst/>
          </a:prstGeom>
        </p:spPr>
      </p:pic>
      <p:sp>
        <p:nvSpPr>
          <p:cNvPr id="9" name="Flowchart: Process 8"/>
          <p:cNvSpPr/>
          <p:nvPr/>
        </p:nvSpPr>
        <p:spPr>
          <a:xfrm>
            <a:off x="2531702" y="2659108"/>
            <a:ext cx="4857064" cy="617790"/>
          </a:xfrm>
          <a:prstGeom prst="flowChartProcess">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Process 9"/>
          <p:cNvSpPr/>
          <p:nvPr/>
        </p:nvSpPr>
        <p:spPr>
          <a:xfrm>
            <a:off x="2552762" y="2669618"/>
            <a:ext cx="2218935" cy="607279"/>
          </a:xfrm>
          <a:prstGeom prst="flowChartProcess">
            <a:avLst/>
          </a:prstGeom>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1" name="Flowchart: Process 10"/>
          <p:cNvSpPr/>
          <p:nvPr/>
        </p:nvSpPr>
        <p:spPr>
          <a:xfrm>
            <a:off x="4770430" y="2669619"/>
            <a:ext cx="651678" cy="607279"/>
          </a:xfrm>
          <a:prstGeom prst="flowChartProcess">
            <a:avLst/>
          </a:prstGeom>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2" name="Flowchart: Process 11"/>
          <p:cNvSpPr/>
          <p:nvPr/>
        </p:nvSpPr>
        <p:spPr>
          <a:xfrm>
            <a:off x="5422108" y="2669619"/>
            <a:ext cx="651678" cy="607279"/>
          </a:xfrm>
          <a:prstGeom prst="flowChartProcess">
            <a:avLst/>
          </a:prstGeom>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3" name="Flowchart: Process 12"/>
          <p:cNvSpPr/>
          <p:nvPr/>
        </p:nvSpPr>
        <p:spPr>
          <a:xfrm>
            <a:off x="6073786" y="2669618"/>
            <a:ext cx="651678" cy="607279"/>
          </a:xfrm>
          <a:prstGeom prst="flowChartProcess">
            <a:avLst/>
          </a:prstGeom>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14" name="Flowchart: Process 13"/>
          <p:cNvSpPr/>
          <p:nvPr/>
        </p:nvSpPr>
        <p:spPr>
          <a:xfrm>
            <a:off x="6730666" y="2664368"/>
            <a:ext cx="651678" cy="607279"/>
          </a:xfrm>
          <a:prstGeom prst="flowChartProcess">
            <a:avLst/>
          </a:prstGeom>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4"/>
          <p:cNvSpPr txBox="1">
            <a:spLocks noGrp="1"/>
          </p:cNvSpPr>
          <p:nvPr>
            <p:ph type="ctrTitle"/>
          </p:nvPr>
        </p:nvSpPr>
        <p:spPr>
          <a:xfrm>
            <a:off x="2015413" y="112588"/>
            <a:ext cx="5859624" cy="440364"/>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400" dirty="0" smtClean="0">
                <a:latin typeface="+mn-lt"/>
              </a:rPr>
              <a:t>BEFORE FLEXBOX LAYOUT MODE</a:t>
            </a:r>
            <a:endParaRPr sz="2400" dirty="0">
              <a:latin typeface="+mn-lt"/>
            </a:endParaRPr>
          </a:p>
        </p:txBody>
      </p:sp>
      <p:sp>
        <p:nvSpPr>
          <p:cNvPr id="33" name="Google Shape;605;p40"/>
          <p:cNvSpPr txBox="1">
            <a:spLocks/>
          </p:cNvSpPr>
          <p:nvPr/>
        </p:nvSpPr>
        <p:spPr>
          <a:xfrm>
            <a:off x="8693400" y="4749850"/>
            <a:ext cx="450600" cy="347100"/>
          </a:xfrm>
          <a:prstGeom prst="rect">
            <a:avLst/>
          </a:prstGeom>
        </p:spPr>
        <p:txBody>
          <a:bodyPr spcFirstLastPara="1" wrap="square" lIns="0" tIns="0" rIns="0" bIns="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400" b="0" i="0" u="none" strike="noStrike" kern="0" cap="none" spc="0" normalizeH="0" baseline="0" noProof="0" smtClean="0">
                <a:ln>
                  <a:noFill/>
                </a:ln>
                <a:solidFill>
                  <a:srgbClr val="000000"/>
                </a:solidFill>
                <a:effectLst/>
                <a:uLnTx/>
                <a:uFillTx/>
                <a:latin typeface="Arial"/>
                <a:ea typeface="Arial"/>
                <a:cs typeface="Arial"/>
                <a:sym typeface="Arial"/>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4</a:t>
            </a:fld>
            <a:endParaRPr kumimoji="0" lang="en"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34" name="Google Shape;606;p40"/>
          <p:cNvSpPr/>
          <p:nvPr/>
        </p:nvSpPr>
        <p:spPr>
          <a:xfrm>
            <a:off x="2421134" y="1037586"/>
            <a:ext cx="4379038" cy="728159"/>
          </a:xfrm>
          <a:prstGeom prst="rect">
            <a:avLst/>
          </a:prstGeom>
          <a:gradFill>
            <a:gsLst>
              <a:gs pos="0">
                <a:srgbClr val="FFFFFF">
                  <a:alpha val="29803"/>
                </a:srgbClr>
              </a:gs>
              <a:gs pos="100000">
                <a:srgbClr val="FFFFFF">
                  <a:alpha val="0"/>
                </a:srgbClr>
              </a:gs>
            </a:gsLst>
            <a:lin ang="0" scaled="0"/>
          </a:gradFill>
          <a:ln>
            <a:noFill/>
          </a:ln>
        </p:spPr>
        <p:txBody>
          <a:bodyPr spcFirstLastPara="1" wrap="square" lIns="91425" tIns="91425" rIns="1371600" bIns="91425" anchor="t" anchorCtr="0">
            <a:noAutofit/>
          </a:bodyPr>
          <a:lstStyle/>
          <a:p>
            <a:pPr marL="0" lvl="0" indent="0" algn="l" rtl="0">
              <a:spcBef>
                <a:spcPts val="0"/>
              </a:spcBef>
              <a:spcAft>
                <a:spcPts val="0"/>
              </a:spcAft>
              <a:buNone/>
            </a:pPr>
            <a:r>
              <a:rPr lang="en-US" sz="1800" b="1" dirty="0" smtClean="0">
                <a:solidFill>
                  <a:schemeClr val="dk1"/>
                </a:solidFill>
                <a:latin typeface="+mn-lt"/>
                <a:ea typeface="Barlow Light"/>
                <a:cs typeface="Barlow Light"/>
                <a:sym typeface="Barlow Light"/>
              </a:rPr>
              <a:t>1. BLOCK</a:t>
            </a:r>
            <a:endParaRPr sz="1800" b="1">
              <a:solidFill>
                <a:schemeClr val="dk1"/>
              </a:solidFill>
              <a:latin typeface="+mn-lt"/>
              <a:ea typeface="Barlow Light"/>
              <a:cs typeface="Barlow Light"/>
              <a:sym typeface="Barlow Light"/>
            </a:endParaRPr>
          </a:p>
          <a:p>
            <a:pPr marL="0" lvl="0" indent="0" algn="l" rtl="0">
              <a:spcBef>
                <a:spcPts val="600"/>
              </a:spcBef>
              <a:spcAft>
                <a:spcPts val="600"/>
              </a:spcAft>
              <a:buNone/>
            </a:pPr>
            <a:r>
              <a:rPr lang="en-US" sz="1800" dirty="0" smtClean="0">
                <a:solidFill>
                  <a:schemeClr val="dk1"/>
                </a:solidFill>
                <a:latin typeface="+mn-lt"/>
                <a:ea typeface="Barlow Light"/>
                <a:cs typeface="Barlow Light"/>
                <a:sym typeface="Barlow Light"/>
              </a:rPr>
              <a:t>F</a:t>
            </a:r>
            <a:r>
              <a:rPr lang="en" sz="1800" dirty="0" smtClean="0">
                <a:solidFill>
                  <a:schemeClr val="dk1"/>
                </a:solidFill>
                <a:latin typeface="+mn-lt"/>
                <a:ea typeface="Barlow Light"/>
                <a:cs typeface="Barlow Light"/>
                <a:sym typeface="Barlow Light"/>
              </a:rPr>
              <a:t>or section in a web page</a:t>
            </a:r>
            <a:endParaRPr sz="1800">
              <a:solidFill>
                <a:schemeClr val="dk1"/>
              </a:solidFill>
              <a:latin typeface="+mn-lt"/>
              <a:ea typeface="Barlow Light"/>
              <a:cs typeface="Barlow Light"/>
              <a:sym typeface="Barlow Light"/>
            </a:endParaRPr>
          </a:p>
        </p:txBody>
      </p:sp>
      <p:sp>
        <p:nvSpPr>
          <p:cNvPr id="46" name="Google Shape;606;p40"/>
          <p:cNvSpPr/>
          <p:nvPr/>
        </p:nvSpPr>
        <p:spPr>
          <a:xfrm>
            <a:off x="2421134" y="2012733"/>
            <a:ext cx="4379038" cy="728159"/>
          </a:xfrm>
          <a:prstGeom prst="rect">
            <a:avLst/>
          </a:prstGeom>
          <a:gradFill>
            <a:gsLst>
              <a:gs pos="0">
                <a:srgbClr val="FFFFFF">
                  <a:alpha val="29803"/>
                </a:srgbClr>
              </a:gs>
              <a:gs pos="100000">
                <a:srgbClr val="FFFFFF">
                  <a:alpha val="0"/>
                </a:srgbClr>
              </a:gs>
            </a:gsLst>
            <a:lin ang="0" scaled="0"/>
          </a:gradFill>
          <a:ln>
            <a:noFill/>
          </a:ln>
        </p:spPr>
        <p:txBody>
          <a:bodyPr spcFirstLastPara="1" wrap="square" lIns="91425" tIns="91425" rIns="1371600" bIns="91425" anchor="t" anchorCtr="0">
            <a:noAutofit/>
          </a:bodyPr>
          <a:lstStyle/>
          <a:p>
            <a:pPr marL="0" lvl="0" indent="0" algn="l" rtl="0">
              <a:spcBef>
                <a:spcPts val="0"/>
              </a:spcBef>
              <a:spcAft>
                <a:spcPts val="0"/>
              </a:spcAft>
              <a:buNone/>
            </a:pPr>
            <a:r>
              <a:rPr lang="en-US" sz="1800" b="1" dirty="0" smtClean="0">
                <a:solidFill>
                  <a:schemeClr val="dk1"/>
                </a:solidFill>
                <a:latin typeface="+mn-lt"/>
                <a:ea typeface="Barlow Light"/>
                <a:cs typeface="Barlow Light"/>
                <a:sym typeface="Barlow Light"/>
              </a:rPr>
              <a:t>2. INLINE</a:t>
            </a:r>
            <a:endParaRPr sz="1800" b="1">
              <a:solidFill>
                <a:schemeClr val="dk1"/>
              </a:solidFill>
              <a:latin typeface="+mn-lt"/>
              <a:ea typeface="Barlow Light"/>
              <a:cs typeface="Barlow Light"/>
              <a:sym typeface="Barlow Light"/>
            </a:endParaRPr>
          </a:p>
          <a:p>
            <a:pPr marL="0" lvl="0" indent="0" algn="l" rtl="0">
              <a:spcBef>
                <a:spcPts val="600"/>
              </a:spcBef>
              <a:spcAft>
                <a:spcPts val="600"/>
              </a:spcAft>
              <a:buNone/>
            </a:pPr>
            <a:r>
              <a:rPr lang="en-US" sz="1800" dirty="0" smtClean="0">
                <a:solidFill>
                  <a:schemeClr val="dk1"/>
                </a:solidFill>
                <a:latin typeface="+mn-lt"/>
                <a:ea typeface="Barlow Light"/>
                <a:cs typeface="Barlow Light"/>
                <a:sym typeface="Barlow Light"/>
              </a:rPr>
              <a:t>F</a:t>
            </a:r>
            <a:r>
              <a:rPr lang="en" sz="1800" dirty="0" smtClean="0">
                <a:solidFill>
                  <a:schemeClr val="dk1"/>
                </a:solidFill>
                <a:latin typeface="+mn-lt"/>
                <a:ea typeface="Barlow Light"/>
                <a:cs typeface="Barlow Light"/>
                <a:sym typeface="Barlow Light"/>
              </a:rPr>
              <a:t>or text of web page</a:t>
            </a:r>
            <a:endParaRPr sz="1800">
              <a:solidFill>
                <a:schemeClr val="dk1"/>
              </a:solidFill>
              <a:latin typeface="+mn-lt"/>
              <a:ea typeface="Barlow Light"/>
              <a:cs typeface="Barlow Light"/>
              <a:sym typeface="Barlow Light"/>
            </a:endParaRPr>
          </a:p>
        </p:txBody>
      </p:sp>
      <p:sp>
        <p:nvSpPr>
          <p:cNvPr id="47" name="Google Shape;606;p40"/>
          <p:cNvSpPr/>
          <p:nvPr/>
        </p:nvSpPr>
        <p:spPr>
          <a:xfrm>
            <a:off x="2417352" y="2985270"/>
            <a:ext cx="5318240" cy="728159"/>
          </a:xfrm>
          <a:prstGeom prst="rect">
            <a:avLst/>
          </a:prstGeom>
          <a:gradFill>
            <a:gsLst>
              <a:gs pos="0">
                <a:srgbClr val="FFFFFF">
                  <a:alpha val="29803"/>
                </a:srgbClr>
              </a:gs>
              <a:gs pos="100000">
                <a:srgbClr val="FFFFFF">
                  <a:alpha val="0"/>
                </a:srgbClr>
              </a:gs>
            </a:gsLst>
            <a:lin ang="0" scaled="0"/>
          </a:gradFill>
          <a:ln>
            <a:noFill/>
          </a:ln>
        </p:spPr>
        <p:txBody>
          <a:bodyPr spcFirstLastPara="1" wrap="square" lIns="91425" tIns="91425" rIns="1371600" bIns="91425" anchor="t" anchorCtr="0">
            <a:noAutofit/>
          </a:bodyPr>
          <a:lstStyle/>
          <a:p>
            <a:pPr lvl="0"/>
            <a:r>
              <a:rPr lang="en" sz="1800" b="1" dirty="0" smtClean="0">
                <a:solidFill>
                  <a:schemeClr val="dk1"/>
                </a:solidFill>
                <a:latin typeface="+mn-lt"/>
                <a:ea typeface="Barlow Light"/>
                <a:cs typeface="Barlow Light"/>
                <a:sym typeface="Barlow Light"/>
              </a:rPr>
              <a:t>3. TABLE</a:t>
            </a:r>
            <a:endParaRPr lang="en" sz="1800" b="1" dirty="0">
              <a:solidFill>
                <a:schemeClr val="dk1"/>
              </a:solidFill>
              <a:latin typeface="+mn-lt"/>
              <a:ea typeface="Barlow Light"/>
              <a:cs typeface="Barlow Light"/>
              <a:sym typeface="Barlow Light"/>
            </a:endParaRPr>
          </a:p>
          <a:p>
            <a:pPr lvl="0"/>
            <a:r>
              <a:rPr lang="en-US" sz="1800" dirty="0" smtClean="0">
                <a:solidFill>
                  <a:schemeClr val="dk1"/>
                </a:solidFill>
                <a:latin typeface="+mn-lt"/>
                <a:ea typeface="Barlow Light"/>
                <a:cs typeface="Barlow Light"/>
                <a:sym typeface="Barlow Light"/>
              </a:rPr>
              <a:t>For two-dimensional table data</a:t>
            </a:r>
            <a:endParaRPr lang="en-US" sz="1800" dirty="0">
              <a:solidFill>
                <a:schemeClr val="dk1"/>
              </a:solidFill>
              <a:latin typeface="+mn-lt"/>
              <a:ea typeface="Barlow Light"/>
              <a:cs typeface="Barlow Light"/>
              <a:sym typeface="Barlow Light"/>
            </a:endParaRPr>
          </a:p>
        </p:txBody>
      </p:sp>
      <p:sp>
        <p:nvSpPr>
          <p:cNvPr id="48" name="Google Shape;606;p40"/>
          <p:cNvSpPr/>
          <p:nvPr/>
        </p:nvSpPr>
        <p:spPr>
          <a:xfrm>
            <a:off x="2406842" y="3960419"/>
            <a:ext cx="4761186" cy="728159"/>
          </a:xfrm>
          <a:prstGeom prst="rect">
            <a:avLst/>
          </a:prstGeom>
          <a:gradFill>
            <a:gsLst>
              <a:gs pos="0">
                <a:srgbClr val="FFFFFF">
                  <a:alpha val="29803"/>
                </a:srgbClr>
              </a:gs>
              <a:gs pos="100000">
                <a:srgbClr val="FFFFFF">
                  <a:alpha val="0"/>
                </a:srgbClr>
              </a:gs>
            </a:gsLst>
            <a:lin ang="0" scaled="0"/>
          </a:gradFill>
          <a:ln>
            <a:noFill/>
          </a:ln>
        </p:spPr>
        <p:txBody>
          <a:bodyPr spcFirstLastPara="1" wrap="square" lIns="91425" tIns="91425" rIns="1371600" bIns="91425" anchor="t" anchorCtr="0">
            <a:noAutofit/>
          </a:bodyPr>
          <a:lstStyle/>
          <a:p>
            <a:pPr lvl="0"/>
            <a:r>
              <a:rPr lang="en" sz="1800" b="1" dirty="0" smtClean="0">
                <a:solidFill>
                  <a:schemeClr val="dk1"/>
                </a:solidFill>
                <a:latin typeface="+mn-lt"/>
                <a:ea typeface="Barlow Light"/>
                <a:cs typeface="Barlow Light"/>
                <a:sym typeface="Barlow Light"/>
              </a:rPr>
              <a:t>4. POSITIONED</a:t>
            </a:r>
            <a:endParaRPr lang="en" sz="1800" b="1" dirty="0">
              <a:solidFill>
                <a:schemeClr val="dk1"/>
              </a:solidFill>
              <a:latin typeface="+mn-lt"/>
              <a:ea typeface="Barlow Light"/>
              <a:cs typeface="Barlow Light"/>
              <a:sym typeface="Barlow Light"/>
            </a:endParaRPr>
          </a:p>
          <a:p>
            <a:pPr lvl="0"/>
            <a:r>
              <a:rPr lang="en-US" sz="1800" dirty="0" smtClean="0">
                <a:solidFill>
                  <a:schemeClr val="dk1"/>
                </a:solidFill>
                <a:latin typeface="+mn-lt"/>
                <a:ea typeface="Barlow Light"/>
                <a:cs typeface="Barlow Light"/>
                <a:sym typeface="Barlow Light"/>
              </a:rPr>
              <a:t>For explicit position  of element</a:t>
            </a:r>
            <a:endParaRPr lang="en-US" sz="1800" dirty="0">
              <a:solidFill>
                <a:schemeClr val="dk1"/>
              </a:solidFill>
              <a:latin typeface="+mn-lt"/>
              <a:ea typeface="Barlow Light"/>
              <a:cs typeface="Barlow Light"/>
              <a:sym typeface="Barlow Light"/>
            </a:endParaRPr>
          </a:p>
        </p:txBody>
      </p:sp>
      <p:pic>
        <p:nvPicPr>
          <p:cNvPr id="8" name="Picture 7" descr="rsz_logob.png"/>
          <p:cNvPicPr>
            <a:picLocks noChangeAspect="1"/>
          </p:cNvPicPr>
          <p:nvPr/>
        </p:nvPicPr>
        <p:blipFill>
          <a:blip r:embed="rId3"/>
          <a:stretch>
            <a:fillRect/>
          </a:stretch>
        </p:blipFill>
        <p:spPr>
          <a:xfrm>
            <a:off x="9218" y="73576"/>
            <a:ext cx="1650124" cy="563456"/>
          </a:xfrm>
          <a:prstGeom prst="rect">
            <a:avLst/>
          </a:prstGeom>
        </p:spPr>
      </p:pic>
      <p:cxnSp>
        <p:nvCxnSpPr>
          <p:cNvPr id="9" name="Straight Connector 8"/>
          <p:cNvCxnSpPr/>
          <p:nvPr/>
        </p:nvCxnSpPr>
        <p:spPr>
          <a:xfrm>
            <a:off x="9218" y="689582"/>
            <a:ext cx="9260906"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Picture 9" descr="logo-2582747_960_720-removebg-preview.png"/>
          <p:cNvPicPr>
            <a:picLocks noChangeAspect="1"/>
          </p:cNvPicPr>
          <p:nvPr/>
        </p:nvPicPr>
        <p:blipFill>
          <a:blip r:embed="rId4"/>
          <a:stretch>
            <a:fillRect/>
          </a:stretch>
        </p:blipFill>
        <p:spPr>
          <a:xfrm>
            <a:off x="8391838" y="8394"/>
            <a:ext cx="681188" cy="681188"/>
          </a:xfrm>
          <a:prstGeom prst="rect">
            <a:avLst/>
          </a:prstGeo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34"/>
          <p:cNvSpPr txBox="1">
            <a:spLocks noGrp="1"/>
          </p:cNvSpPr>
          <p:nvPr>
            <p:ph type="title"/>
          </p:nvPr>
        </p:nvSpPr>
        <p:spPr>
          <a:xfrm>
            <a:off x="3251652" y="167162"/>
            <a:ext cx="3737721" cy="396300"/>
          </a:xfrm>
          <a:prstGeom prst="rect">
            <a:avLst/>
          </a:prstGeom>
        </p:spPr>
        <p:txBody>
          <a:bodyPr spcFirstLastPara="1" wrap="square" lIns="0" tIns="0" rIns="0" bIns="0" anchor="b" anchorCtr="0">
            <a:noAutofit/>
          </a:bodyPr>
          <a:lstStyle/>
          <a:p>
            <a:r>
              <a:rPr lang="en-US" dirty="0" smtClean="0"/>
              <a:t>THE FLEX PROPERTY</a:t>
            </a:r>
            <a:endParaRPr lang="en-US" dirty="0"/>
          </a:p>
        </p:txBody>
      </p:sp>
      <p:sp>
        <p:nvSpPr>
          <p:cNvPr id="477" name="Google Shape;477;p34"/>
          <p:cNvSpPr txBox="1">
            <a:spLocks noGrp="1"/>
          </p:cNvSpPr>
          <p:nvPr>
            <p:ph type="body" idx="1"/>
          </p:nvPr>
        </p:nvSpPr>
        <p:spPr>
          <a:xfrm>
            <a:off x="1156862" y="1156138"/>
            <a:ext cx="7536538" cy="3033900"/>
          </a:xfrm>
          <a:prstGeom prst="rect">
            <a:avLst/>
          </a:prstGeom>
        </p:spPr>
        <p:txBody>
          <a:bodyPr spcFirstLastPara="1" wrap="square" lIns="0" tIns="0" rIns="0" bIns="0" anchor="t" anchorCtr="0">
            <a:noAutofit/>
          </a:bodyPr>
          <a:lstStyle/>
          <a:p>
            <a:pPr algn="just">
              <a:buNone/>
            </a:pPr>
            <a:r>
              <a:rPr lang="en-US" sz="1600" dirty="0" smtClean="0">
                <a:solidFill>
                  <a:schemeClr val="accent1"/>
                </a:solidFill>
                <a:latin typeface="Arial" pitchFamily="34" charset="0"/>
                <a:cs typeface="Arial" pitchFamily="34" charset="0"/>
              </a:rPr>
              <a:t>flex :</a:t>
            </a:r>
            <a:r>
              <a:rPr lang="en-US" sz="1600" dirty="0" smtClean="0">
                <a:latin typeface="Arial" pitchFamily="34" charset="0"/>
                <a:cs typeface="Arial" pitchFamily="34" charset="0"/>
              </a:rPr>
              <a:t> The flex property is a shorthand property for the flex-grow, flex-shrink, and flex-basis properties.</a:t>
            </a:r>
          </a:p>
          <a:p>
            <a:endParaRPr lang="en-US" sz="1600" dirty="0" smtClean="0">
              <a:latin typeface="Arial" pitchFamily="34" charset="0"/>
              <a:cs typeface="Arial" pitchFamily="34" charset="0"/>
            </a:endParaRPr>
          </a:p>
          <a:p>
            <a:pPr>
              <a:buNone/>
            </a:pPr>
            <a:r>
              <a:rPr lang="en-US" sz="1600" dirty="0" smtClean="0">
                <a:solidFill>
                  <a:srgbClr val="FFFF00"/>
                </a:solidFill>
                <a:latin typeface="Arial" pitchFamily="34" charset="0"/>
                <a:cs typeface="Arial" pitchFamily="34" charset="0"/>
              </a:rPr>
              <a:t>Syntax : flex: &lt;flex-grow&gt; &lt;flex-shrink&gt; &lt;flex-basis&gt; ;</a:t>
            </a:r>
          </a:p>
          <a:p>
            <a:endParaRPr lang="en-US" sz="1600" dirty="0" smtClean="0">
              <a:latin typeface="Arial" pitchFamily="34" charset="0"/>
              <a:cs typeface="Arial" pitchFamily="34" charset="0"/>
            </a:endParaRPr>
          </a:p>
          <a:p>
            <a:pPr>
              <a:buNone/>
            </a:pPr>
            <a:r>
              <a:rPr lang="en-US" sz="1600" dirty="0" smtClean="0">
                <a:solidFill>
                  <a:srgbClr val="FFFF00"/>
                </a:solidFill>
                <a:latin typeface="Arial" pitchFamily="34" charset="0"/>
                <a:cs typeface="Arial" pitchFamily="34" charset="0"/>
              </a:rPr>
              <a:t>Example :</a:t>
            </a:r>
          </a:p>
          <a:p>
            <a:endParaRPr lang="en-US" sz="1600" dirty="0" smtClean="0">
              <a:solidFill>
                <a:srgbClr val="FFFF00"/>
              </a:solidFill>
              <a:latin typeface="Arial" pitchFamily="34" charset="0"/>
              <a:cs typeface="Arial" pitchFamily="34" charset="0"/>
            </a:endParaRPr>
          </a:p>
          <a:p>
            <a:pPr>
              <a:buNone/>
            </a:pPr>
            <a:r>
              <a:rPr lang="en-US" sz="1600" dirty="0" smtClean="0">
                <a:solidFill>
                  <a:srgbClr val="FFFF00"/>
                </a:solidFill>
                <a:latin typeface="Arial" pitchFamily="34" charset="0"/>
                <a:cs typeface="Arial" pitchFamily="34" charset="0"/>
              </a:rPr>
              <a:t>flex: 0 0 200px;</a:t>
            </a:r>
          </a:p>
          <a:p>
            <a:pPr>
              <a:buNone/>
            </a:pPr>
            <a:r>
              <a:rPr lang="en-US" sz="1600" dirty="0" smtClean="0">
                <a:solidFill>
                  <a:srgbClr val="FFFF00"/>
                </a:solidFill>
                <a:latin typeface="Arial" pitchFamily="34" charset="0"/>
                <a:cs typeface="Arial" pitchFamily="34" charset="0"/>
              </a:rPr>
              <a:t>flex: 3 1 200px;</a:t>
            </a:r>
          </a:p>
        </p:txBody>
      </p:sp>
      <p:sp>
        <p:nvSpPr>
          <p:cNvPr id="478" name="Google Shape;478;p34"/>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40</a:t>
            </a:fld>
            <a:endParaRPr/>
          </a:p>
        </p:txBody>
      </p:sp>
      <p:pic>
        <p:nvPicPr>
          <p:cNvPr id="5" name="Picture 4" descr="rsz_logob.png"/>
          <p:cNvPicPr>
            <a:picLocks noChangeAspect="1"/>
          </p:cNvPicPr>
          <p:nvPr/>
        </p:nvPicPr>
        <p:blipFill>
          <a:blip r:embed="rId3"/>
          <a:stretch>
            <a:fillRect/>
          </a:stretch>
        </p:blipFill>
        <p:spPr>
          <a:xfrm>
            <a:off x="9218" y="73576"/>
            <a:ext cx="1650124" cy="563456"/>
          </a:xfrm>
          <a:prstGeom prst="rect">
            <a:avLst/>
          </a:prstGeom>
        </p:spPr>
      </p:pic>
      <p:cxnSp>
        <p:nvCxnSpPr>
          <p:cNvPr id="6" name="Straight Connector 5"/>
          <p:cNvCxnSpPr/>
          <p:nvPr/>
        </p:nvCxnSpPr>
        <p:spPr>
          <a:xfrm>
            <a:off x="9218" y="689582"/>
            <a:ext cx="9260906"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6" descr="logo-2582747_960_720-removebg-preview.png"/>
          <p:cNvPicPr>
            <a:picLocks noChangeAspect="1"/>
          </p:cNvPicPr>
          <p:nvPr/>
        </p:nvPicPr>
        <p:blipFill>
          <a:blip r:embed="rId4"/>
          <a:stretch>
            <a:fillRect/>
          </a:stretch>
        </p:blipFill>
        <p:spPr>
          <a:xfrm>
            <a:off x="8391838" y="8394"/>
            <a:ext cx="681188" cy="681188"/>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36"/>
          <p:cNvSpPr txBox="1">
            <a:spLocks noGrp="1"/>
          </p:cNvSpPr>
          <p:nvPr>
            <p:ph type="ctrTitle"/>
          </p:nvPr>
        </p:nvSpPr>
        <p:spPr>
          <a:xfrm>
            <a:off x="2988892" y="68553"/>
            <a:ext cx="4778245" cy="451480"/>
          </a:xfrm>
          <a:prstGeom prst="rect">
            <a:avLst/>
          </a:prstGeom>
        </p:spPr>
        <p:txBody>
          <a:bodyPr spcFirstLastPara="1" wrap="square" lIns="0" tIns="0" rIns="0" bIns="0" anchor="b" anchorCtr="0">
            <a:noAutofit/>
          </a:bodyPr>
          <a:lstStyle/>
          <a:p>
            <a:r>
              <a:rPr lang="en-US" sz="2400" dirty="0" smtClean="0"/>
              <a:t>THE ALIGN-SELF PROPERTY</a:t>
            </a:r>
            <a:endParaRPr lang="en-US" sz="2400" dirty="0"/>
          </a:p>
        </p:txBody>
      </p:sp>
      <p:sp>
        <p:nvSpPr>
          <p:cNvPr id="29" name="Subtitle 28"/>
          <p:cNvSpPr>
            <a:spLocks noGrp="1"/>
          </p:cNvSpPr>
          <p:nvPr>
            <p:ph type="subTitle" idx="1"/>
          </p:nvPr>
        </p:nvSpPr>
        <p:spPr>
          <a:xfrm>
            <a:off x="939387" y="861864"/>
            <a:ext cx="7773694" cy="1807753"/>
          </a:xfrm>
        </p:spPr>
        <p:txBody>
          <a:bodyPr/>
          <a:lstStyle/>
          <a:p>
            <a:pPr>
              <a:buClr>
                <a:srgbClr val="FFC000"/>
              </a:buClr>
              <a:buFont typeface="Wingdings" pitchFamily="2" charset="2"/>
              <a:buChar char="Ø"/>
            </a:pPr>
            <a:r>
              <a:rPr lang="en-US" sz="1600" b="1" dirty="0" smtClean="0">
                <a:solidFill>
                  <a:schemeClr val="accent1"/>
                </a:solidFill>
                <a:latin typeface="+mn-lt"/>
              </a:rPr>
              <a:t>align-self :</a:t>
            </a:r>
            <a:r>
              <a:rPr lang="en-US" sz="1600" dirty="0" smtClean="0">
                <a:solidFill>
                  <a:schemeClr val="tx1"/>
                </a:solidFill>
                <a:latin typeface="+mn-lt"/>
              </a:rPr>
              <a:t> The align-self property specifies the alignment for the selected item inside the flexible </a:t>
            </a:r>
            <a:r>
              <a:rPr lang="en-US" sz="1600" dirty="0" err="1" smtClean="0">
                <a:solidFill>
                  <a:schemeClr val="tx1"/>
                </a:solidFill>
                <a:latin typeface="+mn-lt"/>
              </a:rPr>
              <a:t>container.The</a:t>
            </a:r>
            <a:r>
              <a:rPr lang="en-US" sz="1600" dirty="0" smtClean="0">
                <a:solidFill>
                  <a:schemeClr val="tx1"/>
                </a:solidFill>
                <a:latin typeface="+mn-lt"/>
              </a:rPr>
              <a:t> align-self property overrides the default alignment set by the container's align-items property.</a:t>
            </a:r>
          </a:p>
          <a:p>
            <a:pPr>
              <a:buClr>
                <a:srgbClr val="FFC000"/>
              </a:buClr>
              <a:buFont typeface="Wingdings" pitchFamily="2" charset="2"/>
              <a:buChar char="Ø"/>
            </a:pPr>
            <a:endParaRPr lang="en-US" sz="1600" dirty="0" smtClean="0">
              <a:solidFill>
                <a:schemeClr val="tx1"/>
              </a:solidFill>
              <a:latin typeface="+mn-lt"/>
            </a:endParaRPr>
          </a:p>
          <a:p>
            <a:pPr>
              <a:buClr>
                <a:srgbClr val="FFC000"/>
              </a:buClr>
            </a:pPr>
            <a:r>
              <a:rPr lang="en-US" sz="1600" dirty="0" smtClean="0">
                <a:solidFill>
                  <a:srgbClr val="FFFF00"/>
                </a:solidFill>
                <a:latin typeface="+mn-lt"/>
              </a:rPr>
              <a:t>Example : align-self: center;</a:t>
            </a:r>
          </a:p>
        </p:txBody>
      </p:sp>
      <p:pic>
        <p:nvPicPr>
          <p:cNvPr id="30" name="Picture 29" descr="rsz_logob.png"/>
          <p:cNvPicPr>
            <a:picLocks noChangeAspect="1"/>
          </p:cNvPicPr>
          <p:nvPr/>
        </p:nvPicPr>
        <p:blipFill>
          <a:blip r:embed="rId3"/>
          <a:stretch>
            <a:fillRect/>
          </a:stretch>
        </p:blipFill>
        <p:spPr>
          <a:xfrm>
            <a:off x="9218" y="73576"/>
            <a:ext cx="1650124" cy="563456"/>
          </a:xfrm>
          <a:prstGeom prst="rect">
            <a:avLst/>
          </a:prstGeom>
        </p:spPr>
      </p:pic>
      <p:cxnSp>
        <p:nvCxnSpPr>
          <p:cNvPr id="31" name="Straight Connector 30"/>
          <p:cNvCxnSpPr/>
          <p:nvPr/>
        </p:nvCxnSpPr>
        <p:spPr>
          <a:xfrm>
            <a:off x="9218" y="689582"/>
            <a:ext cx="9260906"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2" name="Picture 31" descr="logo-2582747_960_720-removebg-preview.png"/>
          <p:cNvPicPr>
            <a:picLocks noChangeAspect="1"/>
          </p:cNvPicPr>
          <p:nvPr/>
        </p:nvPicPr>
        <p:blipFill>
          <a:blip r:embed="rId4"/>
          <a:stretch>
            <a:fillRect/>
          </a:stretch>
        </p:blipFill>
        <p:spPr>
          <a:xfrm>
            <a:off x="8391838" y="8394"/>
            <a:ext cx="681188" cy="681188"/>
          </a:xfrm>
          <a:prstGeom prst="rect">
            <a:avLst/>
          </a:prstGeom>
        </p:spPr>
      </p:pic>
      <p:sp>
        <p:nvSpPr>
          <p:cNvPr id="7" name="Flowchart: Process 6"/>
          <p:cNvSpPr/>
          <p:nvPr/>
        </p:nvSpPr>
        <p:spPr>
          <a:xfrm>
            <a:off x="2531702" y="2669617"/>
            <a:ext cx="4857064" cy="2228203"/>
          </a:xfrm>
          <a:prstGeom prst="flowChartProcess">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Process 11"/>
          <p:cNvSpPr/>
          <p:nvPr/>
        </p:nvSpPr>
        <p:spPr>
          <a:xfrm>
            <a:off x="2563232" y="2690639"/>
            <a:ext cx="651678" cy="607279"/>
          </a:xfrm>
          <a:prstGeom prst="flowChartProcess">
            <a:avLst/>
          </a:prstGeom>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3" name="Flowchart: Process 12"/>
          <p:cNvSpPr/>
          <p:nvPr/>
        </p:nvSpPr>
        <p:spPr>
          <a:xfrm>
            <a:off x="3220210" y="3915059"/>
            <a:ext cx="651678" cy="607279"/>
          </a:xfrm>
          <a:prstGeom prst="flowChartProcess">
            <a:avLst/>
          </a:prstGeom>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4" name="Flowchart: Process 13"/>
          <p:cNvSpPr/>
          <p:nvPr/>
        </p:nvSpPr>
        <p:spPr>
          <a:xfrm>
            <a:off x="3871830" y="2706409"/>
            <a:ext cx="651678" cy="607279"/>
          </a:xfrm>
          <a:prstGeom prst="flowChartProcess">
            <a:avLst/>
          </a:prstGeom>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5" name="Flowchart: Process 14"/>
          <p:cNvSpPr/>
          <p:nvPr/>
        </p:nvSpPr>
        <p:spPr>
          <a:xfrm>
            <a:off x="4539210" y="3899289"/>
            <a:ext cx="651678" cy="607279"/>
          </a:xfrm>
          <a:prstGeom prst="flowChartProcess">
            <a:avLst/>
          </a:prstGeom>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16" name="Slide Number Placeholder 1"/>
          <p:cNvSpPr txBox="1">
            <a:spLocks/>
          </p:cNvSpPr>
          <p:nvPr/>
        </p:nvSpPr>
        <p:spPr>
          <a:xfrm>
            <a:off x="8693400" y="4749850"/>
            <a:ext cx="450600" cy="347100"/>
          </a:xfrm>
          <a:prstGeom prst="rect">
            <a:avLst/>
          </a:prstGeom>
        </p:spPr>
        <p: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400" b="0" i="0" u="none" strike="noStrike" kern="0" cap="none" spc="0" normalizeH="0" baseline="0" noProof="0" smtClean="0">
                <a:ln>
                  <a:noFill/>
                </a:ln>
                <a:solidFill>
                  <a:schemeClr val="accent2">
                    <a:lumMod val="60000"/>
                    <a:lumOff val="40000"/>
                  </a:schemeClr>
                </a:solidFill>
                <a:effectLst/>
                <a:uLnTx/>
                <a:uFillTx/>
                <a:latin typeface="Arial"/>
                <a:ea typeface="Arial"/>
                <a:cs typeface="Arial"/>
                <a:sym typeface="Arial"/>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41</a:t>
            </a:fld>
            <a:endParaRPr kumimoji="0" lang="en" sz="1400" b="0" i="0" u="none" strike="noStrike" kern="0" cap="none" spc="0" normalizeH="0" baseline="0" noProof="0" dirty="0">
              <a:ln>
                <a:noFill/>
              </a:ln>
              <a:solidFill>
                <a:schemeClr val="accent2">
                  <a:lumMod val="60000"/>
                  <a:lumOff val="40000"/>
                </a:schemeClr>
              </a:solidFill>
              <a:effectLst/>
              <a:uLnTx/>
              <a:uFillTx/>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42</a:t>
            </a:fld>
            <a:endParaRPr lang="en"/>
          </a:p>
        </p:txBody>
      </p:sp>
      <p:sp>
        <p:nvSpPr>
          <p:cNvPr id="3" name="TextBox 2"/>
          <p:cNvSpPr txBox="1"/>
          <p:nvPr/>
        </p:nvSpPr>
        <p:spPr>
          <a:xfrm>
            <a:off x="2312276" y="1394257"/>
            <a:ext cx="5192110" cy="830997"/>
          </a:xfrm>
          <a:prstGeom prst="rect">
            <a:avLst/>
          </a:prstGeom>
          <a:noFill/>
        </p:spPr>
        <p:txBody>
          <a:bodyPr wrap="square" rtlCol="0">
            <a:spAutoFit/>
          </a:bodyPr>
          <a:lstStyle/>
          <a:p>
            <a:r>
              <a:rPr lang="en-US" sz="4800" dirty="0" smtClean="0">
                <a:solidFill>
                  <a:schemeClr val="tx1"/>
                </a:solidFill>
              </a:rPr>
              <a:t>THANK YOU !</a:t>
            </a:r>
            <a:endParaRPr lang="en-US" sz="4800" dirty="0">
              <a:solidFill>
                <a:schemeClr val="tx1"/>
              </a:solidFill>
            </a:endParaRPr>
          </a:p>
        </p:txBody>
      </p:sp>
      <p:sp>
        <p:nvSpPr>
          <p:cNvPr id="4" name="TextBox 3"/>
          <p:cNvSpPr txBox="1"/>
          <p:nvPr/>
        </p:nvSpPr>
        <p:spPr>
          <a:xfrm>
            <a:off x="2312276" y="2795752"/>
            <a:ext cx="5749158" cy="1169551"/>
          </a:xfrm>
          <a:prstGeom prst="rect">
            <a:avLst/>
          </a:prstGeom>
          <a:noFill/>
        </p:spPr>
        <p:txBody>
          <a:bodyPr wrap="square" rtlCol="0">
            <a:spAutoFit/>
          </a:bodyPr>
          <a:lstStyle/>
          <a:p>
            <a:r>
              <a:rPr lang="en-US" b="1" dirty="0" smtClean="0">
                <a:solidFill>
                  <a:schemeClr val="tx1"/>
                </a:solidFill>
              </a:rPr>
              <a:t>For any queries mail us @: </a:t>
            </a:r>
            <a:r>
              <a:rPr lang="en-US" b="1" u="sng" dirty="0" smtClean="0">
                <a:solidFill>
                  <a:schemeClr val="tx1"/>
                </a:solidFill>
                <a:hlinkClick r:id="rId2"/>
              </a:rPr>
              <a:t>scalive4u@gmail.com</a:t>
            </a:r>
            <a:endParaRPr lang="en-US" b="1" u="sng" dirty="0" smtClean="0">
              <a:solidFill>
                <a:schemeClr val="tx1"/>
              </a:solidFill>
            </a:endParaRPr>
          </a:p>
          <a:p>
            <a:endParaRPr lang="en-US" b="1" u="sng" dirty="0" smtClean="0">
              <a:solidFill>
                <a:schemeClr val="tx1"/>
              </a:solidFill>
            </a:endParaRPr>
          </a:p>
          <a:p>
            <a:r>
              <a:rPr lang="en-US" b="1" dirty="0" smtClean="0">
                <a:solidFill>
                  <a:schemeClr val="tx1"/>
                </a:solidFill>
              </a:rPr>
              <a:t>Website : </a:t>
            </a:r>
            <a:r>
              <a:rPr lang="en-US" b="1" dirty="0" err="1" smtClean="0">
                <a:solidFill>
                  <a:schemeClr val="tx1"/>
                </a:solidFill>
              </a:rPr>
              <a:t>scalive.in</a:t>
            </a:r>
            <a:endParaRPr lang="en-US" b="1" dirty="0" smtClean="0">
              <a:solidFill>
                <a:schemeClr val="tx1"/>
              </a:solidFill>
            </a:endParaRPr>
          </a:p>
          <a:p>
            <a:endParaRPr lang="en-US" dirty="0" smtClean="0">
              <a:solidFill>
                <a:schemeClr val="tx1"/>
              </a:solidFill>
            </a:endParaRPr>
          </a:p>
          <a:p>
            <a:r>
              <a:rPr lang="en-US" b="1" dirty="0" smtClean="0">
                <a:solidFill>
                  <a:schemeClr val="tx1"/>
                </a:solidFill>
              </a:rPr>
              <a:t>Call us @ : 0755-4271659, 9826686245</a:t>
            </a:r>
            <a:endParaRPr lang="en-US" dirty="0">
              <a:solidFill>
                <a:schemeClr val="tx1"/>
              </a:solidFill>
            </a:endParaRPr>
          </a:p>
        </p:txBody>
      </p:sp>
      <p:pic>
        <p:nvPicPr>
          <p:cNvPr id="5" name="Picture 4" descr="rsz_logob.png"/>
          <p:cNvPicPr>
            <a:picLocks noChangeAspect="1"/>
          </p:cNvPicPr>
          <p:nvPr/>
        </p:nvPicPr>
        <p:blipFill>
          <a:blip r:embed="rId3"/>
          <a:stretch>
            <a:fillRect/>
          </a:stretch>
        </p:blipFill>
        <p:spPr>
          <a:xfrm>
            <a:off x="9218" y="73576"/>
            <a:ext cx="1650124" cy="563456"/>
          </a:xfrm>
          <a:prstGeom prst="rect">
            <a:avLst/>
          </a:prstGeom>
        </p:spPr>
      </p:pic>
      <p:cxnSp>
        <p:nvCxnSpPr>
          <p:cNvPr id="6" name="Straight Connector 5"/>
          <p:cNvCxnSpPr/>
          <p:nvPr/>
        </p:nvCxnSpPr>
        <p:spPr>
          <a:xfrm>
            <a:off x="9218" y="689582"/>
            <a:ext cx="9260906"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6" descr="logo-2582747_960_720-removebg-preview.png"/>
          <p:cNvPicPr>
            <a:picLocks noChangeAspect="1"/>
          </p:cNvPicPr>
          <p:nvPr/>
        </p:nvPicPr>
        <p:blipFill>
          <a:blip r:embed="rId4"/>
          <a:stretch>
            <a:fillRect/>
          </a:stretch>
        </p:blipFill>
        <p:spPr>
          <a:xfrm>
            <a:off x="8391838" y="8394"/>
            <a:ext cx="681188" cy="68118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6"/>
          <p:cNvSpPr txBox="1">
            <a:spLocks noGrp="1"/>
          </p:cNvSpPr>
          <p:nvPr>
            <p:ph type="title"/>
          </p:nvPr>
        </p:nvSpPr>
        <p:spPr>
          <a:xfrm>
            <a:off x="3330475" y="133370"/>
            <a:ext cx="2786535"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smtClean="0">
                <a:latin typeface="+mn-lt"/>
              </a:rPr>
              <a:t>WHY FLEX BOX ?</a:t>
            </a:r>
            <a:endParaRPr>
              <a:latin typeface="+mn-lt"/>
            </a:endParaRPr>
          </a:p>
        </p:txBody>
      </p:sp>
      <p:sp>
        <p:nvSpPr>
          <p:cNvPr id="164" name="Google Shape;164;p16"/>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5</a:t>
            </a:fld>
            <a:endParaRPr/>
          </a:p>
        </p:txBody>
      </p:sp>
      <p:sp>
        <p:nvSpPr>
          <p:cNvPr id="32" name="Rounded Rectangle 31"/>
          <p:cNvSpPr/>
          <p:nvPr/>
        </p:nvSpPr>
        <p:spPr>
          <a:xfrm>
            <a:off x="1524001" y="1550276"/>
            <a:ext cx="1786758" cy="8723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smtClean="0">
                <a:solidFill>
                  <a:schemeClr val="tx1"/>
                </a:solidFill>
              </a:rPr>
              <a:t>FLEXIBILITY</a:t>
            </a:r>
            <a:endParaRPr lang="en-US" sz="1800" b="1" dirty="0">
              <a:solidFill>
                <a:schemeClr val="tx1"/>
              </a:solidFill>
            </a:endParaRPr>
          </a:p>
        </p:txBody>
      </p:sp>
      <p:sp>
        <p:nvSpPr>
          <p:cNvPr id="33" name="Rounded Rectangle 32"/>
          <p:cNvSpPr/>
          <p:nvPr/>
        </p:nvSpPr>
        <p:spPr>
          <a:xfrm>
            <a:off x="3820511" y="2523396"/>
            <a:ext cx="1786758" cy="8723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smtClean="0">
                <a:solidFill>
                  <a:schemeClr val="tx1"/>
                </a:solidFill>
              </a:rPr>
              <a:t>SPACING</a:t>
            </a:r>
            <a:endParaRPr lang="en-US" sz="1800" b="1" dirty="0">
              <a:solidFill>
                <a:schemeClr val="tx1"/>
              </a:solidFill>
            </a:endParaRPr>
          </a:p>
        </p:txBody>
      </p:sp>
      <p:sp>
        <p:nvSpPr>
          <p:cNvPr id="34" name="Rounded Rectangle 33"/>
          <p:cNvSpPr/>
          <p:nvPr/>
        </p:nvSpPr>
        <p:spPr>
          <a:xfrm>
            <a:off x="1524001" y="3666746"/>
            <a:ext cx="1786758" cy="8723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smtClean="0">
                <a:solidFill>
                  <a:schemeClr val="tx1"/>
                </a:solidFill>
              </a:rPr>
              <a:t>ARRANGE ITEMS</a:t>
            </a:r>
            <a:endParaRPr lang="en-US" sz="1800" b="1" dirty="0">
              <a:solidFill>
                <a:schemeClr val="tx1"/>
              </a:solidFill>
            </a:endParaRPr>
          </a:p>
        </p:txBody>
      </p:sp>
      <p:sp>
        <p:nvSpPr>
          <p:cNvPr id="35" name="Rounded Rectangle 34"/>
          <p:cNvSpPr/>
          <p:nvPr/>
        </p:nvSpPr>
        <p:spPr>
          <a:xfrm>
            <a:off x="6162300" y="1550276"/>
            <a:ext cx="1786758" cy="8723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smtClean="0">
                <a:solidFill>
                  <a:schemeClr val="tx1"/>
                </a:solidFill>
              </a:rPr>
              <a:t>ALIGNMENT</a:t>
            </a:r>
            <a:endParaRPr lang="en-US" sz="1800" b="1" dirty="0">
              <a:solidFill>
                <a:schemeClr val="tx1"/>
              </a:solidFill>
            </a:endParaRPr>
          </a:p>
        </p:txBody>
      </p:sp>
      <p:sp>
        <p:nvSpPr>
          <p:cNvPr id="36" name="Rounded Rectangle 35"/>
          <p:cNvSpPr/>
          <p:nvPr/>
        </p:nvSpPr>
        <p:spPr>
          <a:xfrm>
            <a:off x="6353504" y="3666746"/>
            <a:ext cx="1786758" cy="8723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smtClean="0">
                <a:solidFill>
                  <a:schemeClr val="tx1"/>
                </a:solidFill>
              </a:rPr>
              <a:t>ORDER OF ITEMS</a:t>
            </a:r>
            <a:endParaRPr lang="en-US" sz="1800" b="1" dirty="0">
              <a:solidFill>
                <a:schemeClr val="tx1"/>
              </a:solidFill>
            </a:endParaRPr>
          </a:p>
        </p:txBody>
      </p:sp>
      <p:pic>
        <p:nvPicPr>
          <p:cNvPr id="9" name="Picture 8" descr="rsz_logob.png"/>
          <p:cNvPicPr>
            <a:picLocks noChangeAspect="1"/>
          </p:cNvPicPr>
          <p:nvPr/>
        </p:nvPicPr>
        <p:blipFill>
          <a:blip r:embed="rId3"/>
          <a:stretch>
            <a:fillRect/>
          </a:stretch>
        </p:blipFill>
        <p:spPr>
          <a:xfrm>
            <a:off x="9218" y="73576"/>
            <a:ext cx="1650124" cy="563456"/>
          </a:xfrm>
          <a:prstGeom prst="rect">
            <a:avLst/>
          </a:prstGeom>
        </p:spPr>
      </p:pic>
      <p:cxnSp>
        <p:nvCxnSpPr>
          <p:cNvPr id="10" name="Straight Connector 9"/>
          <p:cNvCxnSpPr/>
          <p:nvPr/>
        </p:nvCxnSpPr>
        <p:spPr>
          <a:xfrm>
            <a:off x="9218" y="689582"/>
            <a:ext cx="9260906"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Picture 10" descr="logo-2582747_960_720-removebg-preview.png"/>
          <p:cNvPicPr>
            <a:picLocks noChangeAspect="1"/>
          </p:cNvPicPr>
          <p:nvPr/>
        </p:nvPicPr>
        <p:blipFill>
          <a:blip r:embed="rId4"/>
          <a:stretch>
            <a:fillRect/>
          </a:stretch>
        </p:blipFill>
        <p:spPr>
          <a:xfrm>
            <a:off x="8391838" y="8394"/>
            <a:ext cx="681188" cy="681188"/>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7"/>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6</a:t>
            </a:fld>
            <a:endParaRPr/>
          </a:p>
        </p:txBody>
      </p:sp>
      <p:sp>
        <p:nvSpPr>
          <p:cNvPr id="224" name="Google Shape;224;p17"/>
          <p:cNvSpPr txBox="1">
            <a:spLocks noGrp="1"/>
          </p:cNvSpPr>
          <p:nvPr>
            <p:ph type="ctrTitle" idx="4294967295"/>
          </p:nvPr>
        </p:nvSpPr>
        <p:spPr>
          <a:xfrm>
            <a:off x="3024453" y="73576"/>
            <a:ext cx="3831766" cy="564113"/>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smtClean="0">
                <a:latin typeface="+mn-lt"/>
              </a:rPr>
              <a:t>FLEXBOX TERMINOLGY</a:t>
            </a:r>
            <a:endParaRPr>
              <a:latin typeface="+mn-lt"/>
            </a:endParaRPr>
          </a:p>
        </p:txBody>
      </p:sp>
      <p:sp>
        <p:nvSpPr>
          <p:cNvPr id="33" name="Google Shape;117;p13"/>
          <p:cNvSpPr txBox="1">
            <a:spLocks/>
          </p:cNvSpPr>
          <p:nvPr/>
        </p:nvSpPr>
        <p:spPr>
          <a:xfrm>
            <a:off x="1414530" y="1019398"/>
            <a:ext cx="3241552" cy="965378"/>
          </a:xfrm>
          <a:prstGeom prst="rect">
            <a:avLst/>
          </a:prstGeom>
          <a:noFill/>
          <a:ln>
            <a:noFill/>
          </a:ln>
        </p:spPr>
        <p:txBody>
          <a:bodyPr spcFirstLastPara="1" wrap="square" lIns="0" tIns="0" rIns="0" bIns="0" anchor="ctr" anchorCtr="0">
            <a:noAutofit/>
          </a:bodyPr>
          <a:lstStyle/>
          <a:p>
            <a:pPr marL="0" marR="0" lvl="0" indent="0" algn="l" defTabSz="914400" rtl="0" eaLnBrk="1" fontAlgn="auto" latinLnBrk="0" hangingPunct="1">
              <a:lnSpc>
                <a:spcPct val="115000"/>
              </a:lnSpc>
              <a:spcBef>
                <a:spcPts val="0"/>
              </a:spcBef>
              <a:spcAft>
                <a:spcPts val="0"/>
              </a:spcAft>
              <a:buClr>
                <a:srgbClr val="FFC000"/>
              </a:buClr>
              <a:buSzPts val="2400"/>
              <a:buFont typeface="Wingdings" pitchFamily="2" charset="2"/>
              <a:buChar char="Ø"/>
              <a:tabLst/>
              <a:defRPr/>
            </a:pPr>
            <a:r>
              <a:rPr kumimoji="0" lang="en-US" sz="1800" b="0" i="0" u="none" strike="noStrike" kern="0" cap="none" spc="0" normalizeH="0" baseline="0" noProof="0" dirty="0" smtClean="0">
                <a:ln>
                  <a:noFill/>
                </a:ln>
                <a:solidFill>
                  <a:schemeClr val="tx1"/>
                </a:solidFill>
                <a:effectLst/>
                <a:uLnTx/>
                <a:uFillTx/>
                <a:latin typeface="+mn-lt"/>
                <a:ea typeface="Barlow Light"/>
                <a:cs typeface="Barlow Light"/>
                <a:sym typeface="Barlow Light"/>
              </a:rPr>
              <a:t>Flex</a:t>
            </a:r>
            <a:r>
              <a:rPr kumimoji="0" lang="en-US" sz="1800" b="0" i="0" u="none" strike="noStrike" kern="0" cap="none" spc="0" normalizeH="0" noProof="0" dirty="0" smtClean="0">
                <a:ln>
                  <a:noFill/>
                </a:ln>
                <a:solidFill>
                  <a:schemeClr val="tx1"/>
                </a:solidFill>
                <a:effectLst/>
                <a:uLnTx/>
                <a:uFillTx/>
                <a:latin typeface="+mn-lt"/>
                <a:ea typeface="Barlow Light"/>
                <a:cs typeface="Barlow Light"/>
                <a:sym typeface="Barlow Light"/>
              </a:rPr>
              <a:t> Container</a:t>
            </a:r>
          </a:p>
          <a:p>
            <a:pPr marL="0" marR="0" lvl="0" indent="0" algn="l" defTabSz="914400" rtl="0" eaLnBrk="1" fontAlgn="auto" latinLnBrk="0" hangingPunct="1">
              <a:lnSpc>
                <a:spcPct val="115000"/>
              </a:lnSpc>
              <a:spcBef>
                <a:spcPts val="0"/>
              </a:spcBef>
              <a:spcAft>
                <a:spcPts val="0"/>
              </a:spcAft>
              <a:buClr>
                <a:srgbClr val="FFC000"/>
              </a:buClr>
              <a:buSzPts val="2400"/>
              <a:buFont typeface="Wingdings" pitchFamily="2" charset="2"/>
              <a:buChar char="Ø"/>
              <a:tabLst/>
              <a:defRPr/>
            </a:pPr>
            <a:r>
              <a:rPr lang="en-US" sz="1800" baseline="0" dirty="0" smtClean="0">
                <a:solidFill>
                  <a:schemeClr val="tx1"/>
                </a:solidFill>
                <a:latin typeface="+mn-lt"/>
                <a:ea typeface="Barlow Light"/>
                <a:cs typeface="Barlow Light"/>
                <a:sym typeface="Barlow Light"/>
              </a:rPr>
              <a:t>Flex</a:t>
            </a:r>
            <a:r>
              <a:rPr lang="en-US" sz="1800" dirty="0" smtClean="0">
                <a:solidFill>
                  <a:schemeClr val="tx1"/>
                </a:solidFill>
                <a:latin typeface="+mn-lt"/>
                <a:ea typeface="Barlow Light"/>
                <a:cs typeface="Barlow Light"/>
                <a:sym typeface="Barlow Light"/>
              </a:rPr>
              <a:t> Items</a:t>
            </a:r>
            <a:endParaRPr kumimoji="0" lang="en-US" sz="1800" b="0" i="0" u="none" strike="noStrike" kern="0" cap="none" spc="0" normalizeH="0" baseline="0" noProof="0" dirty="0">
              <a:ln>
                <a:noFill/>
              </a:ln>
              <a:solidFill>
                <a:schemeClr val="tx1"/>
              </a:solidFill>
              <a:effectLst/>
              <a:uLnTx/>
              <a:uFillTx/>
              <a:latin typeface="+mn-lt"/>
              <a:ea typeface="Barlow Light"/>
              <a:cs typeface="Barlow Light"/>
              <a:sym typeface="Barlow Light"/>
            </a:endParaRPr>
          </a:p>
        </p:txBody>
      </p:sp>
      <p:sp>
        <p:nvSpPr>
          <p:cNvPr id="34" name="Rectangle 33"/>
          <p:cNvSpPr/>
          <p:nvPr/>
        </p:nvSpPr>
        <p:spPr>
          <a:xfrm>
            <a:off x="756782" y="2049528"/>
            <a:ext cx="5136970" cy="128226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p:cNvSpPr/>
          <p:nvPr/>
        </p:nvSpPr>
        <p:spPr>
          <a:xfrm>
            <a:off x="1082602" y="2249224"/>
            <a:ext cx="1261242" cy="872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ITEM 1</a:t>
            </a:r>
            <a:endParaRPr lang="en-US" dirty="0"/>
          </a:p>
        </p:txBody>
      </p:sp>
      <p:sp>
        <p:nvSpPr>
          <p:cNvPr id="36" name="Rectangle 35"/>
          <p:cNvSpPr/>
          <p:nvPr/>
        </p:nvSpPr>
        <p:spPr>
          <a:xfrm>
            <a:off x="2695940" y="2249224"/>
            <a:ext cx="1261242" cy="872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ITEM 2</a:t>
            </a:r>
            <a:endParaRPr lang="en-US" dirty="0"/>
          </a:p>
        </p:txBody>
      </p:sp>
      <p:sp>
        <p:nvSpPr>
          <p:cNvPr id="37" name="Rectangle 36"/>
          <p:cNvSpPr/>
          <p:nvPr/>
        </p:nvSpPr>
        <p:spPr>
          <a:xfrm>
            <a:off x="4309279" y="2249224"/>
            <a:ext cx="1261242" cy="872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ITEM 3</a:t>
            </a:r>
            <a:endParaRPr lang="en-US" dirty="0"/>
          </a:p>
        </p:txBody>
      </p:sp>
      <p:sp>
        <p:nvSpPr>
          <p:cNvPr id="41" name="Google Shape;117;p13"/>
          <p:cNvSpPr txBox="1">
            <a:spLocks/>
          </p:cNvSpPr>
          <p:nvPr/>
        </p:nvSpPr>
        <p:spPr>
          <a:xfrm>
            <a:off x="4688096" y="4181199"/>
            <a:ext cx="1764850" cy="504603"/>
          </a:xfrm>
          <a:prstGeom prst="rect">
            <a:avLst/>
          </a:prstGeom>
          <a:noFill/>
          <a:ln>
            <a:noFill/>
          </a:ln>
        </p:spPr>
        <p:txBody>
          <a:bodyPr spcFirstLastPara="1" wrap="square" lIns="0" tIns="0" rIns="0" bIns="0" anchor="ctr" anchorCtr="0">
            <a:noAutofit/>
          </a:bodyPr>
          <a:lstStyle/>
          <a:p>
            <a:pPr marL="0" marR="0" lvl="0" indent="0" algn="l" defTabSz="914400" rtl="0" eaLnBrk="1" fontAlgn="auto" latinLnBrk="0" hangingPunct="1">
              <a:lnSpc>
                <a:spcPct val="115000"/>
              </a:lnSpc>
              <a:spcBef>
                <a:spcPts val="0"/>
              </a:spcBef>
              <a:spcAft>
                <a:spcPts val="0"/>
              </a:spcAft>
              <a:buClr>
                <a:srgbClr val="FFC000"/>
              </a:buClr>
              <a:buSzPts val="2400"/>
              <a:tabLst/>
              <a:defRPr/>
            </a:pPr>
            <a:r>
              <a:rPr kumimoji="0" lang="en-US" sz="1800" b="1" i="0" u="none" strike="noStrike" kern="0" cap="none" spc="0" normalizeH="0" baseline="0" noProof="0" dirty="0" smtClean="0">
                <a:ln>
                  <a:noFill/>
                </a:ln>
                <a:solidFill>
                  <a:schemeClr val="tx1"/>
                </a:solidFill>
                <a:effectLst/>
                <a:uLnTx/>
                <a:uFillTx/>
                <a:latin typeface="Barlow" charset="0"/>
                <a:ea typeface="Barlow Light"/>
                <a:cs typeface="Barlow Light"/>
                <a:sym typeface="Barlow Light"/>
              </a:rPr>
              <a:t>Flex</a:t>
            </a:r>
            <a:r>
              <a:rPr kumimoji="0" lang="en-US" sz="1800" b="1" i="0" u="none" strike="noStrike" kern="0" cap="none" spc="0" normalizeH="0" noProof="0" dirty="0" smtClean="0">
                <a:ln>
                  <a:noFill/>
                </a:ln>
                <a:solidFill>
                  <a:schemeClr val="tx1"/>
                </a:solidFill>
                <a:effectLst/>
                <a:uLnTx/>
                <a:uFillTx/>
                <a:latin typeface="Barlow" charset="0"/>
                <a:ea typeface="Barlow Light"/>
                <a:cs typeface="Barlow Light"/>
                <a:sym typeface="Barlow Light"/>
              </a:rPr>
              <a:t> Container</a:t>
            </a:r>
          </a:p>
        </p:txBody>
      </p:sp>
      <p:cxnSp>
        <p:nvCxnSpPr>
          <p:cNvPr id="43" name="Straight Connector 42"/>
          <p:cNvCxnSpPr/>
          <p:nvPr/>
        </p:nvCxnSpPr>
        <p:spPr>
          <a:xfrm>
            <a:off x="1954960" y="3121583"/>
            <a:ext cx="1355838" cy="693685"/>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36" idx="2"/>
          </p:cNvCxnSpPr>
          <p:nvPr/>
        </p:nvCxnSpPr>
        <p:spPr>
          <a:xfrm rot="16200000" flipH="1">
            <a:off x="2979719" y="3468424"/>
            <a:ext cx="69368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0800000" flipV="1">
            <a:off x="3326563" y="3121582"/>
            <a:ext cx="1684765" cy="693683"/>
          </a:xfrm>
          <a:prstGeom prst="line">
            <a:avLst/>
          </a:prstGeom>
        </p:spPr>
        <p:style>
          <a:lnRef idx="1">
            <a:schemeClr val="accent1"/>
          </a:lnRef>
          <a:fillRef idx="0">
            <a:schemeClr val="accent1"/>
          </a:fillRef>
          <a:effectRef idx="0">
            <a:schemeClr val="accent1"/>
          </a:effectRef>
          <a:fontRef idx="minor">
            <a:schemeClr val="tx1"/>
          </a:fontRef>
        </p:style>
      </p:cxnSp>
      <p:sp>
        <p:nvSpPr>
          <p:cNvPr id="50" name="Google Shape;117;p13"/>
          <p:cNvSpPr txBox="1">
            <a:spLocks/>
          </p:cNvSpPr>
          <p:nvPr/>
        </p:nvSpPr>
        <p:spPr>
          <a:xfrm>
            <a:off x="2900891" y="3815266"/>
            <a:ext cx="1261242" cy="504603"/>
          </a:xfrm>
          <a:prstGeom prst="rect">
            <a:avLst/>
          </a:prstGeom>
          <a:noFill/>
          <a:ln>
            <a:noFill/>
          </a:ln>
        </p:spPr>
        <p:txBody>
          <a:bodyPr spcFirstLastPara="1" wrap="square" lIns="0" tIns="0" rIns="0" bIns="0" anchor="ctr" anchorCtr="0">
            <a:noAutofit/>
          </a:bodyPr>
          <a:lstStyle/>
          <a:p>
            <a:pPr marL="0" marR="0" lvl="0" indent="0" algn="l" defTabSz="914400" rtl="0" eaLnBrk="1" fontAlgn="auto" latinLnBrk="0" hangingPunct="1">
              <a:lnSpc>
                <a:spcPct val="115000"/>
              </a:lnSpc>
              <a:spcBef>
                <a:spcPts val="0"/>
              </a:spcBef>
              <a:spcAft>
                <a:spcPts val="0"/>
              </a:spcAft>
              <a:buClr>
                <a:srgbClr val="FFC000"/>
              </a:buClr>
              <a:buSzPts val="2400"/>
              <a:tabLst/>
              <a:defRPr/>
            </a:pPr>
            <a:r>
              <a:rPr kumimoji="0" lang="en-US" sz="1800" b="1" i="0" u="none" strike="noStrike" kern="0" cap="none" spc="0" normalizeH="0" baseline="0" noProof="0" dirty="0" smtClean="0">
                <a:ln>
                  <a:noFill/>
                </a:ln>
                <a:solidFill>
                  <a:schemeClr val="tx1"/>
                </a:solidFill>
                <a:effectLst/>
                <a:uLnTx/>
                <a:uFillTx/>
                <a:latin typeface="Barlow" charset="0"/>
                <a:ea typeface="Barlow Light"/>
                <a:cs typeface="Barlow Light"/>
                <a:sym typeface="Barlow Light"/>
              </a:rPr>
              <a:t>Flex</a:t>
            </a:r>
            <a:r>
              <a:rPr kumimoji="0" lang="en-US" sz="1800" b="1" i="0" u="none" strike="noStrike" kern="0" cap="none" spc="0" normalizeH="0" noProof="0" dirty="0" smtClean="0">
                <a:ln>
                  <a:noFill/>
                </a:ln>
                <a:solidFill>
                  <a:schemeClr val="tx1"/>
                </a:solidFill>
                <a:effectLst/>
                <a:uLnTx/>
                <a:uFillTx/>
                <a:latin typeface="Barlow" charset="0"/>
                <a:ea typeface="Barlow Light"/>
                <a:cs typeface="Barlow Light"/>
                <a:sym typeface="Barlow Light"/>
              </a:rPr>
              <a:t> Items</a:t>
            </a:r>
          </a:p>
        </p:txBody>
      </p:sp>
      <p:cxnSp>
        <p:nvCxnSpPr>
          <p:cNvPr id="52" name="Straight Arrow Connector 51"/>
          <p:cNvCxnSpPr/>
          <p:nvPr/>
        </p:nvCxnSpPr>
        <p:spPr>
          <a:xfrm rot="16200000" flipV="1">
            <a:off x="4870439" y="3472680"/>
            <a:ext cx="988079" cy="706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58" name="Picture 57" descr="code-snapshot.png"/>
          <p:cNvPicPr>
            <a:picLocks noChangeAspect="1"/>
          </p:cNvPicPr>
          <p:nvPr/>
        </p:nvPicPr>
        <p:blipFill>
          <a:blip r:embed="rId3"/>
          <a:stretch>
            <a:fillRect/>
          </a:stretch>
        </p:blipFill>
        <p:spPr>
          <a:xfrm>
            <a:off x="6011332" y="1559047"/>
            <a:ext cx="2913953" cy="1898867"/>
          </a:xfrm>
          <a:prstGeom prst="rect">
            <a:avLst/>
          </a:prstGeom>
        </p:spPr>
      </p:pic>
      <p:pic>
        <p:nvPicPr>
          <p:cNvPr id="16" name="Picture 15" descr="rsz_logob.png"/>
          <p:cNvPicPr>
            <a:picLocks noChangeAspect="1"/>
          </p:cNvPicPr>
          <p:nvPr/>
        </p:nvPicPr>
        <p:blipFill>
          <a:blip r:embed="rId4"/>
          <a:stretch>
            <a:fillRect/>
          </a:stretch>
        </p:blipFill>
        <p:spPr>
          <a:xfrm>
            <a:off x="9218" y="73576"/>
            <a:ext cx="1650124" cy="563456"/>
          </a:xfrm>
          <a:prstGeom prst="rect">
            <a:avLst/>
          </a:prstGeom>
        </p:spPr>
      </p:pic>
      <p:cxnSp>
        <p:nvCxnSpPr>
          <p:cNvPr id="17" name="Straight Connector 16"/>
          <p:cNvCxnSpPr/>
          <p:nvPr/>
        </p:nvCxnSpPr>
        <p:spPr>
          <a:xfrm>
            <a:off x="9218" y="689582"/>
            <a:ext cx="9260906"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8" name="Picture 17" descr="logo-2582747_960_720-removebg-preview.png"/>
          <p:cNvPicPr>
            <a:picLocks noChangeAspect="1"/>
          </p:cNvPicPr>
          <p:nvPr/>
        </p:nvPicPr>
        <p:blipFill>
          <a:blip r:embed="rId5"/>
          <a:stretch>
            <a:fillRect/>
          </a:stretch>
        </p:blipFill>
        <p:spPr>
          <a:xfrm>
            <a:off x="8391838" y="8394"/>
            <a:ext cx="681188" cy="681188"/>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1" name="Google Shape;231;p18"/>
          <p:cNvSpPr txBox="1">
            <a:spLocks noGrp="1"/>
          </p:cNvSpPr>
          <p:nvPr>
            <p:ph type="title"/>
          </p:nvPr>
        </p:nvSpPr>
        <p:spPr>
          <a:xfrm>
            <a:off x="3554188" y="126126"/>
            <a:ext cx="2498063"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smtClean="0"/>
              <a:t>FLEXBOX AXIS</a:t>
            </a:r>
            <a:endParaRPr/>
          </a:p>
        </p:txBody>
      </p:sp>
      <p:sp>
        <p:nvSpPr>
          <p:cNvPr id="232" name="Google Shape;232;p18"/>
          <p:cNvSpPr txBox="1">
            <a:spLocks noGrp="1"/>
          </p:cNvSpPr>
          <p:nvPr>
            <p:ph type="body" idx="2"/>
          </p:nvPr>
        </p:nvSpPr>
        <p:spPr>
          <a:xfrm>
            <a:off x="1384135" y="1082566"/>
            <a:ext cx="4936126" cy="1052769"/>
          </a:xfrm>
          <a:prstGeom prst="rect">
            <a:avLst/>
          </a:prstGeom>
        </p:spPr>
        <p:txBody>
          <a:bodyPr spcFirstLastPara="1" wrap="square" lIns="0" tIns="0" rIns="0" bIns="0" anchor="t" anchorCtr="0">
            <a:noAutofit/>
          </a:bodyPr>
          <a:lstStyle/>
          <a:p>
            <a:pPr marL="0" indent="0">
              <a:spcBef>
                <a:spcPts val="800"/>
              </a:spcBef>
              <a:spcAft>
                <a:spcPts val="800"/>
              </a:spcAft>
              <a:buClr>
                <a:srgbClr val="FFC000"/>
              </a:buClr>
              <a:buFont typeface="Wingdings" pitchFamily="2" charset="2"/>
              <a:buChar char="Ø"/>
            </a:pPr>
            <a:r>
              <a:rPr lang="en" sz="1800" dirty="0" smtClean="0">
                <a:latin typeface="Arial" pitchFamily="34" charset="0"/>
                <a:cs typeface="Arial" pitchFamily="34" charset="0"/>
              </a:rPr>
              <a:t> MAIN AXIS – works left to right</a:t>
            </a:r>
          </a:p>
          <a:p>
            <a:pPr marL="0" indent="0">
              <a:spcBef>
                <a:spcPts val="800"/>
              </a:spcBef>
              <a:spcAft>
                <a:spcPts val="800"/>
              </a:spcAft>
              <a:buClr>
                <a:srgbClr val="FFC000"/>
              </a:buClr>
              <a:buFont typeface="Wingdings" pitchFamily="2" charset="2"/>
              <a:buChar char="Ø"/>
            </a:pPr>
            <a:r>
              <a:rPr lang="en" sz="1800" dirty="0" smtClean="0">
                <a:latin typeface="Arial" pitchFamily="34" charset="0"/>
                <a:cs typeface="Arial" pitchFamily="34" charset="0"/>
              </a:rPr>
              <a:t> CROSS AXIS – works top to bottom</a:t>
            </a:r>
            <a:endParaRPr sz="1800">
              <a:latin typeface="Arial" pitchFamily="34" charset="0"/>
              <a:cs typeface="Arial" pitchFamily="34" charset="0"/>
            </a:endParaRPr>
          </a:p>
        </p:txBody>
      </p:sp>
      <p:sp>
        <p:nvSpPr>
          <p:cNvPr id="233" name="Google Shape;233;p18"/>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7</a:t>
            </a:fld>
            <a:endParaRPr/>
          </a:p>
        </p:txBody>
      </p:sp>
      <p:sp>
        <p:nvSpPr>
          <p:cNvPr id="59" name="Rectangle 58"/>
          <p:cNvSpPr/>
          <p:nvPr/>
        </p:nvSpPr>
        <p:spPr>
          <a:xfrm>
            <a:off x="1765742" y="2795738"/>
            <a:ext cx="5136970" cy="128226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Rectangle 59"/>
          <p:cNvSpPr/>
          <p:nvPr/>
        </p:nvSpPr>
        <p:spPr>
          <a:xfrm>
            <a:off x="2091562" y="2995434"/>
            <a:ext cx="1261242" cy="872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ITEM 1</a:t>
            </a:r>
            <a:endParaRPr lang="en-US" dirty="0"/>
          </a:p>
        </p:txBody>
      </p:sp>
      <p:sp>
        <p:nvSpPr>
          <p:cNvPr id="61" name="Rectangle 60"/>
          <p:cNvSpPr/>
          <p:nvPr/>
        </p:nvSpPr>
        <p:spPr>
          <a:xfrm>
            <a:off x="3704900" y="2995434"/>
            <a:ext cx="1261242" cy="872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ITEM 2</a:t>
            </a:r>
            <a:endParaRPr lang="en-US" dirty="0"/>
          </a:p>
        </p:txBody>
      </p:sp>
      <p:sp>
        <p:nvSpPr>
          <p:cNvPr id="62" name="Rectangle 61"/>
          <p:cNvSpPr/>
          <p:nvPr/>
        </p:nvSpPr>
        <p:spPr>
          <a:xfrm>
            <a:off x="5318239" y="2995434"/>
            <a:ext cx="1261242" cy="872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ITEM 3</a:t>
            </a:r>
            <a:endParaRPr lang="en-US" dirty="0"/>
          </a:p>
        </p:txBody>
      </p:sp>
      <p:cxnSp>
        <p:nvCxnSpPr>
          <p:cNvPr id="64" name="Straight Arrow Connector 63"/>
          <p:cNvCxnSpPr/>
          <p:nvPr/>
        </p:nvCxnSpPr>
        <p:spPr>
          <a:xfrm>
            <a:off x="1765742" y="4330262"/>
            <a:ext cx="513697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3489439" y="4442073"/>
            <a:ext cx="1072051" cy="307777"/>
          </a:xfrm>
          <a:prstGeom prst="rect">
            <a:avLst/>
          </a:prstGeom>
          <a:noFill/>
        </p:spPr>
        <p:txBody>
          <a:bodyPr wrap="square" rtlCol="0">
            <a:spAutoFit/>
          </a:bodyPr>
          <a:lstStyle/>
          <a:p>
            <a:r>
              <a:rPr lang="en-US" dirty="0" smtClean="0">
                <a:solidFill>
                  <a:schemeClr val="tx1"/>
                </a:solidFill>
              </a:rPr>
              <a:t>Main axis</a:t>
            </a:r>
            <a:endParaRPr lang="en-US" dirty="0">
              <a:solidFill>
                <a:schemeClr val="tx1"/>
              </a:solidFill>
            </a:endParaRPr>
          </a:p>
        </p:txBody>
      </p:sp>
      <p:cxnSp>
        <p:nvCxnSpPr>
          <p:cNvPr id="67" name="Straight Arrow Connector 66"/>
          <p:cNvCxnSpPr/>
          <p:nvPr/>
        </p:nvCxnSpPr>
        <p:spPr>
          <a:xfrm rot="5400000">
            <a:off x="6505903" y="3436869"/>
            <a:ext cx="128226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7147828" y="3237183"/>
            <a:ext cx="1072051" cy="307777"/>
          </a:xfrm>
          <a:prstGeom prst="rect">
            <a:avLst/>
          </a:prstGeom>
          <a:noFill/>
        </p:spPr>
        <p:txBody>
          <a:bodyPr wrap="square" rtlCol="0">
            <a:spAutoFit/>
          </a:bodyPr>
          <a:lstStyle/>
          <a:p>
            <a:r>
              <a:rPr lang="en-US" dirty="0" smtClean="0">
                <a:solidFill>
                  <a:schemeClr val="tx1"/>
                </a:solidFill>
              </a:rPr>
              <a:t>Cross axis</a:t>
            </a:r>
            <a:endParaRPr lang="en-US" dirty="0">
              <a:solidFill>
                <a:schemeClr val="tx1"/>
              </a:solidFill>
            </a:endParaRPr>
          </a:p>
        </p:txBody>
      </p:sp>
      <p:cxnSp>
        <p:nvCxnSpPr>
          <p:cNvPr id="14" name="Straight Connector 13"/>
          <p:cNvCxnSpPr/>
          <p:nvPr/>
        </p:nvCxnSpPr>
        <p:spPr>
          <a:xfrm flipV="1">
            <a:off x="6892202" y="2795738"/>
            <a:ext cx="696267" cy="7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6918482" y="4083218"/>
            <a:ext cx="696267" cy="7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588469" y="2642643"/>
            <a:ext cx="1072051" cy="307777"/>
          </a:xfrm>
          <a:prstGeom prst="rect">
            <a:avLst/>
          </a:prstGeom>
          <a:noFill/>
        </p:spPr>
        <p:txBody>
          <a:bodyPr wrap="square" rtlCol="0">
            <a:spAutoFit/>
          </a:bodyPr>
          <a:lstStyle/>
          <a:p>
            <a:r>
              <a:rPr lang="en-US" dirty="0" smtClean="0">
                <a:solidFill>
                  <a:schemeClr val="tx1"/>
                </a:solidFill>
              </a:rPr>
              <a:t>Cross start</a:t>
            </a:r>
            <a:endParaRPr lang="en-US" dirty="0">
              <a:solidFill>
                <a:schemeClr val="tx1"/>
              </a:solidFill>
            </a:endParaRPr>
          </a:p>
        </p:txBody>
      </p:sp>
      <p:sp>
        <p:nvSpPr>
          <p:cNvPr id="18" name="TextBox 17"/>
          <p:cNvSpPr txBox="1"/>
          <p:nvPr/>
        </p:nvSpPr>
        <p:spPr>
          <a:xfrm>
            <a:off x="7683853" y="3924111"/>
            <a:ext cx="1072051" cy="307777"/>
          </a:xfrm>
          <a:prstGeom prst="rect">
            <a:avLst/>
          </a:prstGeom>
          <a:noFill/>
        </p:spPr>
        <p:txBody>
          <a:bodyPr wrap="square" rtlCol="0">
            <a:spAutoFit/>
          </a:bodyPr>
          <a:lstStyle/>
          <a:p>
            <a:r>
              <a:rPr lang="en-US" dirty="0" smtClean="0">
                <a:solidFill>
                  <a:schemeClr val="tx1"/>
                </a:solidFill>
              </a:rPr>
              <a:t>Cross end</a:t>
            </a:r>
            <a:endParaRPr lang="en-US" dirty="0">
              <a:solidFill>
                <a:schemeClr val="tx1"/>
              </a:solidFill>
            </a:endParaRPr>
          </a:p>
        </p:txBody>
      </p:sp>
      <p:cxnSp>
        <p:nvCxnSpPr>
          <p:cNvPr id="20" name="Straight Connector 19"/>
          <p:cNvCxnSpPr/>
          <p:nvPr/>
        </p:nvCxnSpPr>
        <p:spPr>
          <a:xfrm rot="5400000">
            <a:off x="1507174" y="4344168"/>
            <a:ext cx="518725"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6641314" y="4338918"/>
            <a:ext cx="518725"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231305" y="4604325"/>
            <a:ext cx="1072051" cy="307777"/>
          </a:xfrm>
          <a:prstGeom prst="rect">
            <a:avLst/>
          </a:prstGeom>
          <a:noFill/>
        </p:spPr>
        <p:txBody>
          <a:bodyPr wrap="square" rtlCol="0">
            <a:spAutoFit/>
          </a:bodyPr>
          <a:lstStyle/>
          <a:p>
            <a:r>
              <a:rPr lang="en-US" dirty="0" smtClean="0">
                <a:solidFill>
                  <a:schemeClr val="tx1"/>
                </a:solidFill>
              </a:rPr>
              <a:t>Main start</a:t>
            </a:r>
            <a:endParaRPr lang="en-US" dirty="0">
              <a:solidFill>
                <a:schemeClr val="tx1"/>
              </a:solidFill>
            </a:endParaRPr>
          </a:p>
        </p:txBody>
      </p:sp>
      <p:sp>
        <p:nvSpPr>
          <p:cNvPr id="25" name="TextBox 24"/>
          <p:cNvSpPr txBox="1"/>
          <p:nvPr/>
        </p:nvSpPr>
        <p:spPr>
          <a:xfrm>
            <a:off x="6516418" y="4604325"/>
            <a:ext cx="1072051" cy="307777"/>
          </a:xfrm>
          <a:prstGeom prst="rect">
            <a:avLst/>
          </a:prstGeom>
          <a:noFill/>
        </p:spPr>
        <p:txBody>
          <a:bodyPr wrap="square" rtlCol="0">
            <a:spAutoFit/>
          </a:bodyPr>
          <a:lstStyle/>
          <a:p>
            <a:r>
              <a:rPr lang="en-US" dirty="0" smtClean="0">
                <a:solidFill>
                  <a:schemeClr val="tx1"/>
                </a:solidFill>
              </a:rPr>
              <a:t>Main end</a:t>
            </a:r>
            <a:endParaRPr lang="en-US" dirty="0">
              <a:solidFill>
                <a:schemeClr val="tx1"/>
              </a:solidFill>
            </a:endParaRPr>
          </a:p>
        </p:txBody>
      </p:sp>
      <p:pic>
        <p:nvPicPr>
          <p:cNvPr id="21" name="Picture 20" descr="rsz_logob.png"/>
          <p:cNvPicPr>
            <a:picLocks noChangeAspect="1"/>
          </p:cNvPicPr>
          <p:nvPr/>
        </p:nvPicPr>
        <p:blipFill>
          <a:blip r:embed="rId3"/>
          <a:stretch>
            <a:fillRect/>
          </a:stretch>
        </p:blipFill>
        <p:spPr>
          <a:xfrm>
            <a:off x="9218" y="73576"/>
            <a:ext cx="1650124" cy="563456"/>
          </a:xfrm>
          <a:prstGeom prst="rect">
            <a:avLst/>
          </a:prstGeom>
        </p:spPr>
      </p:pic>
      <p:cxnSp>
        <p:nvCxnSpPr>
          <p:cNvPr id="22" name="Straight Connector 21"/>
          <p:cNvCxnSpPr/>
          <p:nvPr/>
        </p:nvCxnSpPr>
        <p:spPr>
          <a:xfrm>
            <a:off x="9218" y="689582"/>
            <a:ext cx="9260906"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6" name="Picture 25" descr="logo-2582747_960_720-removebg-preview.png"/>
          <p:cNvPicPr>
            <a:picLocks noChangeAspect="1"/>
          </p:cNvPicPr>
          <p:nvPr/>
        </p:nvPicPr>
        <p:blipFill>
          <a:blip r:embed="rId4"/>
          <a:stretch>
            <a:fillRect/>
          </a:stretch>
        </p:blipFill>
        <p:spPr>
          <a:xfrm>
            <a:off x="8391838" y="8394"/>
            <a:ext cx="681188" cy="681188"/>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19"/>
          <p:cNvSpPr txBox="1">
            <a:spLocks noGrp="1"/>
          </p:cNvSpPr>
          <p:nvPr>
            <p:ph type="title"/>
          </p:nvPr>
        </p:nvSpPr>
        <p:spPr>
          <a:xfrm>
            <a:off x="2343806" y="126126"/>
            <a:ext cx="4820288"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smtClean="0">
                <a:latin typeface="+mj-lt"/>
              </a:rPr>
              <a:t>FLEX CONTAINER PROPERTIES</a:t>
            </a:r>
            <a:endParaRPr>
              <a:latin typeface="+mj-lt"/>
            </a:endParaRPr>
          </a:p>
        </p:txBody>
      </p:sp>
      <p:sp>
        <p:nvSpPr>
          <p:cNvPr id="266" name="Google Shape;266;p19"/>
          <p:cNvSpPr txBox="1">
            <a:spLocks noGrp="1"/>
          </p:cNvSpPr>
          <p:nvPr>
            <p:ph type="body" idx="2"/>
          </p:nvPr>
        </p:nvSpPr>
        <p:spPr>
          <a:xfrm>
            <a:off x="2827282" y="977461"/>
            <a:ext cx="4584268" cy="3510455"/>
          </a:xfrm>
          <a:prstGeom prst="rect">
            <a:avLst/>
          </a:prstGeom>
        </p:spPr>
        <p:txBody>
          <a:bodyPr spcFirstLastPara="1" wrap="square" lIns="0" tIns="0" rIns="0" bIns="0" anchor="t" anchorCtr="0">
            <a:noAutofit/>
          </a:bodyPr>
          <a:lstStyle/>
          <a:p>
            <a:pPr marL="0" indent="0">
              <a:buClr>
                <a:srgbClr val="FFC000"/>
              </a:buClr>
              <a:buFont typeface="Wingdings" pitchFamily="2" charset="2"/>
              <a:buChar char="Ø"/>
            </a:pPr>
            <a:r>
              <a:rPr lang="en-US" sz="1600" dirty="0" smtClean="0">
                <a:latin typeface="+mn-lt"/>
              </a:rPr>
              <a:t>  d</a:t>
            </a:r>
            <a:r>
              <a:rPr lang="en" sz="1600" dirty="0" smtClean="0">
                <a:latin typeface="+mn-lt"/>
              </a:rPr>
              <a:t>isplay</a:t>
            </a:r>
          </a:p>
          <a:p>
            <a:pPr marL="0" indent="0">
              <a:buClr>
                <a:srgbClr val="FFC000"/>
              </a:buClr>
              <a:buNone/>
            </a:pPr>
            <a:endParaRPr lang="en" sz="1600" dirty="0" smtClean="0">
              <a:latin typeface="+mn-lt"/>
            </a:endParaRPr>
          </a:p>
          <a:p>
            <a:pPr marL="0" indent="0">
              <a:buClr>
                <a:srgbClr val="FFC000"/>
              </a:buClr>
              <a:buFont typeface="Wingdings" pitchFamily="2" charset="2"/>
              <a:buChar char="Ø"/>
            </a:pPr>
            <a:r>
              <a:rPr lang="en-US" sz="1600" dirty="0" smtClean="0">
                <a:latin typeface="+mn-lt"/>
              </a:rPr>
              <a:t>  f</a:t>
            </a:r>
            <a:r>
              <a:rPr lang="en" sz="1600" dirty="0" smtClean="0">
                <a:latin typeface="+mn-lt"/>
              </a:rPr>
              <a:t>lex-direction</a:t>
            </a:r>
          </a:p>
          <a:p>
            <a:pPr marL="0" indent="0">
              <a:buClr>
                <a:srgbClr val="FFC000"/>
              </a:buClr>
              <a:buNone/>
            </a:pPr>
            <a:endParaRPr lang="en" sz="1600" dirty="0" smtClean="0">
              <a:latin typeface="+mn-lt"/>
            </a:endParaRPr>
          </a:p>
          <a:p>
            <a:pPr marL="0" indent="0">
              <a:buClr>
                <a:srgbClr val="FFC000"/>
              </a:buClr>
              <a:buFont typeface="Wingdings" pitchFamily="2" charset="2"/>
              <a:buChar char="Ø"/>
            </a:pPr>
            <a:r>
              <a:rPr lang="en-US" sz="1600" dirty="0" smtClean="0">
                <a:latin typeface="+mn-lt"/>
              </a:rPr>
              <a:t>  f</a:t>
            </a:r>
            <a:r>
              <a:rPr lang="en" sz="1600" dirty="0" smtClean="0">
                <a:latin typeface="+mn-lt"/>
              </a:rPr>
              <a:t>lex-wrap</a:t>
            </a:r>
          </a:p>
          <a:p>
            <a:pPr marL="0" indent="0">
              <a:buClr>
                <a:srgbClr val="FFC000"/>
              </a:buClr>
              <a:buNone/>
            </a:pPr>
            <a:endParaRPr lang="en" sz="1600" dirty="0" smtClean="0">
              <a:latin typeface="+mn-lt"/>
            </a:endParaRPr>
          </a:p>
          <a:p>
            <a:pPr marL="0" indent="0">
              <a:buClr>
                <a:srgbClr val="FFC000"/>
              </a:buClr>
              <a:buFont typeface="Wingdings" pitchFamily="2" charset="2"/>
              <a:buChar char="Ø"/>
            </a:pPr>
            <a:r>
              <a:rPr lang="en-US" sz="1600" dirty="0" smtClean="0">
                <a:latin typeface="+mn-lt"/>
              </a:rPr>
              <a:t>  f</a:t>
            </a:r>
            <a:r>
              <a:rPr lang="en" sz="1600" dirty="0" smtClean="0">
                <a:latin typeface="+mn-lt"/>
              </a:rPr>
              <a:t>lex-flow</a:t>
            </a:r>
          </a:p>
          <a:p>
            <a:pPr marL="0" indent="0">
              <a:buClr>
                <a:srgbClr val="FFC000"/>
              </a:buClr>
              <a:buNone/>
            </a:pPr>
            <a:endParaRPr lang="en" sz="1600" dirty="0" smtClean="0">
              <a:latin typeface="+mn-lt"/>
            </a:endParaRPr>
          </a:p>
          <a:p>
            <a:pPr marL="0" indent="0">
              <a:buClr>
                <a:srgbClr val="FFC000"/>
              </a:buClr>
              <a:buFont typeface="Wingdings" pitchFamily="2" charset="2"/>
              <a:buChar char="Ø"/>
            </a:pPr>
            <a:r>
              <a:rPr lang="en-US" sz="1600" dirty="0" smtClean="0">
                <a:latin typeface="+mn-lt"/>
              </a:rPr>
              <a:t>  j</a:t>
            </a:r>
            <a:r>
              <a:rPr lang="en" sz="1600" dirty="0" smtClean="0">
                <a:latin typeface="+mn-lt"/>
              </a:rPr>
              <a:t>ustify conten</a:t>
            </a:r>
          </a:p>
          <a:p>
            <a:pPr marL="0" indent="0">
              <a:buClr>
                <a:srgbClr val="FFC000"/>
              </a:buClr>
              <a:buNone/>
            </a:pPr>
            <a:endParaRPr lang="en" sz="1600" dirty="0" smtClean="0">
              <a:latin typeface="+mn-lt"/>
            </a:endParaRPr>
          </a:p>
          <a:p>
            <a:pPr marL="0" indent="0">
              <a:buClr>
                <a:srgbClr val="FFC000"/>
              </a:buClr>
              <a:buFont typeface="Wingdings" pitchFamily="2" charset="2"/>
              <a:buChar char="Ø"/>
            </a:pPr>
            <a:r>
              <a:rPr lang="en-US" sz="1600" dirty="0" smtClean="0">
                <a:latin typeface="+mn-lt"/>
              </a:rPr>
              <a:t>  a</a:t>
            </a:r>
            <a:r>
              <a:rPr lang="en" sz="1600" dirty="0" smtClean="0">
                <a:latin typeface="+mn-lt"/>
              </a:rPr>
              <a:t>lign-items</a:t>
            </a:r>
          </a:p>
          <a:p>
            <a:pPr marL="0" indent="0">
              <a:buClr>
                <a:srgbClr val="FFC000"/>
              </a:buClr>
              <a:buNone/>
            </a:pPr>
            <a:endParaRPr lang="en" sz="1600" dirty="0" smtClean="0">
              <a:latin typeface="+mn-lt"/>
            </a:endParaRPr>
          </a:p>
          <a:p>
            <a:pPr marL="0" indent="0">
              <a:buClr>
                <a:srgbClr val="FFC000"/>
              </a:buClr>
              <a:buFont typeface="Wingdings" pitchFamily="2" charset="2"/>
              <a:buChar char="Ø"/>
            </a:pPr>
            <a:r>
              <a:rPr lang="en-US" sz="1600" dirty="0" smtClean="0">
                <a:latin typeface="+mn-lt"/>
              </a:rPr>
              <a:t>  a</a:t>
            </a:r>
            <a:r>
              <a:rPr lang="en" sz="1600" dirty="0" smtClean="0">
                <a:latin typeface="+mn-lt"/>
              </a:rPr>
              <a:t>lign-content</a:t>
            </a:r>
          </a:p>
          <a:p>
            <a:pPr marL="0" lvl="0" indent="0" algn="l" rtl="0">
              <a:spcBef>
                <a:spcPts val="0"/>
              </a:spcBef>
              <a:spcAft>
                <a:spcPts val="0"/>
              </a:spcAft>
              <a:buClr>
                <a:srgbClr val="FFC000"/>
              </a:buClr>
              <a:buFont typeface="Wingdings" pitchFamily="2" charset="2"/>
              <a:buChar char="Ø"/>
            </a:pPr>
            <a:endParaRPr sz="1600">
              <a:latin typeface="+mn-lt"/>
            </a:endParaRPr>
          </a:p>
        </p:txBody>
      </p:sp>
      <p:sp>
        <p:nvSpPr>
          <p:cNvPr id="268" name="Google Shape;268;p19"/>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8</a:t>
            </a:fld>
            <a:endParaRPr/>
          </a:p>
        </p:txBody>
      </p:sp>
      <p:pic>
        <p:nvPicPr>
          <p:cNvPr id="5" name="Picture 4" descr="rsz_logob.png"/>
          <p:cNvPicPr>
            <a:picLocks noChangeAspect="1"/>
          </p:cNvPicPr>
          <p:nvPr/>
        </p:nvPicPr>
        <p:blipFill>
          <a:blip r:embed="rId3"/>
          <a:stretch>
            <a:fillRect/>
          </a:stretch>
        </p:blipFill>
        <p:spPr>
          <a:xfrm>
            <a:off x="9218" y="73576"/>
            <a:ext cx="1650124" cy="563456"/>
          </a:xfrm>
          <a:prstGeom prst="rect">
            <a:avLst/>
          </a:prstGeom>
        </p:spPr>
      </p:pic>
      <p:cxnSp>
        <p:nvCxnSpPr>
          <p:cNvPr id="6" name="Straight Connector 5"/>
          <p:cNvCxnSpPr/>
          <p:nvPr/>
        </p:nvCxnSpPr>
        <p:spPr>
          <a:xfrm>
            <a:off x="9218" y="689582"/>
            <a:ext cx="9260906"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6" descr="logo-2582747_960_720-removebg-preview.png"/>
          <p:cNvPicPr>
            <a:picLocks noChangeAspect="1"/>
          </p:cNvPicPr>
          <p:nvPr/>
        </p:nvPicPr>
        <p:blipFill>
          <a:blip r:embed="rId4"/>
          <a:stretch>
            <a:fillRect/>
          </a:stretch>
        </p:blipFill>
        <p:spPr>
          <a:xfrm>
            <a:off x="8391838" y="8394"/>
            <a:ext cx="681188" cy="681188"/>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4" name="Google Shape;274;p20"/>
          <p:cNvSpPr txBox="1">
            <a:spLocks noGrp="1"/>
          </p:cNvSpPr>
          <p:nvPr>
            <p:ph type="title"/>
          </p:nvPr>
        </p:nvSpPr>
        <p:spPr>
          <a:xfrm>
            <a:off x="3398806" y="114612"/>
            <a:ext cx="3758746"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smtClean="0"/>
              <a:t>DISPLAY PROPERTY</a:t>
            </a:r>
            <a:endParaRPr lang="en-US" dirty="0"/>
          </a:p>
        </p:txBody>
      </p:sp>
      <p:sp>
        <p:nvSpPr>
          <p:cNvPr id="276" name="Google Shape;276;p20"/>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9</a:t>
            </a:fld>
            <a:endParaRPr/>
          </a:p>
        </p:txBody>
      </p:sp>
      <p:sp>
        <p:nvSpPr>
          <p:cNvPr id="5" name="TextBox 4"/>
          <p:cNvSpPr txBox="1"/>
          <p:nvPr/>
        </p:nvSpPr>
        <p:spPr>
          <a:xfrm>
            <a:off x="1024086" y="901248"/>
            <a:ext cx="6789683" cy="646331"/>
          </a:xfrm>
          <a:prstGeom prst="rect">
            <a:avLst/>
          </a:prstGeom>
          <a:noFill/>
        </p:spPr>
        <p:txBody>
          <a:bodyPr wrap="square" rtlCol="0">
            <a:spAutoFit/>
          </a:bodyPr>
          <a:lstStyle/>
          <a:p>
            <a:r>
              <a:rPr lang="en-US" sz="1800" dirty="0" smtClean="0">
                <a:solidFill>
                  <a:schemeClr val="tx1"/>
                </a:solidFill>
                <a:latin typeface="+mn-lt"/>
              </a:rPr>
              <a:t>Create either a block level or inline level flex container. It has 2 values</a:t>
            </a:r>
            <a:endParaRPr lang="en-US" sz="1800" dirty="0">
              <a:solidFill>
                <a:schemeClr val="tx1"/>
              </a:solidFill>
              <a:latin typeface="+mn-lt"/>
            </a:endParaRPr>
          </a:p>
        </p:txBody>
      </p:sp>
      <p:sp>
        <p:nvSpPr>
          <p:cNvPr id="6" name="TextBox 5"/>
          <p:cNvSpPr txBox="1"/>
          <p:nvPr/>
        </p:nvSpPr>
        <p:spPr>
          <a:xfrm>
            <a:off x="1034596" y="1692182"/>
            <a:ext cx="7367752" cy="933589"/>
          </a:xfrm>
          <a:prstGeom prst="rect">
            <a:avLst/>
          </a:prstGeom>
          <a:noFill/>
        </p:spPr>
        <p:txBody>
          <a:bodyPr wrap="square" rtlCol="0">
            <a:spAutoFit/>
          </a:bodyPr>
          <a:lstStyle/>
          <a:p>
            <a:pPr lvl="0">
              <a:spcAft>
                <a:spcPts val="800"/>
              </a:spcAft>
              <a:buClr>
                <a:srgbClr val="FFC000"/>
              </a:buClr>
              <a:buFont typeface="Wingdings" pitchFamily="2" charset="2"/>
              <a:buChar char="Ø"/>
            </a:pPr>
            <a:r>
              <a:rPr lang="en-US" sz="1600" b="1" dirty="0" smtClean="0">
                <a:solidFill>
                  <a:schemeClr val="accent1"/>
                </a:solidFill>
              </a:rPr>
              <a:t>flex :  </a:t>
            </a:r>
            <a:r>
              <a:rPr lang="en-US" sz="1600" dirty="0" smtClean="0">
                <a:solidFill>
                  <a:schemeClr val="tx1"/>
                </a:solidFill>
              </a:rPr>
              <a:t>I</a:t>
            </a:r>
            <a:r>
              <a:rPr lang="en" sz="1600" dirty="0" smtClean="0">
                <a:solidFill>
                  <a:schemeClr val="tx1"/>
                </a:solidFill>
              </a:rPr>
              <a:t>t works left to right instead of traditional way where the divs stack up top to bottom.</a:t>
            </a:r>
          </a:p>
          <a:p>
            <a:pPr lvl="0">
              <a:spcAft>
                <a:spcPts val="800"/>
              </a:spcAft>
            </a:pPr>
            <a:r>
              <a:rPr lang="en-US" sz="1600" dirty="0" smtClean="0">
                <a:solidFill>
                  <a:srgbClr val="FFFF00"/>
                </a:solidFill>
              </a:rPr>
              <a:t>E</a:t>
            </a:r>
            <a:r>
              <a:rPr lang="en" sz="1600" dirty="0" smtClean="0">
                <a:solidFill>
                  <a:srgbClr val="FFFF00"/>
                </a:solidFill>
              </a:rPr>
              <a:t>xample : display:flex;</a:t>
            </a:r>
          </a:p>
        </p:txBody>
      </p:sp>
      <p:sp>
        <p:nvSpPr>
          <p:cNvPr id="7" name="TextBox 6"/>
          <p:cNvSpPr txBox="1"/>
          <p:nvPr/>
        </p:nvSpPr>
        <p:spPr>
          <a:xfrm>
            <a:off x="1024086" y="3657631"/>
            <a:ext cx="7673897" cy="1323439"/>
          </a:xfrm>
          <a:prstGeom prst="rect">
            <a:avLst/>
          </a:prstGeom>
          <a:noFill/>
        </p:spPr>
        <p:txBody>
          <a:bodyPr wrap="square" rtlCol="0">
            <a:spAutoFit/>
          </a:bodyPr>
          <a:lstStyle/>
          <a:p>
            <a:pPr lvl="0"/>
            <a:r>
              <a:rPr lang="en-US" sz="1600" dirty="0" smtClean="0">
                <a:solidFill>
                  <a:schemeClr val="tx1"/>
                </a:solidFill>
              </a:rPr>
              <a:t>Also we can make out the border that the container has 100% width so it does behave similar to block level element if  we don’t want a block level flex container we set the display property to inline flags to create an inline flex container so we will change </a:t>
            </a:r>
            <a:r>
              <a:rPr lang="en-US" sz="1600" b="1" dirty="0" smtClean="0">
                <a:solidFill>
                  <a:schemeClr val="tx1"/>
                </a:solidFill>
              </a:rPr>
              <a:t>flex</a:t>
            </a:r>
            <a:r>
              <a:rPr lang="en-US" sz="1600" dirty="0" smtClean="0">
                <a:solidFill>
                  <a:schemeClr val="tx1"/>
                </a:solidFill>
              </a:rPr>
              <a:t> to </a:t>
            </a:r>
            <a:r>
              <a:rPr lang="en-US" sz="1600" b="1" dirty="0" smtClean="0">
                <a:solidFill>
                  <a:schemeClr val="tx1"/>
                </a:solidFill>
              </a:rPr>
              <a:t>inline flex.</a:t>
            </a:r>
          </a:p>
          <a:p>
            <a:endParaRPr lang="en-US" sz="1600" dirty="0">
              <a:solidFill>
                <a:schemeClr val="tx1"/>
              </a:solidFill>
            </a:endParaRPr>
          </a:p>
        </p:txBody>
      </p:sp>
      <p:pic>
        <p:nvPicPr>
          <p:cNvPr id="9" name="Picture 8" descr="rsz_logob.png"/>
          <p:cNvPicPr>
            <a:picLocks noChangeAspect="1"/>
          </p:cNvPicPr>
          <p:nvPr/>
        </p:nvPicPr>
        <p:blipFill>
          <a:blip r:embed="rId3"/>
          <a:stretch>
            <a:fillRect/>
          </a:stretch>
        </p:blipFill>
        <p:spPr>
          <a:xfrm>
            <a:off x="9218" y="73576"/>
            <a:ext cx="1650124" cy="563456"/>
          </a:xfrm>
          <a:prstGeom prst="rect">
            <a:avLst/>
          </a:prstGeom>
        </p:spPr>
      </p:pic>
      <p:cxnSp>
        <p:nvCxnSpPr>
          <p:cNvPr id="10" name="Straight Connector 9"/>
          <p:cNvCxnSpPr/>
          <p:nvPr/>
        </p:nvCxnSpPr>
        <p:spPr>
          <a:xfrm>
            <a:off x="9218" y="689582"/>
            <a:ext cx="9260906"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Picture 10" descr="logo-2582747_960_720-removebg-preview.png"/>
          <p:cNvPicPr>
            <a:picLocks noChangeAspect="1"/>
          </p:cNvPicPr>
          <p:nvPr/>
        </p:nvPicPr>
        <p:blipFill>
          <a:blip r:embed="rId4"/>
          <a:stretch>
            <a:fillRect/>
          </a:stretch>
        </p:blipFill>
        <p:spPr>
          <a:xfrm>
            <a:off x="8391838" y="8394"/>
            <a:ext cx="681188" cy="681188"/>
          </a:xfrm>
          <a:prstGeom prst="rect">
            <a:avLst/>
          </a:prstGeom>
        </p:spPr>
      </p:pic>
      <p:sp>
        <p:nvSpPr>
          <p:cNvPr id="12" name="Flowchart: Process 11"/>
          <p:cNvSpPr/>
          <p:nvPr/>
        </p:nvSpPr>
        <p:spPr>
          <a:xfrm>
            <a:off x="2017986" y="2785242"/>
            <a:ext cx="5969876" cy="704224"/>
          </a:xfrm>
          <a:prstGeom prst="flowChartProcess">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Process 12"/>
          <p:cNvSpPr/>
          <p:nvPr/>
        </p:nvSpPr>
        <p:spPr>
          <a:xfrm>
            <a:off x="2165132" y="2911366"/>
            <a:ext cx="830317" cy="45194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4" name="Flowchart: Process 13"/>
          <p:cNvSpPr/>
          <p:nvPr/>
        </p:nvSpPr>
        <p:spPr>
          <a:xfrm>
            <a:off x="3179379" y="2911366"/>
            <a:ext cx="830317" cy="45194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5" name="Flowchart: Process 14"/>
          <p:cNvSpPr/>
          <p:nvPr/>
        </p:nvSpPr>
        <p:spPr>
          <a:xfrm>
            <a:off x="4177863" y="2911366"/>
            <a:ext cx="830317" cy="45194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Tree>
  </p:cSld>
  <p:clrMapOvr>
    <a:masterClrMapping/>
  </p:clrMapOvr>
</p:sld>
</file>

<file path=ppt/theme/theme1.xml><?xml version="1.0" encoding="utf-8"?>
<a:theme xmlns:a="http://schemas.openxmlformats.org/drawingml/2006/main" name="Minola template">
  <a:themeElements>
    <a:clrScheme name="Custom 347">
      <a:dk1>
        <a:srgbClr val="FFFFFF"/>
      </a:dk1>
      <a:lt1>
        <a:srgbClr val="0E0918"/>
      </a:lt1>
      <a:dk2>
        <a:srgbClr val="D1C8DA"/>
      </a:dk2>
      <a:lt2>
        <a:srgbClr val="8870A0"/>
      </a:lt2>
      <a:accent1>
        <a:srgbClr val="FF9E44"/>
      </a:accent1>
      <a:accent2>
        <a:srgbClr val="FF4093"/>
      </a:accent2>
      <a:accent3>
        <a:srgbClr val="C06EE2"/>
      </a:accent3>
      <a:accent4>
        <a:srgbClr val="5AA5DA"/>
      </a:accent4>
      <a:accent5>
        <a:srgbClr val="572D7E"/>
      </a:accent5>
      <a:accent6>
        <a:srgbClr val="0E0918"/>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6006</TotalTime>
  <Words>1296</Words>
  <Application>Microsoft Office PowerPoint</Application>
  <PresentationFormat>On-screen Show (16:9)</PresentationFormat>
  <Paragraphs>514</Paragraphs>
  <Slides>42</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Barlow Light</vt:lpstr>
      <vt:lpstr>Wingdings</vt:lpstr>
      <vt:lpstr>Barlow</vt:lpstr>
      <vt:lpstr>Calibri</vt:lpstr>
      <vt:lpstr>Minola template</vt:lpstr>
      <vt:lpstr>CSS FLEXBOX</vt:lpstr>
      <vt:lpstr>TODAY’S AGENDA</vt:lpstr>
      <vt:lpstr>PowerPoint Presentation</vt:lpstr>
      <vt:lpstr>BEFORE FLEXBOX LAYOUT MODE</vt:lpstr>
      <vt:lpstr>WHY FLEX BOX ?</vt:lpstr>
      <vt:lpstr>FLEXBOX TERMINOLGY</vt:lpstr>
      <vt:lpstr>FLEXBOX AXIS</vt:lpstr>
      <vt:lpstr>FLEX CONTAINER PROPERTIES</vt:lpstr>
      <vt:lpstr>DISPLAY PROPERTY</vt:lpstr>
      <vt:lpstr>PowerPoint Presentation</vt:lpstr>
      <vt:lpstr>FLEX DIRECTION PROPERTY </vt:lpstr>
      <vt:lpstr>PowerPoint Presentation</vt:lpstr>
      <vt:lpstr>FLEX DIRECTION PROPERTY </vt:lpstr>
      <vt:lpstr>PowerPoint Presentation</vt:lpstr>
      <vt:lpstr>FLEX WRAP PROPERTY</vt:lpstr>
      <vt:lpstr>PowerPoint Presentation</vt:lpstr>
      <vt:lpstr>PowerPoint Presentation</vt:lpstr>
      <vt:lpstr>FLEX-FLOW PROPERTY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ALIGN CONTENT PROPERTY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FLEX-BASIS PROPERTY</vt:lpstr>
      <vt:lpstr>THE FLEX PROPERTY</vt:lpstr>
      <vt:lpstr>THE ALIGN-SELF PROPERTY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Mohnish Raikwar</cp:lastModifiedBy>
  <cp:revision>140</cp:revision>
  <dcterms:modified xsi:type="dcterms:W3CDTF">2024-02-17T08:20:12Z</dcterms:modified>
</cp:coreProperties>
</file>