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63" r:id="rId5"/>
    <p:sldId id="261" r:id="rId6"/>
    <p:sldId id="295" r:id="rId7"/>
    <p:sldId id="267" r:id="rId8"/>
    <p:sldId id="278"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Quantico" panose="020B0604020202020204" charset="0"/>
      <p:regular r:id="rId15"/>
      <p:bold r:id="rId16"/>
      <p:italic r:id="rId17"/>
      <p:boldItalic r:id="rId18"/>
    </p:embeddedFont>
    <p:embeddedFont>
      <p:font typeface="Titillium Web Light" panose="000004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171DD6-2702-4FCF-BC82-B343C2BCD5F6}">
  <a:tblStyle styleId="{25171DD6-2702-4FCF-BC82-B343C2BCD5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AF98B6-0896-4745-9ED8-C8CFF3DE44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2"/>
        <p:cNvGrpSpPr/>
        <p:nvPr/>
      </p:nvGrpSpPr>
      <p:grpSpPr>
        <a:xfrm>
          <a:off x="0" y="0"/>
          <a:ext cx="0" cy="0"/>
          <a:chOff x="0" y="0"/>
          <a:chExt cx="0" cy="0"/>
        </a:xfrm>
      </p:grpSpPr>
      <p:sp>
        <p:nvSpPr>
          <p:cNvPr id="23" name="Google Shape;23;p4"/>
          <p:cNvSpPr/>
          <p:nvPr/>
        </p:nvSpPr>
        <p:spPr>
          <a:xfrm>
            <a:off x="0" y="0"/>
            <a:ext cx="9146436" cy="5144872"/>
          </a:xfrm>
          <a:custGeom>
            <a:avLst/>
            <a:gdLst/>
            <a:ahLst/>
            <a:cxnLst/>
            <a:rect l="l" t="t" r="r" b="b"/>
            <a:pathLst>
              <a:path w="3464559" h="1948815" extrusionOk="0">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3106631" y="-281576"/>
            <a:ext cx="2930737" cy="288210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txBox="1"/>
          <p:nvPr/>
        </p:nvSpPr>
        <p:spPr>
          <a:xfrm>
            <a:off x="3593400" y="763111"/>
            <a:ext cx="1957200" cy="647400"/>
          </a:xfrm>
          <a:prstGeom prst="rect">
            <a:avLst/>
          </a:prstGeom>
          <a:noFill/>
          <a:ln>
            <a:noFill/>
          </a:ln>
          <a:effectLst>
            <a:outerShdw dist="38100" dir="5400000" algn="bl" rotWithShape="0">
              <a:schemeClr val="accent1">
                <a:alpha val="25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4800">
                <a:solidFill>
                  <a:schemeClr val="lt2"/>
                </a:solidFill>
                <a:latin typeface="Quantico"/>
                <a:ea typeface="Quantico"/>
                <a:cs typeface="Quantico"/>
                <a:sym typeface="Quantico"/>
              </a:rPr>
              <a:t>“</a:t>
            </a:r>
            <a:endParaRPr sz="4800">
              <a:solidFill>
                <a:schemeClr val="lt2"/>
              </a:solidFill>
              <a:latin typeface="Quantico"/>
              <a:ea typeface="Quantico"/>
              <a:cs typeface="Quantico"/>
              <a:sym typeface="Quantico"/>
            </a:endParaRPr>
          </a:p>
        </p:txBody>
      </p:sp>
      <p:sp>
        <p:nvSpPr>
          <p:cNvPr id="26" name="Google Shape;26;p4"/>
          <p:cNvSpPr/>
          <p:nvPr/>
        </p:nvSpPr>
        <p:spPr>
          <a:xfrm rot="5400000">
            <a:off x="4239769" y="687212"/>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4"/>
          <p:cNvCxnSpPr>
            <a:stCxn id="26" idx="1"/>
          </p:cNvCxnSpPr>
          <p:nvPr/>
        </p:nvCxnSpPr>
        <p:spPr>
          <a:xfrm rot="10800000">
            <a:off x="4573219" y="-88"/>
            <a:ext cx="0" cy="687300"/>
          </a:xfrm>
          <a:prstGeom prst="straightConnector1">
            <a:avLst/>
          </a:prstGeom>
          <a:noFill/>
          <a:ln w="9525" cap="flat" cmpd="sng">
            <a:solidFill>
              <a:schemeClr val="lt2"/>
            </a:solidFill>
            <a:prstDash val="solid"/>
            <a:miter lim="8000"/>
            <a:headEnd type="none" w="med" len="med"/>
            <a:tailEnd type="none" w="med" len="med"/>
          </a:ln>
        </p:spPr>
      </p:cxnSp>
      <p:sp>
        <p:nvSpPr>
          <p:cNvPr id="28" name="Google Shape;28;p4"/>
          <p:cNvSpPr txBox="1">
            <a:spLocks noGrp="1"/>
          </p:cNvSpPr>
          <p:nvPr>
            <p:ph type="body" idx="1"/>
          </p:nvPr>
        </p:nvSpPr>
        <p:spPr>
          <a:xfrm>
            <a:off x="975250" y="1780800"/>
            <a:ext cx="7193400" cy="8199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a:lvl1pPr>
            <a:lvl2pPr marL="914400" lvl="1" indent="-431800" algn="ctr" rtl="0">
              <a:spcBef>
                <a:spcPts val="0"/>
              </a:spcBef>
              <a:spcAft>
                <a:spcPts val="0"/>
              </a:spcAft>
              <a:buSzPts val="3200"/>
              <a:buChar char="▫"/>
              <a:defRPr sz="3200"/>
            </a:lvl2pPr>
            <a:lvl3pPr marL="1371600" lvl="2" indent="-431800" algn="ctr" rtl="0">
              <a:spcBef>
                <a:spcPts val="0"/>
              </a:spcBef>
              <a:spcAft>
                <a:spcPts val="0"/>
              </a:spcAft>
              <a:buSzPts val="3200"/>
              <a:buChar char="▫"/>
              <a:defRPr sz="3200"/>
            </a:lvl3pPr>
            <a:lvl4pPr marL="1828800" lvl="3" indent="-431800" algn="ctr" rtl="0">
              <a:spcBef>
                <a:spcPts val="0"/>
              </a:spcBef>
              <a:spcAft>
                <a:spcPts val="0"/>
              </a:spcAft>
              <a:buSzPts val="3200"/>
              <a:buChar char="▫"/>
              <a:defRPr sz="3200"/>
            </a:lvl4pPr>
            <a:lvl5pPr marL="2286000" lvl="4" indent="-431800" algn="ctr" rtl="0">
              <a:spcBef>
                <a:spcPts val="0"/>
              </a:spcBef>
              <a:spcAft>
                <a:spcPts val="0"/>
              </a:spcAft>
              <a:buSzPts val="3200"/>
              <a:buChar char="▫"/>
              <a:defRPr sz="3200"/>
            </a:lvl5pPr>
            <a:lvl6pPr marL="2743200" lvl="5" indent="-431800" algn="ctr" rtl="0">
              <a:spcBef>
                <a:spcPts val="0"/>
              </a:spcBef>
              <a:spcAft>
                <a:spcPts val="0"/>
              </a:spcAft>
              <a:buSzPts val="3200"/>
              <a:buChar char="▫"/>
              <a:defRPr sz="3200"/>
            </a:lvl6pPr>
            <a:lvl7pPr marL="3200400" lvl="6" indent="-431800" algn="ctr" rtl="0">
              <a:spcBef>
                <a:spcPts val="0"/>
              </a:spcBef>
              <a:spcAft>
                <a:spcPts val="0"/>
              </a:spcAft>
              <a:buSzPts val="3200"/>
              <a:buChar char="▫"/>
              <a:defRPr sz="3200"/>
            </a:lvl7pPr>
            <a:lvl8pPr marL="3657600" lvl="7" indent="-431800" algn="ctr" rtl="0">
              <a:spcBef>
                <a:spcPts val="0"/>
              </a:spcBef>
              <a:spcAft>
                <a:spcPts val="0"/>
              </a:spcAft>
              <a:buSzPts val="3200"/>
              <a:buChar char="▫"/>
              <a:defRPr sz="3200"/>
            </a:lvl8pPr>
            <a:lvl9pPr marL="4114800" lvl="8" indent="-431800" algn="ctr">
              <a:spcBef>
                <a:spcPts val="0"/>
              </a:spcBef>
              <a:spcAft>
                <a:spcPts val="0"/>
              </a:spcAft>
              <a:buSzPts val="3200"/>
              <a:buChar char="▫"/>
              <a:defRPr sz="3200"/>
            </a:lvl9pPr>
          </a:lstStyle>
          <a:p>
            <a:endParaRPr/>
          </a:p>
        </p:txBody>
      </p:sp>
      <p:sp>
        <p:nvSpPr>
          <p:cNvPr id="29" name="Google Shape;29;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975250" y="1575121"/>
            <a:ext cx="7193400" cy="2702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8112" cy="5141674"/>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6"/>
          <p:cNvSpPr txBox="1">
            <a:spLocks noGrp="1"/>
          </p:cNvSpPr>
          <p:nvPr>
            <p:ph type="body" idx="1"/>
          </p:nvPr>
        </p:nvSpPr>
        <p:spPr>
          <a:xfrm>
            <a:off x="975275"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2" name="Google Shape;42;p6"/>
          <p:cNvSpPr txBox="1">
            <a:spLocks noGrp="1"/>
          </p:cNvSpPr>
          <p:nvPr>
            <p:ph type="body" idx="2"/>
          </p:nvPr>
        </p:nvSpPr>
        <p:spPr>
          <a:xfrm>
            <a:off x="4759453"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3" name="Google Shape;43;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8"/>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63" name="Google Shape;63;p8"/>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524863" y="1415845"/>
            <a:ext cx="5375789" cy="3512961"/>
          </a:xfrm>
          <a:prstGeom prst="rect">
            <a:avLst/>
          </a:prstGeom>
        </p:spPr>
        <p:txBody>
          <a:bodyPr spcFirstLastPara="1" wrap="square" lIns="0" tIns="0" rIns="0" bIns="0" anchor="ctr" anchorCtr="0">
            <a:noAutofit/>
          </a:bodyPr>
          <a:lstStyle/>
          <a:p>
            <a:pPr algn="ctr"/>
            <a:r>
              <a:rPr lang="en" dirty="0"/>
              <a:t>Onions</a:t>
            </a:r>
            <a:br>
              <a:rPr lang="en" dirty="0"/>
            </a:br>
            <a:r>
              <a:rPr lang="en" sz="1800" dirty="0"/>
              <a:t>Preservation and Monitoring</a:t>
            </a:r>
            <a:br>
              <a:rPr lang="en" sz="1800" dirty="0"/>
            </a:br>
            <a:br>
              <a:rPr lang="en" dirty="0"/>
            </a:br>
            <a:r>
              <a:rPr lang="en-US" sz="1800" dirty="0"/>
              <a:t>Team Members</a:t>
            </a:r>
            <a:br>
              <a:rPr lang="en-US" sz="1800" dirty="0"/>
            </a:br>
            <a:r>
              <a:rPr lang="en-US" sz="1800" dirty="0"/>
              <a:t> </a:t>
            </a:r>
            <a:r>
              <a:rPr lang="en-US" sz="1800" dirty="0" err="1"/>
              <a:t>Mohnish</a:t>
            </a:r>
            <a:r>
              <a:rPr lang="en-US" sz="1800" dirty="0"/>
              <a:t> </a:t>
            </a:r>
            <a:r>
              <a:rPr lang="en-US" sz="1800" dirty="0" err="1"/>
              <a:t>Kumaar</a:t>
            </a:r>
            <a:r>
              <a:rPr lang="en-US" sz="1800" dirty="0"/>
              <a:t> D (20BPS1152)</a:t>
            </a:r>
            <a:br>
              <a:rPr lang="en-US" sz="1800" dirty="0"/>
            </a:br>
            <a:r>
              <a:rPr lang="en-US" sz="1800" dirty="0"/>
              <a:t>Dechen </a:t>
            </a:r>
            <a:r>
              <a:rPr lang="en-US" sz="1800" dirty="0" err="1"/>
              <a:t>Dorji</a:t>
            </a:r>
            <a:r>
              <a:rPr lang="en-US" sz="1800" dirty="0"/>
              <a:t> (20BPS1156)</a:t>
            </a:r>
            <a:br>
              <a:rPr lang="en-IN" sz="1800" dirty="0"/>
            </a:br>
            <a:endParaRPr dirty="0"/>
          </a:p>
        </p:txBody>
      </p:sp>
      <p:pic>
        <p:nvPicPr>
          <p:cNvPr id="1026" name="Picture 2">
            <a:extLst>
              <a:ext uri="{FF2B5EF4-FFF2-40B4-BE49-F238E27FC236}">
                <a16:creationId xmlns:a16="http://schemas.microsoft.com/office/drawing/2014/main" id="{1D14030C-04D6-1CE6-9319-48CD02B2BA80}"/>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28413" r="25031"/>
          <a:stretch/>
        </p:blipFill>
        <p:spPr bwMode="auto">
          <a:xfrm>
            <a:off x="0" y="0"/>
            <a:ext cx="3886200" cy="5047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726055"/>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Outline</a:t>
            </a:r>
            <a:endParaRPr dirty="0"/>
          </a:p>
        </p:txBody>
      </p:sp>
      <p:sp>
        <p:nvSpPr>
          <p:cNvPr id="93" name="Google Shape;93;p14"/>
          <p:cNvSpPr txBox="1">
            <a:spLocks noGrp="1"/>
          </p:cNvSpPr>
          <p:nvPr>
            <p:ph type="body" idx="1"/>
          </p:nvPr>
        </p:nvSpPr>
        <p:spPr>
          <a:xfrm>
            <a:off x="975250" y="1239080"/>
            <a:ext cx="7193375" cy="2503108"/>
          </a:xfrm>
          <a:prstGeom prst="rect">
            <a:avLst/>
          </a:prstGeom>
        </p:spPr>
        <p:txBody>
          <a:bodyPr spcFirstLastPara="1" wrap="square" lIns="0" tIns="0" rIns="0" bIns="0" anchor="t" anchorCtr="0">
            <a:noAutofit/>
          </a:bodyPr>
          <a:lstStyle/>
          <a:p>
            <a:pPr marL="0" indent="0" algn="just">
              <a:buNone/>
            </a:pPr>
            <a:r>
              <a:rPr lang="en-US" sz="1600" dirty="0"/>
              <a:t>Onion is extraordinarily crucial now no longer most effective as a vegetable however additionally as a forex earner among different end result and vegetables. Onions can rot or decay due to the continuous change in the climate. Therefore, onions ought to be preserved through retaining the temperature given through the National Onion Association (NOA). Under the ambient condition, the onions are saved at temperature zero to 4°C with humidity 60 to 70%. </a:t>
            </a:r>
          </a:p>
          <a:p>
            <a:pPr marL="0" indent="0" algn="just">
              <a:buNone/>
            </a:pPr>
            <a:r>
              <a:rPr lang="en-US" sz="1600" dirty="0"/>
              <a:t>In this project, we will design an onion conservation system, which will preserves the onions in a prescribed manner. In this machine temperature and humidity sensors will be used to reveal temperature and humidity, respectively. Using the Peltier module, the air within the tank is cooled and warmed to preserve the same standard temperature range. By the usage of the Internet of Things (IoT), making the proposed machine clever and efficient, the consumer will get notification of the machine anywhere in the world. Also, customers will get latest onion marketplace trends.</a:t>
            </a:r>
            <a:endParaRPr lang="en-IN" sz="1600" dirty="0"/>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body" idx="1"/>
          </p:nvPr>
        </p:nvSpPr>
        <p:spPr>
          <a:xfrm>
            <a:off x="975300" y="1367221"/>
            <a:ext cx="7193400" cy="8199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dirty="0">
                <a:latin typeface="Quantico" panose="020B0604020202020204" charset="0"/>
              </a:rPr>
              <a:t>Objective</a:t>
            </a:r>
          </a:p>
          <a:p>
            <a:pPr marL="0" lvl="0" indent="0" algn="just" rtl="0">
              <a:spcBef>
                <a:spcPts val="600"/>
              </a:spcBef>
              <a:spcAft>
                <a:spcPts val="0"/>
              </a:spcAft>
              <a:buNone/>
            </a:pPr>
            <a:endParaRPr lang="en" sz="1100" dirty="0">
              <a:latin typeface="Quantico" panose="020B0604020202020204" charset="0"/>
            </a:endParaRPr>
          </a:p>
          <a:p>
            <a:pPr lvl="0" indent="-457200" algn="just" rtl="0">
              <a:spcBef>
                <a:spcPts val="600"/>
              </a:spcBef>
              <a:spcAft>
                <a:spcPts val="0"/>
              </a:spcAft>
              <a:buFont typeface="Wingdings" panose="05000000000000000000" pitchFamily="2" charset="2"/>
              <a:buChar char="ü"/>
            </a:pPr>
            <a:r>
              <a:rPr lang="en-US" sz="1600" dirty="0">
                <a:latin typeface="Titillium Web Light" panose="00000400000000000000" pitchFamily="2" charset="0"/>
              </a:rPr>
              <a:t>Preserve onions from rotting and decaying during rainy seasons owing to the continuous change in the climatic conditions in India.</a:t>
            </a:r>
          </a:p>
          <a:p>
            <a:pPr lvl="0" indent="-457200" algn="just" rtl="0">
              <a:spcBef>
                <a:spcPts val="600"/>
              </a:spcBef>
              <a:spcAft>
                <a:spcPts val="0"/>
              </a:spcAft>
              <a:buFont typeface="Wingdings" panose="05000000000000000000" pitchFamily="2" charset="2"/>
              <a:buChar char="ü"/>
            </a:pPr>
            <a:r>
              <a:rPr lang="en-US" sz="1600" dirty="0">
                <a:latin typeface="Titillium Web Light" panose="00000400000000000000" pitchFamily="2" charset="0"/>
              </a:rPr>
              <a:t>T</a:t>
            </a:r>
            <a:r>
              <a:rPr lang="en-US" sz="1600" dirty="0"/>
              <a:t>o sense the ammonia gas, temperature, and humidity with the help of the LM35 temperature sensor,  gas sensor MQ 137, and send SMS alerts to mobile numbers stored inside the Arduino program, if onion quality is selected using global system for mobile communication (GSM).</a:t>
            </a:r>
            <a:endParaRPr lang="en-US" sz="1600" dirty="0">
              <a:latin typeface="Titillium Web Light" panose="00000400000000000000" pitchFamily="2" charset="0"/>
            </a:endParaRPr>
          </a:p>
        </p:txBody>
      </p:sp>
      <p:sp>
        <p:nvSpPr>
          <p:cNvPr id="110" name="Google Shape;110;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body" idx="1"/>
          </p:nvPr>
        </p:nvSpPr>
        <p:spPr>
          <a:xfrm>
            <a:off x="764169" y="1567751"/>
            <a:ext cx="7615661" cy="2702700"/>
          </a:xfrm>
          <a:prstGeom prst="rect">
            <a:avLst/>
          </a:prstGeom>
        </p:spPr>
        <p:txBody>
          <a:bodyPr spcFirstLastPara="1" wrap="square" lIns="0" tIns="0" rIns="0" bIns="0" anchor="t" anchorCtr="0">
            <a:noAutofit/>
          </a:bodyPr>
          <a:lstStyle/>
          <a:p>
            <a:pPr marL="0" indent="0" algn="just">
              <a:buNone/>
            </a:pPr>
            <a:r>
              <a:rPr lang="en-US" sz="1600" dirty="0"/>
              <a:t>Losses in stored onion in Maharashtra is higher because of onion bulbs are having better water content. It is expected that out of the full manufacturing of forty one lakh tones of onion, forty to 50% worth greater than Rs. six hundred crores are misplaced because of desiccation, decay, and sprouting in garage. This outcomes in a upward push of their charge to the 4 to 5 times. India produces all 3 kinds of onion, viz., red, yellow, and white. The manufacturing, as well as, marketplace cost of this potential vegetable  is increasing  day by  day. This states that onion desiccation, rotting, rooting, decay, and sprouting in onion storage sheds must be avoided. Onion is extraordinarily crucial not only for vegetable internal but additionally as the best forex earner amongst the fruits and vegetables. Onion farmers are looking to increase manufacturing 12 months after 12 months. However, onion charge has been distinctly unstable and more recently the charge has been sluggish. This has resulted in the Maharashtra State Agriculture Marketing Board seeking price support. </a:t>
            </a:r>
            <a:endParaRPr lang="en-IN" sz="1600" dirty="0"/>
          </a:p>
        </p:txBody>
      </p:sp>
      <p:sp>
        <p:nvSpPr>
          <p:cNvPr id="151" name="Google Shape;151;p20"/>
          <p:cNvSpPr txBox="1">
            <a:spLocks noGrp="1"/>
          </p:cNvSpPr>
          <p:nvPr>
            <p:ph type="title"/>
          </p:nvPr>
        </p:nvSpPr>
        <p:spPr>
          <a:xfrm>
            <a:off x="911653" y="1017766"/>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Introduction</a:t>
            </a:r>
            <a:endParaRPr dirty="0"/>
          </a:p>
        </p:txBody>
      </p:sp>
      <p:sp>
        <p:nvSpPr>
          <p:cNvPr id="153" name="Google Shape;153;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Literature Review</a:t>
            </a:r>
            <a:endParaRPr dirty="0"/>
          </a:p>
        </p:txBody>
      </p:sp>
      <p:sp>
        <p:nvSpPr>
          <p:cNvPr id="125" name="Google Shape;125;p18"/>
          <p:cNvSpPr txBox="1">
            <a:spLocks noGrp="1"/>
          </p:cNvSpPr>
          <p:nvPr>
            <p:ph type="body" idx="1"/>
          </p:nvPr>
        </p:nvSpPr>
        <p:spPr>
          <a:xfrm>
            <a:off x="975250" y="1575121"/>
            <a:ext cx="7193400" cy="2702700"/>
          </a:xfrm>
          <a:prstGeom prst="rect">
            <a:avLst/>
          </a:prstGeom>
        </p:spPr>
        <p:txBody>
          <a:bodyPr spcFirstLastPara="1" wrap="square" lIns="0" tIns="0" rIns="0" bIns="0" anchor="t" anchorCtr="0">
            <a:noAutofit/>
          </a:bodyPr>
          <a:lstStyle/>
          <a:p>
            <a:pPr marL="0" indent="0" algn="just">
              <a:buNone/>
            </a:pPr>
            <a:r>
              <a:rPr lang="en-US" sz="1600" dirty="0"/>
              <a:t>The post-harvest onion storage methodology is designed and implemented to reduce its degradation. Onion harvesting detection is done using Arduino, LM35 temperature sensor, humidity sensor, gas sensor, and GSM module. The objectives of this quality of onion using Arduino is to sense the ammonia gas, temperature, and humidity with the help of the LM35 temperature sensor,  gas sensor MQ 137, and send SMS alerts to mobile numbers stored inside the Arduino program, if onion quality is selected using global system for mobile communication (GSM). This project will help the user to control such parameters affecting positive feedback against different onion losses.</a:t>
            </a:r>
          </a:p>
          <a:p>
            <a:pPr marL="76200" lvl="0" indent="0" algn="l" rtl="0">
              <a:spcBef>
                <a:spcPts val="600"/>
              </a:spcBef>
              <a:spcAft>
                <a:spcPts val="0"/>
              </a:spcAft>
              <a:buSzPts val="2400"/>
              <a:buNone/>
            </a:pPr>
            <a:endParaRPr lang="en-IN" dirty="0"/>
          </a:p>
        </p:txBody>
      </p:sp>
      <p:sp>
        <p:nvSpPr>
          <p:cNvPr id="126" name="Google Shape;126;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07C8BF-599A-EA01-1CE3-D9DD71256947}"/>
              </a:ext>
            </a:extLst>
          </p:cNvPr>
          <p:cNvSpPr>
            <a:spLocks noGrp="1"/>
          </p:cNvSpPr>
          <p:nvPr>
            <p:ph type="body" idx="1"/>
          </p:nvPr>
        </p:nvSpPr>
        <p:spPr/>
        <p:txBody>
          <a:bodyPr/>
          <a:lstStyle/>
          <a:p>
            <a:pPr marL="0" indent="0" algn="just">
              <a:buNone/>
            </a:pPr>
            <a:r>
              <a:rPr lang="en-US" sz="1600" dirty="0"/>
              <a:t> Shed net is used here because it improves the thermal behavior significantly decreasing the inside temperature. The system works on the principle of sensing emitted gases by onions and attempting to control them within the desired parameter range of temperature and so humidity and also gives an online record observation facility. In this novel methodology, a system is introduced, which is an IoT based food monitoring system.</a:t>
            </a:r>
          </a:p>
          <a:p>
            <a:pPr marL="0" indent="0" algn="just">
              <a:buNone/>
            </a:pPr>
            <a:r>
              <a:rPr lang="en-US" sz="1600" dirty="0"/>
              <a:t>In this system, sensors related to food safety, like CO2, humidity, and nitrogen sensing elements are used, and IoT plays an important role as it gives the alert to users at a remote location.</a:t>
            </a:r>
            <a:endParaRPr lang="en-IN" sz="1600" dirty="0"/>
          </a:p>
          <a:p>
            <a:pPr marL="76200" indent="0">
              <a:buNone/>
            </a:pPr>
            <a:endParaRPr lang="en-IN" sz="1600" dirty="0"/>
          </a:p>
        </p:txBody>
      </p:sp>
      <p:sp>
        <p:nvSpPr>
          <p:cNvPr id="4" name="Slide Number Placeholder 3">
            <a:extLst>
              <a:ext uri="{FF2B5EF4-FFF2-40B4-BE49-F238E27FC236}">
                <a16:creationId xmlns:a16="http://schemas.microsoft.com/office/drawing/2014/main" id="{75AB70C8-846B-467D-05D3-E05FEBFA32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65397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827766" y="469849"/>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Architecture</a:t>
            </a:r>
            <a:endParaRPr dirty="0"/>
          </a:p>
        </p:txBody>
      </p:sp>
      <p:sp>
        <p:nvSpPr>
          <p:cNvPr id="182" name="Google Shape;182;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46C73789-AD03-D8A5-CF9A-5EDA207C0347}"/>
              </a:ext>
            </a:extLst>
          </p:cNvPr>
          <p:cNvPicPr>
            <a:picLocks noChangeAspect="1"/>
          </p:cNvPicPr>
          <p:nvPr/>
        </p:nvPicPr>
        <p:blipFill rotWithShape="1">
          <a:blip r:embed="rId3"/>
          <a:srcRect l="21332" t="23226" r="39032" b="9135"/>
          <a:stretch/>
        </p:blipFill>
        <p:spPr>
          <a:xfrm>
            <a:off x="2208695" y="863449"/>
            <a:ext cx="4251097" cy="40807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8</a:t>
            </a:fld>
            <a:endParaRPr>
              <a:solidFill>
                <a:schemeClr val="accent3"/>
              </a:solidFill>
            </a:endParaRPr>
          </a:p>
        </p:txBody>
      </p:sp>
      <p:sp>
        <p:nvSpPr>
          <p:cNvPr id="328" name="Google Shape;328;p35"/>
          <p:cNvSpPr txBox="1">
            <a:spLocks noGrp="1"/>
          </p:cNvSpPr>
          <p:nvPr>
            <p:ph type="ctrTitle" idx="4294967295"/>
          </p:nvPr>
        </p:nvSpPr>
        <p:spPr>
          <a:xfrm>
            <a:off x="3269716" y="1960686"/>
            <a:ext cx="4852800" cy="120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solidFill>
                  <a:schemeClr val="accent4"/>
                </a:solidFill>
              </a:rPr>
              <a:t>Thank You!</a:t>
            </a:r>
            <a:endParaRPr sz="7200" dirty="0">
              <a:solidFill>
                <a:schemeClr val="accent4"/>
              </a:solidFill>
            </a:endParaRPr>
          </a:p>
        </p:txBody>
      </p:sp>
      <p:cxnSp>
        <p:nvCxnSpPr>
          <p:cNvPr id="330" name="Google Shape;330;p3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
        <p:nvSpPr>
          <p:cNvPr id="331" name="Google Shape;331;p35"/>
          <p:cNvSpPr/>
          <p:nvPr/>
        </p:nvSpPr>
        <p:spPr>
          <a:xfrm>
            <a:off x="1152300" y="1649850"/>
            <a:ext cx="1843800" cy="1843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5"/>
          <p:cNvGrpSpPr/>
          <p:nvPr/>
        </p:nvGrpSpPr>
        <p:grpSpPr>
          <a:xfrm>
            <a:off x="1491429" y="2052012"/>
            <a:ext cx="1165552" cy="1039477"/>
            <a:chOff x="3927500" y="301425"/>
            <a:chExt cx="461550" cy="411625"/>
          </a:xfrm>
        </p:grpSpPr>
        <p:sp>
          <p:nvSpPr>
            <p:cNvPr id="333" name="Google Shape;333;p35"/>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725</Words>
  <Application>Microsoft Office PowerPoint</Application>
  <PresentationFormat>On-screen Show (16:9)</PresentationFormat>
  <Paragraphs>23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Quantico</vt:lpstr>
      <vt:lpstr>Titillium Web Light</vt:lpstr>
      <vt:lpstr>Calibri</vt:lpstr>
      <vt:lpstr>Arial</vt:lpstr>
      <vt:lpstr>Wingdings</vt:lpstr>
      <vt:lpstr>Juno template</vt:lpstr>
      <vt:lpstr>Onions Preservation and Monitoring  Team Members  Mohnish Kumaar D (20BPS1152) Dechen Dorji (20BPS1156) </vt:lpstr>
      <vt:lpstr>Outline</vt:lpstr>
      <vt:lpstr>PowerPoint Presentation</vt:lpstr>
      <vt:lpstr>Introduction</vt:lpstr>
      <vt:lpstr>Literature Review</vt:lpstr>
      <vt:lpstr>PowerPoint Presentation</vt:lpstr>
      <vt:lpstr>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Onions Team Members Name: Mohnish Kumaar (20BPS1152) Dechen Dorji (20BPS1156)</dc:title>
  <dc:creator>Welcome</dc:creator>
  <cp:lastModifiedBy>MOHNISH KUMAAR D</cp:lastModifiedBy>
  <cp:revision>18</cp:revision>
  <dcterms:modified xsi:type="dcterms:W3CDTF">2022-09-16T07:30:40Z</dcterms:modified>
</cp:coreProperties>
</file>