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60" r:id="rId5"/>
    <p:sldId id="259" r:id="rId6"/>
    <p:sldId id="329" r:id="rId7"/>
    <p:sldId id="330" r:id="rId8"/>
    <p:sldId id="331" r:id="rId9"/>
    <p:sldId id="332" r:id="rId10"/>
    <p:sldId id="325" r:id="rId11"/>
    <p:sldId id="328" r:id="rId12"/>
    <p:sldId id="326" r:id="rId13"/>
    <p:sldId id="333" r:id="rId14"/>
    <p:sldId id="334" r:id="rId15"/>
    <p:sldId id="335" r:id="rId16"/>
    <p:sldId id="336" r:id="rId17"/>
    <p:sldId id="337" r:id="rId18"/>
    <p:sldId id="327" r:id="rId19"/>
    <p:sldId id="321" r:id="rId20"/>
    <p:sldId id="323" r:id="rId21"/>
    <p:sldId id="310" r:id="rId22"/>
    <p:sldId id="31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B129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9" autoAdjust="0"/>
    <p:restoredTop sz="91511" autoAdjust="0"/>
  </p:normalViewPr>
  <p:slideViewPr>
    <p:cSldViewPr>
      <p:cViewPr varScale="1">
        <p:scale>
          <a:sx n="71" d="100"/>
          <a:sy n="71" d="100"/>
        </p:scale>
        <p:origin x="-48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ABA22D-E1D0-429C-97FE-985C88B051E7}" type="datetimeFigureOut">
              <a:rPr lang="en-US" smtClean="0"/>
              <a:pPr/>
              <a:t>5/29/2022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41DD39-C8CA-402A-9BE6-2132723E4B83}" type="slidenum">
              <a:rPr lang="en-US" smtClean="0"/>
              <a:pPr/>
              <a:t>‹#›</a:t>
            </a:fld>
            <a:endParaRPr lang="en-US" dirty="0"/>
          </a:p>
        </p:txBody>
      </p:sp>
    </p:spTree>
    <p:extLst>
      <p:ext uri="{BB962C8B-B14F-4D97-AF65-F5344CB8AC3E}">
        <p14:creationId xmlns:p14="http://schemas.microsoft.com/office/powerpoint/2010/main" val="2513467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41DD39-C8CA-402A-9BE6-2132723E4B83}"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41DD39-C8CA-402A-9BE6-2132723E4B83}" type="slidenum">
              <a:rPr lang="en-US" smtClean="0"/>
              <a:pPr/>
              <a:t>13</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41DD39-C8CA-402A-9BE6-2132723E4B83}" type="slidenum">
              <a:rPr lang="en-US" smtClean="0"/>
              <a:pPr/>
              <a:t>14</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41DD39-C8CA-402A-9BE6-2132723E4B83}" type="slidenum">
              <a:rPr lang="en-US" smtClean="0"/>
              <a:pPr/>
              <a:t>15</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41DD39-C8CA-402A-9BE6-2132723E4B83}" type="slidenum">
              <a:rPr lang="en-US" smtClean="0"/>
              <a:pPr/>
              <a:t>16</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41DD39-C8CA-402A-9BE6-2132723E4B83}" type="slidenum">
              <a:rPr lang="en-US" smtClean="0"/>
              <a:pPr/>
              <a:t>17</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41DD39-C8CA-402A-9BE6-2132723E4B83}" type="slidenum">
              <a:rPr lang="en-US" smtClean="0"/>
              <a:pPr/>
              <a:t>18</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41DD39-C8CA-402A-9BE6-2132723E4B83}"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41DD39-C8CA-402A-9BE6-2132723E4B83}" type="slidenum">
              <a:rPr lang="en-US" smtClean="0"/>
              <a:pPr/>
              <a:t>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41DD39-C8CA-402A-9BE6-2132723E4B83}" type="slidenum">
              <a:rPr lang="en-US" smtClean="0"/>
              <a:pPr/>
              <a:t>7</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41DD39-C8CA-402A-9BE6-2132723E4B83}" type="slidenum">
              <a:rPr lang="en-US" smtClean="0"/>
              <a:pPr/>
              <a:t>8</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41DD39-C8CA-402A-9BE6-2132723E4B83}" type="slidenum">
              <a:rPr lang="en-US" smtClean="0"/>
              <a:pPr/>
              <a:t>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41DD39-C8CA-402A-9BE6-2132723E4B83}" type="slidenum">
              <a:rPr lang="en-US" smtClean="0"/>
              <a:pPr/>
              <a:t>10</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41DD39-C8CA-402A-9BE6-2132723E4B83}" type="slidenum">
              <a:rPr lang="en-US" smtClean="0"/>
              <a:pPr/>
              <a:t>11</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41DD39-C8CA-402A-9BE6-2132723E4B83}" type="slidenum">
              <a:rPr lang="en-US" smtClean="0"/>
              <a:pPr/>
              <a:t>12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274C8EA-7B42-46F1-A732-7E32D61F697E}" type="datetime1">
              <a:rPr lang="en-US" smtClean="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20F333-24CC-491B-93CA-0DC02D8C82B0}" type="datetime1">
              <a:rPr lang="en-US" smtClean="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0A6BAD-F904-4F6D-B6EE-0C086E8F5DB7}" type="datetime1">
              <a:rPr lang="en-US" smtClean="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6F45F8-F516-405A-BE5C-81128B7E5C48}" type="datetime1">
              <a:rPr lang="en-US" smtClean="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14D292-8BAA-4F4A-80C7-EFF9BA829C91}" type="datetime1">
              <a:rPr lang="en-US" smtClean="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8AC2B47-AE7F-4FF1-9179-5EE9842CCE26}" type="datetime1">
              <a:rPr lang="en-US" smtClean="0"/>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A3D6250-63BA-4021-9B06-F5715F052BB4}" type="datetime1">
              <a:rPr lang="en-US" smtClean="0"/>
              <a:t>5/29/2022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9EEC70-726B-471A-886D-736A9E7B1E36}" type="datetime1">
              <a:rPr lang="en-US" smtClean="0"/>
              <a:t>5/29/2022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8F2307-B49E-45CA-B781-24CE0D62ACD8}" type="datetime1">
              <a:rPr lang="en-US" smtClean="0"/>
              <a:t>5/29/2022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8C3C6A-C981-4CD8-9C85-94A10151A02A}" type="datetime1">
              <a:rPr lang="en-US" smtClean="0"/>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DE2CFD-8CEC-4E45-B1A4-EE54393927B5}" type="datetime1">
              <a:rPr lang="en-US" smtClean="0"/>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2E41D8-A8B6-489C-A07A-0326D2AAF1BB}" type="datetime1">
              <a:rPr lang="en-US" smtClean="0"/>
              <a:t>5/29/2022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gif"/><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gif"/><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gif"/><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714627"/>
            <a:ext cx="9144000" cy="0"/>
          </a:xfrm>
          <a:prstGeom prst="line">
            <a:avLst/>
          </a:prstGeom>
          <a:ln w="76200" cmpd="sng">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0" y="762000"/>
            <a:ext cx="453235" cy="5562600"/>
          </a:xfrm>
          <a:prstGeom prst="rect">
            <a:avLst/>
          </a:prstGeom>
          <a:solidFill>
            <a:srgbClr val="0066FF"/>
          </a:solidFill>
          <a:ln>
            <a:solidFill>
              <a:srgbClr val="0066FF"/>
            </a:solidFill>
          </a:ln>
        </p:spPr>
        <p:txBody>
          <a:bodyPr vert="vert270" wrap="square" lIns="87266" tIns="43633" rIns="87266" bIns="43633">
            <a:spAutoFit/>
          </a:bodyPr>
          <a:lstStyle/>
          <a:p>
            <a:pPr algn="ctr">
              <a:defRPr/>
            </a:pPr>
            <a:r>
              <a:rPr lang="en-US" b="1" dirty="0">
                <a:solidFill>
                  <a:schemeClr val="bg1"/>
                </a:solidFill>
                <a:latin typeface="Arial Black" pitchFamily="34" charset="0"/>
              </a:rPr>
              <a:t>ZES ZCOER , Pune</a:t>
            </a:r>
          </a:p>
        </p:txBody>
      </p:sp>
      <p:sp>
        <p:nvSpPr>
          <p:cNvPr id="6" name="Title 14"/>
          <p:cNvSpPr txBox="1">
            <a:spLocks/>
          </p:cNvSpPr>
          <p:nvPr/>
        </p:nvSpPr>
        <p:spPr bwMode="auto">
          <a:xfrm>
            <a:off x="2286000" y="1"/>
            <a:ext cx="4648200" cy="533399"/>
          </a:xfrm>
          <a:prstGeom prst="rect">
            <a:avLst/>
          </a:prstGeom>
          <a:noFill/>
          <a:ln w="9525">
            <a:noFill/>
            <a:miter lim="800000"/>
            <a:headEnd/>
            <a:tailEnd/>
          </a:ln>
        </p:spPr>
        <p:txBody>
          <a:bodyPr vert="horz" wrap="square" lIns="87266" tIns="43633" rIns="87266" bIns="43633" numCol="1" anchor="ctr" anchorCtr="0" compatLnSpc="1">
            <a:prstTxWarp prst="textNoShape">
              <a:avLst/>
            </a:prstTxWarp>
          </a:bodyPr>
          <a:lstStyle/>
          <a:p>
            <a:pPr algn="ctr" defTabSz="772125" eaLnBrk="0" hangingPunct="0">
              <a:defRPr/>
            </a:pPr>
            <a:r>
              <a:rPr lang="en-US" sz="2400" b="1" kern="0" dirty="0">
                <a:solidFill>
                  <a:srgbClr val="C00000"/>
                </a:solidFill>
                <a:latin typeface="Bookman Old Style" pitchFamily="18" charset="0"/>
                <a:ea typeface="+mj-ea"/>
                <a:cs typeface="+mj-cs"/>
              </a:rPr>
              <a:t>A Presentation on</a:t>
            </a:r>
          </a:p>
        </p:txBody>
      </p:sp>
      <p:sp>
        <p:nvSpPr>
          <p:cNvPr id="7" name="Rounded Rectangle 6"/>
          <p:cNvSpPr/>
          <p:nvPr/>
        </p:nvSpPr>
        <p:spPr>
          <a:xfrm>
            <a:off x="668773" y="891762"/>
            <a:ext cx="8153400" cy="5181600"/>
          </a:xfrm>
          <a:prstGeom prst="roundRect">
            <a:avLst/>
          </a:prstGeom>
          <a:solidFill>
            <a:srgbClr val="FEC6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p:nvCxnSpPr>
        <p:spPr>
          <a:xfrm>
            <a:off x="0" y="6324377"/>
            <a:ext cx="9144000" cy="1340"/>
          </a:xfrm>
          <a:prstGeom prst="line">
            <a:avLst/>
          </a:prstGeom>
          <a:ln w="76200" cmpd="sng">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05658" y="6453760"/>
            <a:ext cx="4054466" cy="324197"/>
          </a:xfrm>
          <a:prstGeom prst="rect">
            <a:avLst/>
          </a:prstGeom>
          <a:solidFill>
            <a:srgbClr val="FFFF00"/>
          </a:solidFill>
        </p:spPr>
        <p:txBody>
          <a:bodyPr wrap="square" lIns="77221" tIns="38611" rIns="77221" bIns="38611" rtlCol="0">
            <a:spAutoFit/>
          </a:bodyPr>
          <a:lstStyle/>
          <a:p>
            <a:pPr algn="ctr"/>
            <a:r>
              <a:rPr lang="en-US" sz="1600" dirty="0">
                <a:solidFill>
                  <a:schemeClr val="tx2"/>
                </a:solidFill>
                <a:latin typeface="Bookman Old Style" pitchFamily="18" charset="0"/>
              </a:rPr>
              <a:t>Department of Electrical Engineering</a:t>
            </a:r>
          </a:p>
        </p:txBody>
      </p:sp>
      <p:sp>
        <p:nvSpPr>
          <p:cNvPr id="12" name="TextBox 11"/>
          <p:cNvSpPr txBox="1"/>
          <p:nvPr/>
        </p:nvSpPr>
        <p:spPr>
          <a:xfrm>
            <a:off x="580293" y="4091347"/>
            <a:ext cx="3581400" cy="1323439"/>
          </a:xfrm>
          <a:prstGeom prst="rect">
            <a:avLst/>
          </a:prstGeom>
          <a:noFill/>
        </p:spPr>
        <p:txBody>
          <a:bodyPr wrap="square" rtlCol="0">
            <a:spAutoFit/>
          </a:bodyPr>
          <a:lstStyle/>
          <a:p>
            <a:pPr algn="ctr"/>
            <a:r>
              <a:rPr lang="en-US" sz="1600" dirty="0">
                <a:solidFill>
                  <a:srgbClr val="C00000"/>
                </a:solidFill>
                <a:latin typeface="Bookman Old Style" pitchFamily="18" charset="0"/>
              </a:rPr>
              <a:t>Presented By,</a:t>
            </a:r>
          </a:p>
          <a:p>
            <a:pPr algn="ctr"/>
            <a:r>
              <a:rPr lang="en-US" sz="1600" dirty="0" smtClean="0">
                <a:solidFill>
                  <a:srgbClr val="C00000"/>
                </a:solidFill>
                <a:latin typeface="Bookman Old Style" pitchFamily="18" charset="0"/>
              </a:rPr>
              <a:t>Mr. </a:t>
            </a:r>
            <a:r>
              <a:rPr lang="en-US" sz="1600" dirty="0" err="1" smtClean="0">
                <a:solidFill>
                  <a:srgbClr val="C00000"/>
                </a:solidFill>
                <a:latin typeface="Bookman Old Style" pitchFamily="18" charset="0"/>
              </a:rPr>
              <a:t>Mohoddin</a:t>
            </a:r>
            <a:r>
              <a:rPr lang="en-US" sz="1600" dirty="0" smtClean="0">
                <a:solidFill>
                  <a:srgbClr val="C00000"/>
                </a:solidFill>
                <a:latin typeface="Bookman Old Style" pitchFamily="18" charset="0"/>
              </a:rPr>
              <a:t> </a:t>
            </a:r>
            <a:r>
              <a:rPr lang="en-US" sz="1600" dirty="0" err="1" smtClean="0">
                <a:solidFill>
                  <a:srgbClr val="C00000"/>
                </a:solidFill>
                <a:latin typeface="Bookman Old Style" pitchFamily="18" charset="0"/>
              </a:rPr>
              <a:t>Kazi</a:t>
            </a:r>
            <a:endParaRPr lang="en-US" sz="1600" dirty="0">
              <a:solidFill>
                <a:srgbClr val="C00000"/>
              </a:solidFill>
              <a:latin typeface="Bookman Old Style" pitchFamily="18" charset="0"/>
            </a:endParaRPr>
          </a:p>
          <a:p>
            <a:pPr algn="ctr"/>
            <a:r>
              <a:rPr lang="en-US" sz="1600" dirty="0" smtClean="0">
                <a:solidFill>
                  <a:srgbClr val="C00000"/>
                </a:solidFill>
                <a:latin typeface="Bookman Old Style" pitchFamily="18" charset="0"/>
              </a:rPr>
              <a:t>Ms. </a:t>
            </a:r>
            <a:r>
              <a:rPr lang="en-US" sz="1600" dirty="0" err="1" smtClean="0">
                <a:solidFill>
                  <a:srgbClr val="C00000"/>
                </a:solidFill>
                <a:latin typeface="Bookman Old Style" pitchFamily="18" charset="0"/>
              </a:rPr>
              <a:t>Shweta</a:t>
            </a:r>
            <a:r>
              <a:rPr lang="en-US" sz="1600" dirty="0" smtClean="0">
                <a:solidFill>
                  <a:srgbClr val="C00000"/>
                </a:solidFill>
                <a:latin typeface="Bookman Old Style" pitchFamily="18" charset="0"/>
              </a:rPr>
              <a:t> </a:t>
            </a:r>
            <a:r>
              <a:rPr lang="en-US" sz="1600" dirty="0" err="1" smtClean="0">
                <a:solidFill>
                  <a:srgbClr val="C00000"/>
                </a:solidFill>
                <a:latin typeface="Bookman Old Style" pitchFamily="18" charset="0"/>
              </a:rPr>
              <a:t>Shedage</a:t>
            </a:r>
            <a:endParaRPr lang="en-US" sz="1600" dirty="0">
              <a:solidFill>
                <a:srgbClr val="C00000"/>
              </a:solidFill>
              <a:latin typeface="Bookman Old Style" pitchFamily="18" charset="0"/>
            </a:endParaRPr>
          </a:p>
          <a:p>
            <a:pPr algn="ctr"/>
            <a:r>
              <a:rPr lang="en-US" sz="1600" dirty="0">
                <a:solidFill>
                  <a:srgbClr val="C00000"/>
                </a:solidFill>
                <a:latin typeface="Bookman Old Style" pitchFamily="18" charset="0"/>
              </a:rPr>
              <a:t>Ms. </a:t>
            </a:r>
            <a:r>
              <a:rPr lang="en-US" sz="1600" dirty="0" err="1" smtClean="0">
                <a:solidFill>
                  <a:srgbClr val="C00000"/>
                </a:solidFill>
                <a:latin typeface="Bookman Old Style" pitchFamily="18" charset="0"/>
              </a:rPr>
              <a:t>Payal</a:t>
            </a:r>
            <a:r>
              <a:rPr lang="en-US" sz="1600" dirty="0" smtClean="0">
                <a:solidFill>
                  <a:srgbClr val="C00000"/>
                </a:solidFill>
                <a:latin typeface="Bookman Old Style" pitchFamily="18" charset="0"/>
              </a:rPr>
              <a:t> </a:t>
            </a:r>
            <a:r>
              <a:rPr lang="en-US" sz="1600" dirty="0" err="1" smtClean="0">
                <a:solidFill>
                  <a:srgbClr val="C00000"/>
                </a:solidFill>
                <a:latin typeface="Bookman Old Style" pitchFamily="18" charset="0"/>
              </a:rPr>
              <a:t>Temghare</a:t>
            </a:r>
            <a:endParaRPr lang="en-US" sz="1600" dirty="0">
              <a:solidFill>
                <a:srgbClr val="C00000"/>
              </a:solidFill>
              <a:latin typeface="Bookman Old Style" pitchFamily="18" charset="0"/>
            </a:endParaRPr>
          </a:p>
          <a:p>
            <a:pPr algn="ctr"/>
            <a:r>
              <a:rPr lang="en-US" sz="1600" dirty="0" smtClean="0">
                <a:solidFill>
                  <a:srgbClr val="C00000"/>
                </a:solidFill>
                <a:latin typeface="Bookman Old Style" pitchFamily="18" charset="0"/>
              </a:rPr>
              <a:t>Ms. </a:t>
            </a:r>
            <a:r>
              <a:rPr lang="en-US" sz="1600" dirty="0" err="1" smtClean="0">
                <a:solidFill>
                  <a:srgbClr val="C00000"/>
                </a:solidFill>
                <a:latin typeface="Bookman Old Style" pitchFamily="18" charset="0"/>
              </a:rPr>
              <a:t>Sneha</a:t>
            </a:r>
            <a:r>
              <a:rPr lang="en-US" sz="1600" dirty="0" smtClean="0">
                <a:solidFill>
                  <a:srgbClr val="C00000"/>
                </a:solidFill>
                <a:latin typeface="Bookman Old Style" pitchFamily="18" charset="0"/>
              </a:rPr>
              <a:t> </a:t>
            </a:r>
            <a:r>
              <a:rPr lang="en-US" sz="1600" dirty="0" err="1" smtClean="0">
                <a:solidFill>
                  <a:srgbClr val="C00000"/>
                </a:solidFill>
                <a:latin typeface="Bookman Old Style" pitchFamily="18" charset="0"/>
              </a:rPr>
              <a:t>Vare</a:t>
            </a:r>
            <a:endParaRPr lang="en-US" sz="1600" dirty="0">
              <a:solidFill>
                <a:srgbClr val="C00000"/>
              </a:solidFill>
              <a:latin typeface="Bookman Old Style" pitchFamily="18" charset="0"/>
            </a:endParaRPr>
          </a:p>
        </p:txBody>
      </p:sp>
      <p:sp>
        <p:nvSpPr>
          <p:cNvPr id="13" name="TextBox 12"/>
          <p:cNvSpPr txBox="1"/>
          <p:nvPr/>
        </p:nvSpPr>
        <p:spPr>
          <a:xfrm>
            <a:off x="4953000" y="3886200"/>
            <a:ext cx="3733800" cy="1569660"/>
          </a:xfrm>
          <a:prstGeom prst="rect">
            <a:avLst/>
          </a:prstGeom>
          <a:noFill/>
        </p:spPr>
        <p:txBody>
          <a:bodyPr wrap="square" rtlCol="0">
            <a:spAutoFit/>
          </a:bodyPr>
          <a:lstStyle/>
          <a:p>
            <a:pPr algn="ctr">
              <a:lnSpc>
                <a:spcPct val="150000"/>
              </a:lnSpc>
            </a:pPr>
            <a:r>
              <a:rPr lang="en-US" sz="1600" dirty="0">
                <a:solidFill>
                  <a:srgbClr val="C00000"/>
                </a:solidFill>
                <a:latin typeface="Bookman Old Style" pitchFamily="18" charset="0"/>
              </a:rPr>
              <a:t>Guided By,</a:t>
            </a:r>
          </a:p>
          <a:p>
            <a:pPr algn="ctr">
              <a:lnSpc>
                <a:spcPct val="150000"/>
              </a:lnSpc>
            </a:pPr>
            <a:r>
              <a:rPr lang="en-US" sz="1600" dirty="0">
                <a:solidFill>
                  <a:srgbClr val="C00000"/>
                </a:solidFill>
                <a:latin typeface="Bookman Old Style" pitchFamily="18" charset="0"/>
              </a:rPr>
              <a:t>Prof. </a:t>
            </a:r>
            <a:r>
              <a:rPr lang="en-US" sz="1600" dirty="0" err="1" smtClean="0">
                <a:solidFill>
                  <a:srgbClr val="C00000"/>
                </a:solidFill>
                <a:latin typeface="Bookman Old Style" pitchFamily="18" charset="0"/>
              </a:rPr>
              <a:t>Ranjit</a:t>
            </a:r>
            <a:r>
              <a:rPr lang="en-US" sz="1600" dirty="0" smtClean="0">
                <a:solidFill>
                  <a:srgbClr val="C00000"/>
                </a:solidFill>
                <a:latin typeface="Bookman Old Style" pitchFamily="18" charset="0"/>
              </a:rPr>
              <a:t> </a:t>
            </a:r>
            <a:r>
              <a:rPr lang="en-US" sz="1600" smtClean="0">
                <a:solidFill>
                  <a:srgbClr val="C00000"/>
                </a:solidFill>
                <a:latin typeface="Bookman Old Style" pitchFamily="18" charset="0"/>
              </a:rPr>
              <a:t>Zende</a:t>
            </a:r>
            <a:endParaRPr lang="en-US" sz="1600" dirty="0">
              <a:solidFill>
                <a:srgbClr val="C00000"/>
              </a:solidFill>
              <a:latin typeface="Bookman Old Style" pitchFamily="18" charset="0"/>
            </a:endParaRPr>
          </a:p>
          <a:p>
            <a:pPr algn="ctr">
              <a:lnSpc>
                <a:spcPct val="150000"/>
              </a:lnSpc>
            </a:pPr>
            <a:r>
              <a:rPr lang="en-US" sz="1600" dirty="0">
                <a:solidFill>
                  <a:srgbClr val="C00000"/>
                </a:solidFill>
                <a:latin typeface="Bookman Old Style" pitchFamily="18" charset="0"/>
              </a:rPr>
              <a:t>Department of Electrical Engineering</a:t>
            </a:r>
          </a:p>
        </p:txBody>
      </p:sp>
      <p:pic>
        <p:nvPicPr>
          <p:cNvPr id="15" name="Picture 2"/>
          <p:cNvPicPr>
            <a:picLocks noChangeAspect="1" noChangeArrowheads="1"/>
          </p:cNvPicPr>
          <p:nvPr/>
        </p:nvPicPr>
        <p:blipFill>
          <a:blip r:embed="rId3" cstate="print"/>
          <a:srcRect/>
          <a:stretch>
            <a:fillRect/>
          </a:stretch>
        </p:blipFill>
        <p:spPr bwMode="auto">
          <a:xfrm>
            <a:off x="8610600" y="0"/>
            <a:ext cx="533400" cy="612913"/>
          </a:xfrm>
          <a:prstGeom prst="rect">
            <a:avLst/>
          </a:prstGeom>
          <a:noFill/>
          <a:ln w="9525">
            <a:noFill/>
            <a:miter lim="800000"/>
            <a:headEnd/>
            <a:tailEnd/>
          </a:ln>
          <a:effectLst/>
        </p:spPr>
      </p:pic>
      <p:grpSp>
        <p:nvGrpSpPr>
          <p:cNvPr id="20" name="Group 19"/>
          <p:cNvGrpSpPr/>
          <p:nvPr/>
        </p:nvGrpSpPr>
        <p:grpSpPr>
          <a:xfrm>
            <a:off x="1219200" y="1219200"/>
            <a:ext cx="7162800" cy="1143000"/>
            <a:chOff x="1219200" y="1371600"/>
            <a:chExt cx="7162800" cy="1143000"/>
          </a:xfrm>
        </p:grpSpPr>
        <p:sp>
          <p:nvSpPr>
            <p:cNvPr id="18" name="Rounded Rectangle 17"/>
            <p:cNvSpPr/>
            <p:nvPr/>
          </p:nvSpPr>
          <p:spPr>
            <a:xfrm>
              <a:off x="1219200" y="1371600"/>
              <a:ext cx="7162800" cy="1143000"/>
            </a:xfrm>
            <a:prstGeom prst="roundRect">
              <a:avLst/>
            </a:prstGeom>
            <a:blipFill>
              <a:blip r:embed="rId4"/>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1303891" y="1524000"/>
              <a:ext cx="6858000" cy="830997"/>
            </a:xfrm>
            <a:prstGeom prst="rect">
              <a:avLst/>
            </a:prstGeom>
            <a:noFill/>
          </p:spPr>
          <p:txBody>
            <a:bodyPr wrap="square" rtlCol="0">
              <a:spAutoFit/>
            </a:bodyPr>
            <a:lstStyle/>
            <a:p>
              <a:pPr algn="ctr"/>
              <a:r>
                <a:rPr lang="en-US" sz="2400" b="1" dirty="0" smtClean="0">
                  <a:latin typeface="Bookman Old Style" pitchFamily="18" charset="0"/>
                </a:rPr>
                <a:t>“</a:t>
              </a:r>
              <a:r>
                <a:rPr lang="en-US" sz="2400" b="1" dirty="0">
                  <a:latin typeface="Arial Black" pitchFamily="34" charset="0"/>
                </a:rPr>
                <a:t>INVERTER BACKUP INDICATOR USING ARDUINO NANO</a:t>
              </a:r>
              <a:r>
                <a:rPr lang="en-US" sz="2400" b="1" dirty="0" smtClean="0">
                  <a:latin typeface="Bookman Old Style" pitchFamily="18" charset="0"/>
                </a:rPr>
                <a:t>”</a:t>
              </a:r>
              <a:endParaRPr lang="en-US" sz="2400" b="1" dirty="0">
                <a:latin typeface="Bookman Old Style" pitchFamily="18" charset="0"/>
              </a:endParaRPr>
            </a:p>
          </p:txBody>
        </p:sp>
      </p:grpSp>
      <p:sp>
        <p:nvSpPr>
          <p:cNvPr id="53250" name="AutoShape 2" descr="Image result for savitribai phule pune university symbo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53252" name="AutoShape 4" descr="Image result for savitribai phule pune university symbo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53253" name="Picture 5" descr="D:\MyData\Desktop\index.jpg"/>
          <p:cNvPicPr>
            <a:picLocks noChangeAspect="1" noChangeArrowheads="1"/>
          </p:cNvPicPr>
          <p:nvPr/>
        </p:nvPicPr>
        <p:blipFill>
          <a:blip r:embed="rId5"/>
          <a:srcRect/>
          <a:stretch>
            <a:fillRect/>
          </a:stretch>
        </p:blipFill>
        <p:spPr bwMode="auto">
          <a:xfrm>
            <a:off x="1" y="2"/>
            <a:ext cx="838200" cy="647032"/>
          </a:xfrm>
          <a:prstGeom prst="rect">
            <a:avLst/>
          </a:prstGeom>
          <a:noFill/>
        </p:spPr>
      </p:pic>
      <p:sp>
        <p:nvSpPr>
          <p:cNvPr id="23" name="Slide Number Placeholder 22"/>
          <p:cNvSpPr>
            <a:spLocks noGrp="1"/>
          </p:cNvSpPr>
          <p:nvPr>
            <p:ph type="sldNum" sz="quarter" idx="12"/>
          </p:nvPr>
        </p:nvSpPr>
        <p:spPr/>
        <p:txBody>
          <a:bodyPr/>
          <a:lstStyle/>
          <a:p>
            <a:fld id="{B6F15528-21DE-4FAA-801E-634DDDAF4B2B}" type="slidenum">
              <a:rPr lang="en-US" sz="1400" smtClean="0">
                <a:latin typeface="Bookman Old Style" pitchFamily="18" charset="0"/>
              </a:rPr>
              <a:pPr/>
              <a:t>1</a:t>
            </a:fld>
            <a:endParaRPr lang="en-US" sz="1400" dirty="0">
              <a:latin typeface="Bookman Old Style" pitchFamily="18" charset="0"/>
            </a:endParaRPr>
          </a:p>
        </p:txBody>
      </p:sp>
      <p:pic>
        <p:nvPicPr>
          <p:cNvPr id="24" name="Picture 2"/>
          <p:cNvPicPr>
            <a:picLocks noChangeAspect="1" noChangeArrowheads="1"/>
          </p:cNvPicPr>
          <p:nvPr/>
        </p:nvPicPr>
        <p:blipFill>
          <a:blip r:embed="rId3" cstate="print"/>
          <a:srcRect/>
          <a:stretch>
            <a:fillRect/>
          </a:stretch>
        </p:blipFill>
        <p:spPr bwMode="auto">
          <a:xfrm>
            <a:off x="4047091" y="2438400"/>
            <a:ext cx="1371600" cy="1576062"/>
          </a:xfrm>
          <a:prstGeom prst="rect">
            <a:avLst/>
          </a:prstGeom>
          <a:noFill/>
          <a:ln w="9525">
            <a:noFill/>
            <a:miter lim="800000"/>
            <a:headEnd/>
            <a:tailEnd/>
          </a:ln>
          <a:effectLst/>
        </p:spPr>
      </p:pic>
      <p:sp>
        <p:nvSpPr>
          <p:cNvPr id="2" name="TextBox 1"/>
          <p:cNvSpPr txBox="1"/>
          <p:nvPr/>
        </p:nvSpPr>
        <p:spPr>
          <a:xfrm>
            <a:off x="1447801" y="5433318"/>
            <a:ext cx="6714090" cy="646331"/>
          </a:xfrm>
          <a:prstGeom prst="rect">
            <a:avLst/>
          </a:prstGeom>
          <a:noFill/>
        </p:spPr>
        <p:txBody>
          <a:bodyPr wrap="square" rtlCol="0">
            <a:spAutoFit/>
          </a:bodyPr>
          <a:lstStyle/>
          <a:p>
            <a:pPr algn="ctr"/>
            <a:r>
              <a:rPr lang="en-US" b="1" dirty="0">
                <a:solidFill>
                  <a:prstClr val="black"/>
                </a:solidFill>
                <a:latin typeface="Times New Roman" pitchFamily="18" charset="0"/>
                <a:cs typeface="Times New Roman" pitchFamily="18" charset="0"/>
              </a:rPr>
              <a:t>Zeal College of Engineering, Research. Pune</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714627"/>
            <a:ext cx="9144000" cy="0"/>
          </a:xfrm>
          <a:prstGeom prst="line">
            <a:avLst/>
          </a:prstGeom>
          <a:ln w="76200" cmpd="sng">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762000"/>
            <a:ext cx="453235" cy="5562600"/>
          </a:xfrm>
          <a:prstGeom prst="rect">
            <a:avLst/>
          </a:prstGeom>
          <a:solidFill>
            <a:srgbClr val="0066FF"/>
          </a:solidFill>
          <a:ln>
            <a:solidFill>
              <a:srgbClr val="0066FF"/>
            </a:solidFill>
          </a:ln>
        </p:spPr>
        <p:txBody>
          <a:bodyPr vert="vert270" wrap="square" lIns="87266" tIns="43633" rIns="87266" bIns="43633">
            <a:spAutoFit/>
          </a:bodyPr>
          <a:lstStyle/>
          <a:p>
            <a:pPr algn="ctr">
              <a:defRPr/>
            </a:pPr>
            <a:r>
              <a:rPr lang="en-US" b="1" dirty="0">
                <a:solidFill>
                  <a:schemeClr val="bg1"/>
                </a:solidFill>
                <a:latin typeface="Arial Black" pitchFamily="34" charset="0"/>
              </a:rPr>
              <a:t>ZES ZCOER , Pune</a:t>
            </a:r>
          </a:p>
        </p:txBody>
      </p:sp>
      <p:cxnSp>
        <p:nvCxnSpPr>
          <p:cNvPr id="8" name="Straight Connector 7"/>
          <p:cNvCxnSpPr/>
          <p:nvPr/>
        </p:nvCxnSpPr>
        <p:spPr>
          <a:xfrm>
            <a:off x="0" y="6324377"/>
            <a:ext cx="9144000" cy="1340"/>
          </a:xfrm>
          <a:prstGeom prst="line">
            <a:avLst/>
          </a:prstGeom>
          <a:ln w="76200" cmpd="sng">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05658" y="6453760"/>
            <a:ext cx="4054466" cy="324197"/>
          </a:xfrm>
          <a:prstGeom prst="rect">
            <a:avLst/>
          </a:prstGeom>
          <a:solidFill>
            <a:srgbClr val="FFFF00"/>
          </a:solidFill>
        </p:spPr>
        <p:txBody>
          <a:bodyPr wrap="square" lIns="77221" tIns="38611" rIns="77221" bIns="38611" rtlCol="0">
            <a:spAutoFit/>
          </a:bodyPr>
          <a:lstStyle/>
          <a:p>
            <a:pPr algn="ctr"/>
            <a:r>
              <a:rPr lang="en-US" sz="1600" dirty="0">
                <a:solidFill>
                  <a:schemeClr val="tx2"/>
                </a:solidFill>
                <a:latin typeface="Bookman Old Style" pitchFamily="18" charset="0"/>
              </a:rPr>
              <a:t>Department of Electrical Engineering</a:t>
            </a:r>
          </a:p>
        </p:txBody>
      </p:sp>
      <p:pic>
        <p:nvPicPr>
          <p:cNvPr id="10" name="Picture 2"/>
          <p:cNvPicPr>
            <a:picLocks noChangeAspect="1" noChangeArrowheads="1"/>
          </p:cNvPicPr>
          <p:nvPr/>
        </p:nvPicPr>
        <p:blipFill>
          <a:blip r:embed="rId3" cstate="print"/>
          <a:srcRect/>
          <a:stretch>
            <a:fillRect/>
          </a:stretch>
        </p:blipFill>
        <p:spPr bwMode="auto">
          <a:xfrm>
            <a:off x="8610600" y="0"/>
            <a:ext cx="533400" cy="612913"/>
          </a:xfrm>
          <a:prstGeom prst="rect">
            <a:avLst/>
          </a:prstGeom>
          <a:noFill/>
          <a:ln w="9525">
            <a:noFill/>
            <a:miter lim="800000"/>
            <a:headEnd/>
            <a:tailEnd/>
          </a:ln>
          <a:effectLst/>
        </p:spPr>
      </p:pic>
      <p:sp>
        <p:nvSpPr>
          <p:cNvPr id="11" name="Text Box 2"/>
          <p:cNvSpPr txBox="1">
            <a:spLocks noChangeArrowheads="1"/>
          </p:cNvSpPr>
          <p:nvPr/>
        </p:nvSpPr>
        <p:spPr bwMode="auto">
          <a:xfrm>
            <a:off x="609600" y="152400"/>
            <a:ext cx="8215312" cy="461653"/>
          </a:xfrm>
          <a:prstGeom prst="rect">
            <a:avLst/>
          </a:prstGeom>
          <a:noFill/>
          <a:ln w="9525">
            <a:noFill/>
            <a:miter lim="800000"/>
            <a:headEnd/>
            <a:tailEnd/>
          </a:ln>
        </p:spPr>
        <p:txBody>
          <a:bodyPr lIns="91430" tIns="45714" rIns="91430" bIns="45714">
            <a:spAutoFit/>
          </a:bodyPr>
          <a:lstStyle/>
          <a:p>
            <a:pPr algn="ctr"/>
            <a:r>
              <a:rPr lang="en-US" altLang="zh-TW" sz="2400" b="1" dirty="0" smtClean="0">
                <a:solidFill>
                  <a:srgbClr val="C00000"/>
                </a:solidFill>
                <a:latin typeface="Bookman Old Style" pitchFamily="18" charset="0"/>
              </a:rPr>
              <a:t>Calculation</a:t>
            </a:r>
            <a:endParaRPr lang="en-US" altLang="zh-TW" sz="2400" b="1" dirty="0">
              <a:solidFill>
                <a:srgbClr val="C00000"/>
              </a:solidFill>
              <a:latin typeface="Bookman Old Style" pitchFamily="18" charset="0"/>
            </a:endParaRPr>
          </a:p>
        </p:txBody>
      </p:sp>
      <p:pic>
        <p:nvPicPr>
          <p:cNvPr id="29" name="Picture 5" descr="D:\MyData\Desktop\index.jpg"/>
          <p:cNvPicPr>
            <a:picLocks noChangeAspect="1" noChangeArrowheads="1"/>
          </p:cNvPicPr>
          <p:nvPr/>
        </p:nvPicPr>
        <p:blipFill>
          <a:blip r:embed="rId4"/>
          <a:srcRect/>
          <a:stretch>
            <a:fillRect/>
          </a:stretch>
        </p:blipFill>
        <p:spPr bwMode="auto">
          <a:xfrm>
            <a:off x="1" y="2"/>
            <a:ext cx="838200" cy="647032"/>
          </a:xfrm>
          <a:prstGeom prst="rect">
            <a:avLst/>
          </a:prstGeom>
          <a:noFill/>
        </p:spPr>
      </p:pic>
      <p:sp>
        <p:nvSpPr>
          <p:cNvPr id="25" name="Slide Number Placeholder 24"/>
          <p:cNvSpPr>
            <a:spLocks noGrp="1"/>
          </p:cNvSpPr>
          <p:nvPr>
            <p:ph type="sldNum" sz="quarter" idx="12"/>
          </p:nvPr>
        </p:nvSpPr>
        <p:spPr/>
        <p:txBody>
          <a:bodyPr/>
          <a:lstStyle/>
          <a:p>
            <a:fld id="{B6F15528-21DE-4FAA-801E-634DDDAF4B2B}" type="slidenum">
              <a:rPr lang="en-US" sz="1400" smtClean="0">
                <a:latin typeface="Bookman Old Style" pitchFamily="18" charset="0"/>
              </a:rPr>
              <a:pPr/>
              <a:t>10</a:t>
            </a:fld>
            <a:endParaRPr lang="en-US" sz="1400" dirty="0">
              <a:latin typeface="Bookman Old Style" pitchFamily="18" charset="0"/>
            </a:endParaRPr>
          </a:p>
        </p:txBody>
      </p:sp>
      <p:sp>
        <p:nvSpPr>
          <p:cNvPr id="16" name="Content Placeholder 2"/>
          <p:cNvSpPr>
            <a:spLocks noGrp="1"/>
          </p:cNvSpPr>
          <p:nvPr>
            <p:ph sz="quarter" idx="1"/>
          </p:nvPr>
        </p:nvSpPr>
        <p:spPr>
          <a:xfrm>
            <a:off x="834850" y="992124"/>
            <a:ext cx="7467600" cy="4873752"/>
          </a:xfrm>
        </p:spPr>
        <p:txBody>
          <a:bodyPr>
            <a:normAutofit/>
          </a:bodyPr>
          <a:lstStyle/>
          <a:p>
            <a:r>
              <a:rPr lang="en-US" b="1" dirty="0" smtClean="0">
                <a:latin typeface="Bookman Old Style" pitchFamily="18" charset="0"/>
              </a:rPr>
              <a:t>Battery Percentage:</a:t>
            </a:r>
            <a:endParaRPr lang="en-US" sz="2400" dirty="0" smtClean="0">
              <a:latin typeface="Bookman Old Style" pitchFamily="18" charset="0"/>
            </a:endParaRPr>
          </a:p>
          <a:p>
            <a:pPr marL="0" indent="0">
              <a:buNone/>
            </a:pPr>
            <a:r>
              <a:rPr lang="en-US" sz="2400" dirty="0">
                <a:latin typeface="Bookman Old Style" pitchFamily="18" charset="0"/>
              </a:rPr>
              <a:t>	</a:t>
            </a:r>
            <a:r>
              <a:rPr lang="en-US" sz="2000" dirty="0" smtClean="0">
                <a:latin typeface="Bookman Old Style" pitchFamily="18" charset="0"/>
              </a:rPr>
              <a:t>K </a:t>
            </a:r>
            <a:r>
              <a:rPr lang="en-US" sz="2000" baseline="-25000" dirty="0" err="1" smtClean="0">
                <a:latin typeface="Bookman Old Style" pitchFamily="18" charset="0"/>
              </a:rPr>
              <a:t>const</a:t>
            </a:r>
            <a:r>
              <a:rPr lang="en-US" sz="2000" dirty="0" smtClean="0">
                <a:latin typeface="Bookman Old Style" pitchFamily="18" charset="0"/>
              </a:rPr>
              <a:t>    =  ( V </a:t>
            </a:r>
            <a:r>
              <a:rPr lang="en-US" sz="2000" baseline="-25000" dirty="0" smtClean="0">
                <a:latin typeface="Bookman Old Style" pitchFamily="18" charset="0"/>
              </a:rPr>
              <a:t>high </a:t>
            </a:r>
            <a:r>
              <a:rPr lang="en-US" sz="2000" dirty="0" smtClean="0">
                <a:latin typeface="Bookman Old Style" pitchFamily="18" charset="0"/>
              </a:rPr>
              <a:t> –  V </a:t>
            </a:r>
            <a:r>
              <a:rPr lang="en-US" sz="2000" baseline="-25000" dirty="0" smtClean="0">
                <a:latin typeface="Bookman Old Style" pitchFamily="18" charset="0"/>
              </a:rPr>
              <a:t>low</a:t>
            </a:r>
            <a:r>
              <a:rPr lang="en-US" sz="2000" dirty="0" smtClean="0">
                <a:latin typeface="Bookman Old Style" pitchFamily="18" charset="0"/>
              </a:rPr>
              <a:t> )</a:t>
            </a:r>
          </a:p>
          <a:p>
            <a:pPr marL="0" indent="0">
              <a:buNone/>
            </a:pPr>
            <a:r>
              <a:rPr lang="en-US" sz="2000" dirty="0">
                <a:latin typeface="Bookman Old Style" pitchFamily="18" charset="0"/>
              </a:rPr>
              <a:t>	</a:t>
            </a:r>
            <a:r>
              <a:rPr lang="en-US" sz="2000" dirty="0" smtClean="0">
                <a:latin typeface="Bookman Old Style" pitchFamily="18" charset="0"/>
              </a:rPr>
              <a:t>K </a:t>
            </a:r>
            <a:r>
              <a:rPr lang="en-US" sz="2000" baseline="-25000" dirty="0" smtClean="0">
                <a:latin typeface="Bookman Old Style" pitchFamily="18" charset="0"/>
              </a:rPr>
              <a:t>present</a:t>
            </a:r>
            <a:r>
              <a:rPr lang="en-US" sz="2000" dirty="0" smtClean="0">
                <a:latin typeface="Bookman Old Style" pitchFamily="18" charset="0"/>
              </a:rPr>
              <a:t>  =  ( V </a:t>
            </a:r>
            <a:r>
              <a:rPr lang="en-US" sz="2000" baseline="-25000" dirty="0" smtClean="0">
                <a:latin typeface="Bookman Old Style" pitchFamily="18" charset="0"/>
              </a:rPr>
              <a:t>high</a:t>
            </a:r>
            <a:r>
              <a:rPr lang="en-US" sz="2000" dirty="0" smtClean="0">
                <a:latin typeface="Bookman Old Style" pitchFamily="18" charset="0"/>
              </a:rPr>
              <a:t>  – V </a:t>
            </a:r>
            <a:r>
              <a:rPr lang="en-US" sz="2000" baseline="-25000" dirty="0" smtClean="0">
                <a:latin typeface="Bookman Old Style" pitchFamily="18" charset="0"/>
              </a:rPr>
              <a:t>present</a:t>
            </a:r>
            <a:r>
              <a:rPr lang="en-US" sz="2000" dirty="0" smtClean="0">
                <a:latin typeface="Bookman Old Style" pitchFamily="18" charset="0"/>
              </a:rPr>
              <a:t>)</a:t>
            </a:r>
          </a:p>
          <a:p>
            <a:pPr marL="0" indent="0">
              <a:buNone/>
            </a:pPr>
            <a:endParaRPr lang="en-US" sz="2000" dirty="0">
              <a:latin typeface="Bookman Old Style" pitchFamily="18" charset="0"/>
            </a:endParaRPr>
          </a:p>
          <a:p>
            <a:pPr marL="0" indent="0">
              <a:buNone/>
            </a:pPr>
            <a:endParaRPr lang="en-US" sz="2000" dirty="0" smtClean="0">
              <a:latin typeface="Bookman Old Style" pitchFamily="18" charset="0"/>
            </a:endParaRPr>
          </a:p>
          <a:p>
            <a:pPr>
              <a:buNone/>
            </a:pPr>
            <a:endParaRPr lang="en-US" dirty="0" smtClean="0">
              <a:latin typeface="Bookman Old Style" pitchFamily="18" charset="0"/>
            </a:endParaRPr>
          </a:p>
          <a:p>
            <a:r>
              <a:rPr lang="en-US" b="1" dirty="0" smtClean="0">
                <a:latin typeface="Bookman Old Style" pitchFamily="18" charset="0"/>
              </a:rPr>
              <a:t>Battery Capacity </a:t>
            </a:r>
            <a:r>
              <a:rPr lang="en-US" dirty="0" smtClean="0">
                <a:latin typeface="Bookman Old Style" pitchFamily="18" charset="0"/>
              </a:rPr>
              <a:t>:</a:t>
            </a:r>
          </a:p>
          <a:p>
            <a:pPr>
              <a:buNone/>
            </a:pPr>
            <a:r>
              <a:rPr lang="en-US" dirty="0" smtClean="0">
                <a:latin typeface="Bookman Old Style" pitchFamily="18" charset="0"/>
              </a:rPr>
              <a:t>  </a:t>
            </a:r>
          </a:p>
        </p:txBody>
      </p:sp>
      <p:sp>
        <p:nvSpPr>
          <p:cNvPr id="17" name="Rectangle 16"/>
          <p:cNvSpPr/>
          <p:nvPr/>
        </p:nvSpPr>
        <p:spPr>
          <a:xfrm>
            <a:off x="1219200" y="2805825"/>
            <a:ext cx="2362200" cy="646331"/>
          </a:xfrm>
          <a:prstGeom prst="rect">
            <a:avLst/>
          </a:prstGeom>
        </p:spPr>
        <p:txBody>
          <a:bodyPr wrap="square">
            <a:spAutoFit/>
          </a:bodyPr>
          <a:lstStyle/>
          <a:p>
            <a:r>
              <a:rPr lang="en-US" b="1" dirty="0" smtClean="0">
                <a:latin typeface="Bookman Old Style" pitchFamily="18" charset="0"/>
              </a:rPr>
              <a:t>Battery</a:t>
            </a:r>
          </a:p>
          <a:p>
            <a:r>
              <a:rPr lang="en-US" b="1" dirty="0" smtClean="0">
                <a:latin typeface="Bookman Old Style" pitchFamily="18" charset="0"/>
              </a:rPr>
              <a:t> Percentage %</a:t>
            </a:r>
            <a:endParaRPr lang="en-US" b="1" dirty="0">
              <a:latin typeface="Bookman Old Style" pitchFamily="18" charset="0"/>
            </a:endParaRPr>
          </a:p>
        </p:txBody>
      </p:sp>
      <p:sp>
        <p:nvSpPr>
          <p:cNvPr id="18" name="Rectangle 17"/>
          <p:cNvSpPr/>
          <p:nvPr/>
        </p:nvSpPr>
        <p:spPr>
          <a:xfrm>
            <a:off x="4436024" y="2699207"/>
            <a:ext cx="4648200" cy="400110"/>
          </a:xfrm>
          <a:prstGeom prst="rect">
            <a:avLst/>
          </a:prstGeom>
        </p:spPr>
        <p:txBody>
          <a:bodyPr wrap="square">
            <a:spAutoFit/>
          </a:bodyPr>
          <a:lstStyle/>
          <a:p>
            <a:r>
              <a:rPr lang="en-US" sz="2000" b="1" dirty="0" smtClean="0">
                <a:latin typeface="Bookman Old Style" pitchFamily="18" charset="0"/>
              </a:rPr>
              <a:t>K </a:t>
            </a:r>
            <a:r>
              <a:rPr lang="en-US" sz="2000" b="1" baseline="-25000" dirty="0" err="1" smtClean="0">
                <a:latin typeface="Bookman Old Style" pitchFamily="18" charset="0"/>
              </a:rPr>
              <a:t>const</a:t>
            </a:r>
            <a:r>
              <a:rPr lang="en-US" sz="2000" b="1" dirty="0" smtClean="0">
                <a:latin typeface="Bookman Old Style" pitchFamily="18" charset="0"/>
              </a:rPr>
              <a:t>  - K </a:t>
            </a:r>
            <a:r>
              <a:rPr lang="en-US" sz="2000" b="1" baseline="-25000" dirty="0" smtClean="0">
                <a:latin typeface="Bookman Old Style" pitchFamily="18" charset="0"/>
              </a:rPr>
              <a:t>present</a:t>
            </a:r>
            <a:r>
              <a:rPr lang="en-US" sz="2000" b="1" dirty="0" smtClean="0">
                <a:latin typeface="Bookman Old Style" pitchFamily="18" charset="0"/>
              </a:rPr>
              <a:t> </a:t>
            </a:r>
            <a:endParaRPr lang="en-US" sz="2000" dirty="0">
              <a:latin typeface="Bookman Old Style" pitchFamily="18" charset="0"/>
            </a:endParaRPr>
          </a:p>
        </p:txBody>
      </p:sp>
      <p:sp>
        <p:nvSpPr>
          <p:cNvPr id="19" name="Rectangle 18"/>
          <p:cNvSpPr/>
          <p:nvPr/>
        </p:nvSpPr>
        <p:spPr>
          <a:xfrm>
            <a:off x="3322175" y="2848433"/>
            <a:ext cx="312906" cy="400110"/>
          </a:xfrm>
          <a:prstGeom prst="rect">
            <a:avLst/>
          </a:prstGeom>
        </p:spPr>
        <p:txBody>
          <a:bodyPr wrap="none">
            <a:spAutoFit/>
          </a:bodyPr>
          <a:lstStyle/>
          <a:p>
            <a:r>
              <a:rPr lang="en-US" sz="2000" b="1" dirty="0" smtClean="0"/>
              <a:t>=</a:t>
            </a:r>
            <a:endParaRPr lang="en-US" sz="2000" b="1" dirty="0"/>
          </a:p>
        </p:txBody>
      </p:sp>
      <p:sp>
        <p:nvSpPr>
          <p:cNvPr id="20" name="Rectangle 19"/>
          <p:cNvSpPr/>
          <p:nvPr/>
        </p:nvSpPr>
        <p:spPr>
          <a:xfrm>
            <a:off x="3886200" y="2864857"/>
            <a:ext cx="4038600" cy="400110"/>
          </a:xfrm>
          <a:prstGeom prst="rect">
            <a:avLst/>
          </a:prstGeom>
        </p:spPr>
        <p:txBody>
          <a:bodyPr wrap="square">
            <a:spAutoFit/>
          </a:bodyPr>
          <a:lstStyle/>
          <a:p>
            <a:r>
              <a:rPr lang="en-US" dirty="0" smtClean="0"/>
              <a:t>__________________________  </a:t>
            </a:r>
            <a:r>
              <a:rPr lang="en-US" sz="2000" b="1" dirty="0" smtClean="0">
                <a:latin typeface="Bookman Old Style" pitchFamily="18" charset="0"/>
              </a:rPr>
              <a:t>x 100</a:t>
            </a:r>
            <a:endParaRPr lang="en-US" b="1" dirty="0">
              <a:latin typeface="Bookman Old Style" pitchFamily="18" charset="0"/>
            </a:endParaRPr>
          </a:p>
        </p:txBody>
      </p:sp>
      <p:sp>
        <p:nvSpPr>
          <p:cNvPr id="21" name="Rectangle 20"/>
          <p:cNvSpPr/>
          <p:nvPr/>
        </p:nvSpPr>
        <p:spPr>
          <a:xfrm>
            <a:off x="4876800" y="3288123"/>
            <a:ext cx="2498176" cy="400110"/>
          </a:xfrm>
          <a:prstGeom prst="rect">
            <a:avLst/>
          </a:prstGeom>
        </p:spPr>
        <p:txBody>
          <a:bodyPr wrap="square">
            <a:spAutoFit/>
          </a:bodyPr>
          <a:lstStyle/>
          <a:p>
            <a:pPr>
              <a:buNone/>
            </a:pPr>
            <a:r>
              <a:rPr lang="en-US" sz="2000" b="1" dirty="0" smtClean="0">
                <a:latin typeface="Bookman Old Style" pitchFamily="18" charset="0"/>
              </a:rPr>
              <a:t>   K </a:t>
            </a:r>
            <a:r>
              <a:rPr lang="en-US" sz="2000" b="1" baseline="-25000" dirty="0" err="1" smtClean="0">
                <a:latin typeface="Bookman Old Style" pitchFamily="18" charset="0"/>
              </a:rPr>
              <a:t>const</a:t>
            </a:r>
            <a:endParaRPr lang="en-US" sz="2000" baseline="-25000" dirty="0">
              <a:latin typeface="Bookman Old Style" pitchFamily="18" charset="0"/>
            </a:endParaRPr>
          </a:p>
        </p:txBody>
      </p:sp>
      <p:sp>
        <p:nvSpPr>
          <p:cNvPr id="22" name="Rectangle 21"/>
          <p:cNvSpPr/>
          <p:nvPr/>
        </p:nvSpPr>
        <p:spPr>
          <a:xfrm>
            <a:off x="847166" y="5051167"/>
            <a:ext cx="2454518" cy="400110"/>
          </a:xfrm>
          <a:prstGeom prst="rect">
            <a:avLst/>
          </a:prstGeom>
        </p:spPr>
        <p:txBody>
          <a:bodyPr wrap="none">
            <a:spAutoFit/>
          </a:bodyPr>
          <a:lstStyle/>
          <a:p>
            <a:pPr>
              <a:buNone/>
            </a:pPr>
            <a:r>
              <a:rPr lang="en-US" sz="2000" b="1" dirty="0" smtClean="0">
                <a:latin typeface="Bookman Old Style" pitchFamily="18" charset="0"/>
              </a:rPr>
              <a:t>Present Capacity</a:t>
            </a:r>
            <a:endParaRPr lang="en-US" sz="1600" dirty="0">
              <a:latin typeface="Bookman Old Style" pitchFamily="18" charset="0"/>
            </a:endParaRPr>
          </a:p>
        </p:txBody>
      </p:sp>
      <p:sp>
        <p:nvSpPr>
          <p:cNvPr id="23" name="Rectangle 22"/>
          <p:cNvSpPr/>
          <p:nvPr/>
        </p:nvSpPr>
        <p:spPr>
          <a:xfrm>
            <a:off x="3338205" y="5126974"/>
            <a:ext cx="324128" cy="369332"/>
          </a:xfrm>
          <a:prstGeom prst="rect">
            <a:avLst/>
          </a:prstGeom>
        </p:spPr>
        <p:txBody>
          <a:bodyPr wrap="none">
            <a:spAutoFit/>
          </a:bodyPr>
          <a:lstStyle/>
          <a:p>
            <a:r>
              <a:rPr lang="en-US" b="1" dirty="0" smtClean="0">
                <a:latin typeface="Bookman Old Style" pitchFamily="18" charset="0"/>
              </a:rPr>
              <a:t>=</a:t>
            </a:r>
            <a:endParaRPr lang="en-US" b="1" dirty="0">
              <a:latin typeface="Bookman Old Style" pitchFamily="18" charset="0"/>
            </a:endParaRPr>
          </a:p>
        </p:txBody>
      </p:sp>
      <p:sp>
        <p:nvSpPr>
          <p:cNvPr id="26" name="Rectangle 25"/>
          <p:cNvSpPr/>
          <p:nvPr/>
        </p:nvSpPr>
        <p:spPr>
          <a:xfrm>
            <a:off x="3662333" y="4721818"/>
            <a:ext cx="3948517" cy="400110"/>
          </a:xfrm>
          <a:prstGeom prst="rect">
            <a:avLst/>
          </a:prstGeom>
        </p:spPr>
        <p:txBody>
          <a:bodyPr wrap="none">
            <a:spAutoFit/>
          </a:bodyPr>
          <a:lstStyle/>
          <a:p>
            <a:r>
              <a:rPr lang="en-US" sz="2000" b="1" dirty="0" smtClean="0">
                <a:latin typeface="Bookman Old Style" pitchFamily="18" charset="0"/>
              </a:rPr>
              <a:t>(Battery %) x Total Capacity</a:t>
            </a:r>
            <a:endParaRPr lang="en-US" sz="2000" b="1" dirty="0">
              <a:latin typeface="Bookman Old Style" pitchFamily="18" charset="0"/>
            </a:endParaRPr>
          </a:p>
        </p:txBody>
      </p:sp>
      <p:sp>
        <p:nvSpPr>
          <p:cNvPr id="24" name="Rectangle 23"/>
          <p:cNvSpPr/>
          <p:nvPr/>
        </p:nvSpPr>
        <p:spPr>
          <a:xfrm>
            <a:off x="3581400" y="4998817"/>
            <a:ext cx="4038600" cy="369332"/>
          </a:xfrm>
          <a:prstGeom prst="rect">
            <a:avLst/>
          </a:prstGeom>
        </p:spPr>
        <p:txBody>
          <a:bodyPr wrap="square">
            <a:spAutoFit/>
          </a:bodyPr>
          <a:lstStyle/>
          <a:p>
            <a:r>
              <a:rPr lang="en-US" dirty="0" smtClean="0"/>
              <a:t>_________________________________</a:t>
            </a:r>
            <a:endParaRPr lang="en-US" b="1" dirty="0">
              <a:latin typeface="Bookman Old Style" pitchFamily="18" charset="0"/>
            </a:endParaRPr>
          </a:p>
        </p:txBody>
      </p:sp>
      <p:sp>
        <p:nvSpPr>
          <p:cNvPr id="27" name="Rectangle 26"/>
          <p:cNvSpPr/>
          <p:nvPr/>
        </p:nvSpPr>
        <p:spPr>
          <a:xfrm>
            <a:off x="4580965" y="5368149"/>
            <a:ext cx="2498176" cy="461665"/>
          </a:xfrm>
          <a:prstGeom prst="rect">
            <a:avLst/>
          </a:prstGeom>
        </p:spPr>
        <p:txBody>
          <a:bodyPr wrap="square">
            <a:spAutoFit/>
          </a:bodyPr>
          <a:lstStyle/>
          <a:p>
            <a:pPr>
              <a:buNone/>
            </a:pPr>
            <a:r>
              <a:rPr lang="en-US" sz="2400" b="1" dirty="0" smtClean="0">
                <a:latin typeface="Bookman Old Style" pitchFamily="18" charset="0"/>
              </a:rPr>
              <a:t>  100</a:t>
            </a:r>
            <a:endParaRPr lang="en-US" sz="2400" baseline="-25000" dirty="0">
              <a:latin typeface="Bookman Old Style"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714627"/>
            <a:ext cx="9144000" cy="0"/>
          </a:xfrm>
          <a:prstGeom prst="line">
            <a:avLst/>
          </a:prstGeom>
          <a:ln w="76200" cmpd="sng">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762000"/>
            <a:ext cx="453235" cy="5562600"/>
          </a:xfrm>
          <a:prstGeom prst="rect">
            <a:avLst/>
          </a:prstGeom>
          <a:solidFill>
            <a:srgbClr val="0066FF"/>
          </a:solidFill>
          <a:ln>
            <a:solidFill>
              <a:srgbClr val="0066FF"/>
            </a:solidFill>
          </a:ln>
        </p:spPr>
        <p:txBody>
          <a:bodyPr vert="vert270" wrap="square" lIns="87266" tIns="43633" rIns="87266" bIns="43633">
            <a:spAutoFit/>
          </a:bodyPr>
          <a:lstStyle/>
          <a:p>
            <a:pPr algn="ctr">
              <a:defRPr/>
            </a:pPr>
            <a:r>
              <a:rPr lang="en-US" b="1" dirty="0">
                <a:solidFill>
                  <a:schemeClr val="bg1"/>
                </a:solidFill>
                <a:latin typeface="Arial Black" pitchFamily="34" charset="0"/>
              </a:rPr>
              <a:t>ZES ZCOER , Pune</a:t>
            </a:r>
          </a:p>
        </p:txBody>
      </p:sp>
      <p:cxnSp>
        <p:nvCxnSpPr>
          <p:cNvPr id="8" name="Straight Connector 7"/>
          <p:cNvCxnSpPr/>
          <p:nvPr/>
        </p:nvCxnSpPr>
        <p:spPr>
          <a:xfrm>
            <a:off x="0" y="6324377"/>
            <a:ext cx="9144000" cy="1340"/>
          </a:xfrm>
          <a:prstGeom prst="line">
            <a:avLst/>
          </a:prstGeom>
          <a:ln w="76200" cmpd="sng">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05658" y="6453760"/>
            <a:ext cx="4054466" cy="324197"/>
          </a:xfrm>
          <a:prstGeom prst="rect">
            <a:avLst/>
          </a:prstGeom>
          <a:solidFill>
            <a:srgbClr val="FFFF00"/>
          </a:solidFill>
        </p:spPr>
        <p:txBody>
          <a:bodyPr wrap="square" lIns="77221" tIns="38611" rIns="77221" bIns="38611" rtlCol="0">
            <a:spAutoFit/>
          </a:bodyPr>
          <a:lstStyle/>
          <a:p>
            <a:pPr algn="ctr"/>
            <a:r>
              <a:rPr lang="en-US" sz="1600" dirty="0">
                <a:solidFill>
                  <a:schemeClr val="tx2"/>
                </a:solidFill>
                <a:latin typeface="Bookman Old Style" pitchFamily="18" charset="0"/>
              </a:rPr>
              <a:t>Department of Electrical Engineering</a:t>
            </a:r>
          </a:p>
        </p:txBody>
      </p:sp>
      <p:pic>
        <p:nvPicPr>
          <p:cNvPr id="10" name="Picture 2"/>
          <p:cNvPicPr>
            <a:picLocks noChangeAspect="1" noChangeArrowheads="1"/>
          </p:cNvPicPr>
          <p:nvPr/>
        </p:nvPicPr>
        <p:blipFill>
          <a:blip r:embed="rId3" cstate="print"/>
          <a:srcRect/>
          <a:stretch>
            <a:fillRect/>
          </a:stretch>
        </p:blipFill>
        <p:spPr bwMode="auto">
          <a:xfrm>
            <a:off x="8610600" y="0"/>
            <a:ext cx="533400" cy="612913"/>
          </a:xfrm>
          <a:prstGeom prst="rect">
            <a:avLst/>
          </a:prstGeom>
          <a:noFill/>
          <a:ln w="9525">
            <a:noFill/>
            <a:miter lim="800000"/>
            <a:headEnd/>
            <a:tailEnd/>
          </a:ln>
          <a:effectLst/>
        </p:spPr>
      </p:pic>
      <p:sp>
        <p:nvSpPr>
          <p:cNvPr id="11" name="Text Box 2"/>
          <p:cNvSpPr txBox="1">
            <a:spLocks noChangeArrowheads="1"/>
          </p:cNvSpPr>
          <p:nvPr/>
        </p:nvSpPr>
        <p:spPr bwMode="auto">
          <a:xfrm>
            <a:off x="609600" y="152400"/>
            <a:ext cx="8215312" cy="461653"/>
          </a:xfrm>
          <a:prstGeom prst="rect">
            <a:avLst/>
          </a:prstGeom>
          <a:noFill/>
          <a:ln w="9525">
            <a:noFill/>
            <a:miter lim="800000"/>
            <a:headEnd/>
            <a:tailEnd/>
          </a:ln>
        </p:spPr>
        <p:txBody>
          <a:bodyPr lIns="91430" tIns="45714" rIns="91430" bIns="45714">
            <a:spAutoFit/>
          </a:bodyPr>
          <a:lstStyle/>
          <a:p>
            <a:pPr algn="ctr"/>
            <a:r>
              <a:rPr lang="en-US" altLang="zh-TW" sz="2400" b="1" dirty="0" smtClean="0">
                <a:solidFill>
                  <a:srgbClr val="C00000"/>
                </a:solidFill>
                <a:latin typeface="Bookman Old Style" pitchFamily="18" charset="0"/>
              </a:rPr>
              <a:t>Calculation</a:t>
            </a:r>
            <a:endParaRPr lang="en-US" altLang="zh-TW" sz="2400" b="1" dirty="0">
              <a:solidFill>
                <a:srgbClr val="C00000"/>
              </a:solidFill>
              <a:latin typeface="Bookman Old Style" pitchFamily="18" charset="0"/>
            </a:endParaRPr>
          </a:p>
        </p:txBody>
      </p:sp>
      <p:pic>
        <p:nvPicPr>
          <p:cNvPr id="29" name="Picture 5" descr="D:\MyData\Desktop\index.jpg"/>
          <p:cNvPicPr>
            <a:picLocks noChangeAspect="1" noChangeArrowheads="1"/>
          </p:cNvPicPr>
          <p:nvPr/>
        </p:nvPicPr>
        <p:blipFill>
          <a:blip r:embed="rId4"/>
          <a:srcRect/>
          <a:stretch>
            <a:fillRect/>
          </a:stretch>
        </p:blipFill>
        <p:spPr bwMode="auto">
          <a:xfrm>
            <a:off x="1" y="2"/>
            <a:ext cx="838200" cy="647032"/>
          </a:xfrm>
          <a:prstGeom prst="rect">
            <a:avLst/>
          </a:prstGeom>
          <a:noFill/>
        </p:spPr>
      </p:pic>
      <p:sp>
        <p:nvSpPr>
          <p:cNvPr id="25" name="Slide Number Placeholder 24"/>
          <p:cNvSpPr>
            <a:spLocks noGrp="1"/>
          </p:cNvSpPr>
          <p:nvPr>
            <p:ph type="sldNum" sz="quarter" idx="12"/>
          </p:nvPr>
        </p:nvSpPr>
        <p:spPr/>
        <p:txBody>
          <a:bodyPr/>
          <a:lstStyle/>
          <a:p>
            <a:fld id="{B6F15528-21DE-4FAA-801E-634DDDAF4B2B}" type="slidenum">
              <a:rPr lang="en-US" sz="1400" smtClean="0">
                <a:latin typeface="Bookman Old Style" pitchFamily="18" charset="0"/>
              </a:rPr>
              <a:pPr/>
              <a:t>11</a:t>
            </a:fld>
            <a:endParaRPr lang="en-US" sz="1400" dirty="0">
              <a:latin typeface="Bookman Old Style" pitchFamily="18" charset="0"/>
            </a:endParaRPr>
          </a:p>
        </p:txBody>
      </p:sp>
      <p:sp>
        <p:nvSpPr>
          <p:cNvPr id="16" name="Content Placeholder 2"/>
          <p:cNvSpPr>
            <a:spLocks noGrp="1"/>
          </p:cNvSpPr>
          <p:nvPr>
            <p:ph sz="quarter" idx="1"/>
          </p:nvPr>
        </p:nvSpPr>
        <p:spPr>
          <a:xfrm>
            <a:off x="834850" y="992124"/>
            <a:ext cx="7467600" cy="4873752"/>
          </a:xfrm>
        </p:spPr>
        <p:txBody>
          <a:bodyPr/>
          <a:lstStyle/>
          <a:p>
            <a:r>
              <a:rPr lang="en-US" b="1" dirty="0" smtClean="0">
                <a:latin typeface="Bookman Old Style" pitchFamily="18" charset="0"/>
              </a:rPr>
              <a:t>Inverter backup time:</a:t>
            </a:r>
          </a:p>
          <a:p>
            <a:endParaRPr lang="en-US" dirty="0" smtClean="0">
              <a:latin typeface="Bookman Old Style" pitchFamily="18" charset="0"/>
            </a:endParaRPr>
          </a:p>
          <a:p>
            <a:endParaRPr lang="en-US" dirty="0" smtClean="0">
              <a:latin typeface="Bookman Old Style" pitchFamily="18" charset="0"/>
            </a:endParaRPr>
          </a:p>
          <a:p>
            <a:endParaRPr lang="en-US" dirty="0" smtClean="0">
              <a:latin typeface="Bookman Old Style" pitchFamily="18" charset="0"/>
            </a:endParaRPr>
          </a:p>
          <a:p>
            <a:endParaRPr lang="en-US" dirty="0" smtClean="0">
              <a:latin typeface="Bookman Old Style" pitchFamily="18" charset="0"/>
            </a:endParaRPr>
          </a:p>
          <a:p>
            <a:pPr>
              <a:buNone/>
            </a:pPr>
            <a:endParaRPr lang="en-US" dirty="0" smtClean="0">
              <a:latin typeface="Bookman Old Style" pitchFamily="18" charset="0"/>
            </a:endParaRPr>
          </a:p>
          <a:p>
            <a:r>
              <a:rPr lang="en-US" b="1" dirty="0" smtClean="0">
                <a:latin typeface="Bookman Old Style" pitchFamily="18" charset="0"/>
              </a:rPr>
              <a:t>Total watts :</a:t>
            </a:r>
          </a:p>
          <a:p>
            <a:pPr>
              <a:buNone/>
            </a:pPr>
            <a:r>
              <a:rPr lang="en-US" dirty="0" smtClean="0">
                <a:latin typeface="Bookman Old Style" pitchFamily="18" charset="0"/>
              </a:rPr>
              <a:t>  </a:t>
            </a:r>
          </a:p>
        </p:txBody>
      </p:sp>
      <p:sp>
        <p:nvSpPr>
          <p:cNvPr id="17" name="Rectangle 16"/>
          <p:cNvSpPr/>
          <p:nvPr/>
        </p:nvSpPr>
        <p:spPr>
          <a:xfrm>
            <a:off x="1219200" y="2609654"/>
            <a:ext cx="2362200" cy="646331"/>
          </a:xfrm>
          <a:prstGeom prst="rect">
            <a:avLst/>
          </a:prstGeom>
        </p:spPr>
        <p:txBody>
          <a:bodyPr wrap="square">
            <a:spAutoFit/>
          </a:bodyPr>
          <a:lstStyle/>
          <a:p>
            <a:r>
              <a:rPr lang="en-US" b="1" dirty="0" smtClean="0">
                <a:latin typeface="Bookman Old Style" pitchFamily="18" charset="0"/>
              </a:rPr>
              <a:t>Back up Time of Inverter Battery </a:t>
            </a:r>
            <a:endParaRPr lang="en-US" b="1" dirty="0">
              <a:latin typeface="Bookman Old Style" pitchFamily="18" charset="0"/>
            </a:endParaRPr>
          </a:p>
        </p:txBody>
      </p:sp>
      <p:sp>
        <p:nvSpPr>
          <p:cNvPr id="18" name="Rectangle 17"/>
          <p:cNvSpPr/>
          <p:nvPr/>
        </p:nvSpPr>
        <p:spPr>
          <a:xfrm>
            <a:off x="3755476" y="2387024"/>
            <a:ext cx="4648200" cy="400110"/>
          </a:xfrm>
          <a:prstGeom prst="rect">
            <a:avLst/>
          </a:prstGeom>
        </p:spPr>
        <p:txBody>
          <a:bodyPr wrap="square">
            <a:spAutoFit/>
          </a:bodyPr>
          <a:lstStyle/>
          <a:p>
            <a:r>
              <a:rPr lang="en-US" sz="2000" b="1" dirty="0" smtClean="0"/>
              <a:t>Battery Volt  x  Battery AH rating </a:t>
            </a:r>
            <a:endParaRPr lang="en-US" sz="2000" dirty="0"/>
          </a:p>
        </p:txBody>
      </p:sp>
      <p:sp>
        <p:nvSpPr>
          <p:cNvPr id="19" name="Rectangle 18"/>
          <p:cNvSpPr/>
          <p:nvPr/>
        </p:nvSpPr>
        <p:spPr>
          <a:xfrm>
            <a:off x="3388158" y="2678668"/>
            <a:ext cx="338554" cy="400110"/>
          </a:xfrm>
          <a:prstGeom prst="rect">
            <a:avLst/>
          </a:prstGeom>
        </p:spPr>
        <p:txBody>
          <a:bodyPr wrap="none">
            <a:spAutoFit/>
          </a:bodyPr>
          <a:lstStyle/>
          <a:p>
            <a:r>
              <a:rPr lang="en-US" sz="2000" b="1" dirty="0" smtClean="0">
                <a:latin typeface="Bookman Old Style" pitchFamily="18" charset="0"/>
              </a:rPr>
              <a:t>=</a:t>
            </a:r>
            <a:endParaRPr lang="en-US" sz="2000" b="1" dirty="0">
              <a:latin typeface="Bookman Old Style" pitchFamily="18" charset="0"/>
            </a:endParaRPr>
          </a:p>
        </p:txBody>
      </p:sp>
      <p:sp>
        <p:nvSpPr>
          <p:cNvPr id="20" name="Rectangle 19"/>
          <p:cNvSpPr/>
          <p:nvPr/>
        </p:nvSpPr>
        <p:spPr>
          <a:xfrm>
            <a:off x="3581400" y="2602468"/>
            <a:ext cx="4038600" cy="369332"/>
          </a:xfrm>
          <a:prstGeom prst="rect">
            <a:avLst/>
          </a:prstGeom>
        </p:spPr>
        <p:txBody>
          <a:bodyPr wrap="square">
            <a:spAutoFit/>
          </a:bodyPr>
          <a:lstStyle/>
          <a:p>
            <a:r>
              <a:rPr lang="en-US" dirty="0" smtClean="0"/>
              <a:t>_________________________________</a:t>
            </a:r>
            <a:endParaRPr lang="en-US" dirty="0"/>
          </a:p>
        </p:txBody>
      </p:sp>
      <p:sp>
        <p:nvSpPr>
          <p:cNvPr id="21" name="Rectangle 20"/>
          <p:cNvSpPr/>
          <p:nvPr/>
        </p:nvSpPr>
        <p:spPr>
          <a:xfrm>
            <a:off x="3886200" y="2920117"/>
            <a:ext cx="3886200" cy="523220"/>
          </a:xfrm>
          <a:prstGeom prst="rect">
            <a:avLst/>
          </a:prstGeom>
        </p:spPr>
        <p:txBody>
          <a:bodyPr wrap="square">
            <a:spAutoFit/>
          </a:bodyPr>
          <a:lstStyle/>
          <a:p>
            <a:pPr>
              <a:buNone/>
            </a:pPr>
            <a:r>
              <a:rPr lang="en-US" sz="2800" b="1" dirty="0" smtClean="0"/>
              <a:t>Total watts</a:t>
            </a:r>
            <a:r>
              <a:rPr lang="en-US" sz="2800" dirty="0" smtClean="0"/>
              <a:t> on Load.</a:t>
            </a:r>
            <a:endParaRPr lang="en-US" sz="2800" dirty="0"/>
          </a:p>
        </p:txBody>
      </p:sp>
      <p:sp>
        <p:nvSpPr>
          <p:cNvPr id="22" name="Rectangle 21"/>
          <p:cNvSpPr/>
          <p:nvPr/>
        </p:nvSpPr>
        <p:spPr>
          <a:xfrm>
            <a:off x="1439769" y="5250641"/>
            <a:ext cx="3105337" cy="461665"/>
          </a:xfrm>
          <a:prstGeom prst="rect">
            <a:avLst/>
          </a:prstGeom>
        </p:spPr>
        <p:txBody>
          <a:bodyPr wrap="none">
            <a:spAutoFit/>
          </a:bodyPr>
          <a:lstStyle/>
          <a:p>
            <a:pPr>
              <a:buNone/>
            </a:pPr>
            <a:r>
              <a:rPr lang="en-US" sz="2400" b="1" dirty="0" smtClean="0"/>
              <a:t>Total watts</a:t>
            </a:r>
            <a:r>
              <a:rPr lang="en-US" sz="2400" dirty="0" smtClean="0"/>
              <a:t> </a:t>
            </a:r>
            <a:r>
              <a:rPr lang="en-US" dirty="0" smtClean="0"/>
              <a:t>(on Load)</a:t>
            </a:r>
            <a:endParaRPr lang="en-US" dirty="0"/>
          </a:p>
        </p:txBody>
      </p:sp>
      <p:sp>
        <p:nvSpPr>
          <p:cNvPr id="23" name="Rectangle 22"/>
          <p:cNvSpPr/>
          <p:nvPr/>
        </p:nvSpPr>
        <p:spPr>
          <a:xfrm>
            <a:off x="4035250" y="5345668"/>
            <a:ext cx="324128" cy="369332"/>
          </a:xfrm>
          <a:prstGeom prst="rect">
            <a:avLst/>
          </a:prstGeom>
        </p:spPr>
        <p:txBody>
          <a:bodyPr wrap="none">
            <a:spAutoFit/>
          </a:bodyPr>
          <a:lstStyle/>
          <a:p>
            <a:r>
              <a:rPr lang="en-US" dirty="0" smtClean="0"/>
              <a:t>=</a:t>
            </a:r>
            <a:endParaRPr lang="en-US" dirty="0"/>
          </a:p>
        </p:txBody>
      </p:sp>
      <p:sp>
        <p:nvSpPr>
          <p:cNvPr id="26" name="Rectangle 25"/>
          <p:cNvSpPr/>
          <p:nvPr/>
        </p:nvSpPr>
        <p:spPr>
          <a:xfrm>
            <a:off x="4568650" y="5282000"/>
            <a:ext cx="3021853" cy="461665"/>
          </a:xfrm>
          <a:prstGeom prst="rect">
            <a:avLst/>
          </a:prstGeom>
        </p:spPr>
        <p:txBody>
          <a:bodyPr wrap="none">
            <a:spAutoFit/>
          </a:bodyPr>
          <a:lstStyle/>
          <a:p>
            <a:r>
              <a:rPr lang="en-US" sz="2400" dirty="0" smtClean="0"/>
              <a:t>Battery Volt  x  Current</a:t>
            </a:r>
            <a:endParaRPr lang="en-US" sz="2400" dirty="0"/>
          </a:p>
        </p:txBody>
      </p:sp>
    </p:spTree>
    <p:extLst>
      <p:ext uri="{BB962C8B-B14F-4D97-AF65-F5344CB8AC3E}">
        <p14:creationId xmlns:p14="http://schemas.microsoft.com/office/powerpoint/2010/main" val="22313971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714627"/>
            <a:ext cx="9144000" cy="0"/>
          </a:xfrm>
          <a:prstGeom prst="line">
            <a:avLst/>
          </a:prstGeom>
          <a:ln w="76200" cmpd="sng">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762000"/>
            <a:ext cx="453235" cy="5562600"/>
          </a:xfrm>
          <a:prstGeom prst="rect">
            <a:avLst/>
          </a:prstGeom>
          <a:solidFill>
            <a:srgbClr val="0066FF"/>
          </a:solidFill>
          <a:ln>
            <a:solidFill>
              <a:srgbClr val="0066FF"/>
            </a:solidFill>
          </a:ln>
        </p:spPr>
        <p:txBody>
          <a:bodyPr vert="vert270" wrap="square" lIns="87266" tIns="43633" rIns="87266" bIns="43633">
            <a:spAutoFit/>
          </a:bodyPr>
          <a:lstStyle/>
          <a:p>
            <a:pPr algn="ctr">
              <a:defRPr/>
            </a:pPr>
            <a:r>
              <a:rPr lang="en-US" b="1" dirty="0">
                <a:solidFill>
                  <a:schemeClr val="bg1"/>
                </a:solidFill>
                <a:latin typeface="Arial Black" pitchFamily="34" charset="0"/>
              </a:rPr>
              <a:t>ZES ZCOER , Pune</a:t>
            </a:r>
          </a:p>
        </p:txBody>
      </p:sp>
      <p:cxnSp>
        <p:nvCxnSpPr>
          <p:cNvPr id="8" name="Straight Connector 7"/>
          <p:cNvCxnSpPr/>
          <p:nvPr/>
        </p:nvCxnSpPr>
        <p:spPr>
          <a:xfrm>
            <a:off x="0" y="6324377"/>
            <a:ext cx="9144000" cy="1340"/>
          </a:xfrm>
          <a:prstGeom prst="line">
            <a:avLst/>
          </a:prstGeom>
          <a:ln w="76200" cmpd="sng">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05658" y="6453760"/>
            <a:ext cx="4054466" cy="324197"/>
          </a:xfrm>
          <a:prstGeom prst="rect">
            <a:avLst/>
          </a:prstGeom>
          <a:solidFill>
            <a:srgbClr val="FFFF00"/>
          </a:solidFill>
        </p:spPr>
        <p:txBody>
          <a:bodyPr wrap="square" lIns="77221" tIns="38611" rIns="77221" bIns="38611" rtlCol="0">
            <a:spAutoFit/>
          </a:bodyPr>
          <a:lstStyle/>
          <a:p>
            <a:pPr algn="ctr"/>
            <a:r>
              <a:rPr lang="en-US" sz="1600" dirty="0">
                <a:solidFill>
                  <a:schemeClr val="tx2"/>
                </a:solidFill>
                <a:latin typeface="Bookman Old Style" pitchFamily="18" charset="0"/>
              </a:rPr>
              <a:t>Department of Electrical Engineering</a:t>
            </a:r>
          </a:p>
        </p:txBody>
      </p:sp>
      <p:pic>
        <p:nvPicPr>
          <p:cNvPr id="10" name="Picture 2"/>
          <p:cNvPicPr>
            <a:picLocks noChangeAspect="1" noChangeArrowheads="1"/>
          </p:cNvPicPr>
          <p:nvPr/>
        </p:nvPicPr>
        <p:blipFill>
          <a:blip r:embed="rId3" cstate="print"/>
          <a:srcRect/>
          <a:stretch>
            <a:fillRect/>
          </a:stretch>
        </p:blipFill>
        <p:spPr bwMode="auto">
          <a:xfrm>
            <a:off x="8610600" y="0"/>
            <a:ext cx="533400" cy="612913"/>
          </a:xfrm>
          <a:prstGeom prst="rect">
            <a:avLst/>
          </a:prstGeom>
          <a:noFill/>
          <a:ln w="9525">
            <a:noFill/>
            <a:miter lim="800000"/>
            <a:headEnd/>
            <a:tailEnd/>
          </a:ln>
          <a:effectLst/>
        </p:spPr>
      </p:pic>
      <p:sp>
        <p:nvSpPr>
          <p:cNvPr id="11" name="Text Box 2"/>
          <p:cNvSpPr txBox="1">
            <a:spLocks noChangeArrowheads="1"/>
          </p:cNvSpPr>
          <p:nvPr/>
        </p:nvSpPr>
        <p:spPr bwMode="auto">
          <a:xfrm>
            <a:off x="609600" y="152400"/>
            <a:ext cx="8215312" cy="461653"/>
          </a:xfrm>
          <a:prstGeom prst="rect">
            <a:avLst/>
          </a:prstGeom>
          <a:noFill/>
          <a:ln w="9525">
            <a:noFill/>
            <a:miter lim="800000"/>
            <a:headEnd/>
            <a:tailEnd/>
          </a:ln>
        </p:spPr>
        <p:txBody>
          <a:bodyPr lIns="91430" tIns="45714" rIns="91430" bIns="45714">
            <a:spAutoFit/>
          </a:bodyPr>
          <a:lstStyle/>
          <a:p>
            <a:pPr algn="ctr"/>
            <a:r>
              <a:rPr lang="en-US" altLang="zh-TW" sz="2400" b="1" dirty="0" smtClean="0">
                <a:solidFill>
                  <a:srgbClr val="C00000"/>
                </a:solidFill>
                <a:latin typeface="Bookman Old Style" pitchFamily="18" charset="0"/>
              </a:rPr>
              <a:t>Calculation</a:t>
            </a:r>
            <a:endParaRPr lang="en-US" altLang="zh-TW" sz="2400" b="1" dirty="0">
              <a:solidFill>
                <a:srgbClr val="C00000"/>
              </a:solidFill>
              <a:latin typeface="Bookman Old Style" pitchFamily="18" charset="0"/>
            </a:endParaRPr>
          </a:p>
        </p:txBody>
      </p:sp>
      <p:pic>
        <p:nvPicPr>
          <p:cNvPr id="29" name="Picture 5" descr="D:\MyData\Desktop\index.jpg"/>
          <p:cNvPicPr>
            <a:picLocks noChangeAspect="1" noChangeArrowheads="1"/>
          </p:cNvPicPr>
          <p:nvPr/>
        </p:nvPicPr>
        <p:blipFill>
          <a:blip r:embed="rId4"/>
          <a:srcRect/>
          <a:stretch>
            <a:fillRect/>
          </a:stretch>
        </p:blipFill>
        <p:spPr bwMode="auto">
          <a:xfrm>
            <a:off x="1" y="2"/>
            <a:ext cx="838200" cy="647032"/>
          </a:xfrm>
          <a:prstGeom prst="rect">
            <a:avLst/>
          </a:prstGeom>
          <a:noFill/>
        </p:spPr>
      </p:pic>
      <p:sp>
        <p:nvSpPr>
          <p:cNvPr id="25" name="Slide Number Placeholder 24"/>
          <p:cNvSpPr>
            <a:spLocks noGrp="1"/>
          </p:cNvSpPr>
          <p:nvPr>
            <p:ph type="sldNum" sz="quarter" idx="12"/>
          </p:nvPr>
        </p:nvSpPr>
        <p:spPr/>
        <p:txBody>
          <a:bodyPr/>
          <a:lstStyle/>
          <a:p>
            <a:fld id="{B6F15528-21DE-4FAA-801E-634DDDAF4B2B}" type="slidenum">
              <a:rPr lang="en-US" sz="1400" smtClean="0">
                <a:latin typeface="Bookman Old Style" pitchFamily="18" charset="0"/>
              </a:rPr>
              <a:pPr/>
              <a:t>12</a:t>
            </a:fld>
            <a:endParaRPr lang="en-US" sz="1400" dirty="0">
              <a:latin typeface="Bookman Old Style" pitchFamily="18" charset="0"/>
            </a:endParaRPr>
          </a:p>
        </p:txBody>
      </p:sp>
      <p:sp>
        <p:nvSpPr>
          <p:cNvPr id="28" name="Content Placeholder 2"/>
          <p:cNvSpPr>
            <a:spLocks noGrp="1"/>
          </p:cNvSpPr>
          <p:nvPr>
            <p:ph sz="quarter" idx="1"/>
          </p:nvPr>
        </p:nvSpPr>
        <p:spPr>
          <a:xfrm>
            <a:off x="838201" y="1006883"/>
            <a:ext cx="7086600" cy="4949952"/>
          </a:xfrm>
        </p:spPr>
        <p:txBody>
          <a:bodyPr>
            <a:normAutofit fontScale="62500" lnSpcReduction="20000"/>
          </a:bodyPr>
          <a:lstStyle/>
          <a:p>
            <a:endParaRPr lang="en-US" dirty="0" smtClean="0">
              <a:latin typeface="Bookman Old Style" pitchFamily="18" charset="0"/>
            </a:endParaRPr>
          </a:p>
          <a:p>
            <a:r>
              <a:rPr lang="en-US" dirty="0" smtClean="0">
                <a:latin typeface="Bookman Old Style" pitchFamily="18" charset="0"/>
              </a:rPr>
              <a:t>Put total watts :</a:t>
            </a:r>
          </a:p>
          <a:p>
            <a:endParaRPr lang="en-US" dirty="0" smtClean="0">
              <a:latin typeface="Bookman Old Style" pitchFamily="18" charset="0"/>
            </a:endParaRPr>
          </a:p>
          <a:p>
            <a:endParaRPr lang="en-US" dirty="0" smtClean="0">
              <a:latin typeface="Bookman Old Style" pitchFamily="18" charset="0"/>
            </a:endParaRPr>
          </a:p>
          <a:p>
            <a:endParaRPr lang="en-US" dirty="0" smtClean="0">
              <a:latin typeface="Bookman Old Style" pitchFamily="18" charset="0"/>
            </a:endParaRPr>
          </a:p>
          <a:p>
            <a:endParaRPr lang="en-US" dirty="0" smtClean="0">
              <a:latin typeface="Bookman Old Style" pitchFamily="18" charset="0"/>
            </a:endParaRPr>
          </a:p>
          <a:p>
            <a:endParaRPr lang="en-US" dirty="0" smtClean="0">
              <a:latin typeface="Bookman Old Style" pitchFamily="18" charset="0"/>
            </a:endParaRPr>
          </a:p>
          <a:p>
            <a:endParaRPr lang="en-US" dirty="0" smtClean="0">
              <a:latin typeface="Bookman Old Style" pitchFamily="18" charset="0"/>
            </a:endParaRPr>
          </a:p>
          <a:p>
            <a:endParaRPr lang="en-US" dirty="0" smtClean="0">
              <a:latin typeface="Bookman Old Style" pitchFamily="18" charset="0"/>
            </a:endParaRPr>
          </a:p>
          <a:p>
            <a:endParaRPr lang="en-US" dirty="0" smtClean="0">
              <a:latin typeface="Bookman Old Style" pitchFamily="18" charset="0"/>
            </a:endParaRPr>
          </a:p>
          <a:p>
            <a:endParaRPr lang="en-US" dirty="0" smtClean="0">
              <a:latin typeface="Bookman Old Style" pitchFamily="18" charset="0"/>
            </a:endParaRPr>
          </a:p>
          <a:p>
            <a:r>
              <a:rPr lang="en-US" dirty="0" smtClean="0">
                <a:latin typeface="Bookman Old Style" pitchFamily="18" charset="0"/>
              </a:rPr>
              <a:t>To convert in minutes :</a:t>
            </a:r>
          </a:p>
          <a:p>
            <a:endParaRPr lang="en-US" dirty="0" smtClean="0">
              <a:latin typeface="Bookman Old Style" pitchFamily="18" charset="0"/>
            </a:endParaRPr>
          </a:p>
          <a:p>
            <a:pPr>
              <a:buNone/>
            </a:pPr>
            <a:endParaRPr lang="en-US" dirty="0" smtClean="0">
              <a:latin typeface="Bookman Old Style" pitchFamily="18" charset="0"/>
            </a:endParaRPr>
          </a:p>
          <a:p>
            <a:pPr>
              <a:buNone/>
            </a:pPr>
            <a:r>
              <a:rPr lang="en-US" dirty="0" smtClean="0">
                <a:latin typeface="Bookman Old Style" pitchFamily="18" charset="0"/>
              </a:rPr>
              <a:t>  </a:t>
            </a:r>
          </a:p>
        </p:txBody>
      </p:sp>
      <p:sp>
        <p:nvSpPr>
          <p:cNvPr id="30" name="Rectangle 29"/>
          <p:cNvSpPr/>
          <p:nvPr/>
        </p:nvSpPr>
        <p:spPr>
          <a:xfrm>
            <a:off x="1257300" y="2066187"/>
            <a:ext cx="2362200" cy="923330"/>
          </a:xfrm>
          <a:prstGeom prst="rect">
            <a:avLst/>
          </a:prstGeom>
        </p:spPr>
        <p:txBody>
          <a:bodyPr wrap="square">
            <a:spAutoFit/>
          </a:bodyPr>
          <a:lstStyle/>
          <a:p>
            <a:r>
              <a:rPr lang="en-US" b="1" dirty="0" smtClean="0">
                <a:latin typeface="Bookman Old Style" pitchFamily="18" charset="0"/>
              </a:rPr>
              <a:t>Back up Time of Inverter Battery</a:t>
            </a:r>
          </a:p>
          <a:p>
            <a:r>
              <a:rPr lang="en-US" b="1" dirty="0" smtClean="0">
                <a:latin typeface="Bookman Old Style" pitchFamily="18" charset="0"/>
              </a:rPr>
              <a:t>( In Hours ) </a:t>
            </a:r>
            <a:endParaRPr lang="en-US" b="1" dirty="0">
              <a:latin typeface="Bookman Old Style" pitchFamily="18" charset="0"/>
            </a:endParaRPr>
          </a:p>
        </p:txBody>
      </p:sp>
      <p:sp>
        <p:nvSpPr>
          <p:cNvPr id="31" name="Rectangle 30"/>
          <p:cNvSpPr/>
          <p:nvPr/>
        </p:nvSpPr>
        <p:spPr>
          <a:xfrm>
            <a:off x="4109477" y="1923485"/>
            <a:ext cx="4648200" cy="400110"/>
          </a:xfrm>
          <a:prstGeom prst="rect">
            <a:avLst/>
          </a:prstGeom>
        </p:spPr>
        <p:txBody>
          <a:bodyPr wrap="square">
            <a:spAutoFit/>
          </a:bodyPr>
          <a:lstStyle/>
          <a:p>
            <a:r>
              <a:rPr lang="en-US" sz="2000" b="1" dirty="0" smtClean="0">
                <a:latin typeface="Bookman Old Style" pitchFamily="18" charset="0"/>
              </a:rPr>
              <a:t>Battery Volt  </a:t>
            </a:r>
            <a:r>
              <a:rPr lang="en-US" sz="2000" b="1" dirty="0">
                <a:latin typeface="+mj-lt"/>
              </a:rPr>
              <a:t>X</a:t>
            </a:r>
            <a:r>
              <a:rPr lang="en-US" sz="2000" b="1" dirty="0" smtClean="0">
                <a:latin typeface="Bookman Old Style" pitchFamily="18" charset="0"/>
              </a:rPr>
              <a:t>  Battery AH rating </a:t>
            </a:r>
            <a:endParaRPr lang="en-US" sz="2000" dirty="0">
              <a:latin typeface="Bookman Old Style" pitchFamily="18" charset="0"/>
            </a:endParaRPr>
          </a:p>
        </p:txBody>
      </p:sp>
      <p:sp>
        <p:nvSpPr>
          <p:cNvPr id="32" name="Rectangle 31"/>
          <p:cNvSpPr/>
          <p:nvPr/>
        </p:nvSpPr>
        <p:spPr>
          <a:xfrm>
            <a:off x="3619500" y="2230255"/>
            <a:ext cx="312906" cy="400110"/>
          </a:xfrm>
          <a:prstGeom prst="rect">
            <a:avLst/>
          </a:prstGeom>
        </p:spPr>
        <p:txBody>
          <a:bodyPr wrap="none">
            <a:spAutoFit/>
          </a:bodyPr>
          <a:lstStyle/>
          <a:p>
            <a:r>
              <a:rPr lang="en-US" sz="2000" b="1" dirty="0" smtClean="0"/>
              <a:t>=</a:t>
            </a:r>
            <a:endParaRPr lang="en-US" sz="2000" b="1" dirty="0"/>
          </a:p>
        </p:txBody>
      </p:sp>
      <p:sp>
        <p:nvSpPr>
          <p:cNvPr id="33" name="Rectangle 32"/>
          <p:cNvSpPr/>
          <p:nvPr/>
        </p:nvSpPr>
        <p:spPr>
          <a:xfrm>
            <a:off x="4038600" y="2097243"/>
            <a:ext cx="4572000" cy="369332"/>
          </a:xfrm>
          <a:prstGeom prst="rect">
            <a:avLst/>
          </a:prstGeom>
        </p:spPr>
        <p:txBody>
          <a:bodyPr wrap="square">
            <a:spAutoFit/>
          </a:bodyPr>
          <a:lstStyle/>
          <a:p>
            <a:r>
              <a:rPr lang="en-US" b="1" dirty="0" smtClean="0"/>
              <a:t>______________________________________</a:t>
            </a:r>
            <a:endParaRPr lang="en-US" b="1" dirty="0"/>
          </a:p>
        </p:txBody>
      </p:sp>
      <p:sp>
        <p:nvSpPr>
          <p:cNvPr id="34" name="Rectangle 33"/>
          <p:cNvSpPr/>
          <p:nvPr/>
        </p:nvSpPr>
        <p:spPr>
          <a:xfrm>
            <a:off x="4421991" y="2399532"/>
            <a:ext cx="3966150" cy="461665"/>
          </a:xfrm>
          <a:prstGeom prst="rect">
            <a:avLst/>
          </a:prstGeom>
        </p:spPr>
        <p:txBody>
          <a:bodyPr wrap="none">
            <a:spAutoFit/>
          </a:bodyPr>
          <a:lstStyle/>
          <a:p>
            <a:r>
              <a:rPr lang="en-US" sz="2400" b="1" dirty="0" smtClean="0">
                <a:latin typeface="Bookman Old Style" pitchFamily="18" charset="0"/>
              </a:rPr>
              <a:t>Battery Volt  </a:t>
            </a:r>
            <a:r>
              <a:rPr lang="en-US" sz="2400" b="1" dirty="0" smtClean="0">
                <a:latin typeface="+mj-lt"/>
              </a:rPr>
              <a:t>X</a:t>
            </a:r>
            <a:r>
              <a:rPr lang="en-US" sz="2400" b="1" dirty="0" smtClean="0">
                <a:latin typeface="Bookman Old Style" pitchFamily="18" charset="0"/>
              </a:rPr>
              <a:t>  Current</a:t>
            </a:r>
            <a:endParaRPr lang="en-US" sz="2400" b="1" dirty="0">
              <a:latin typeface="Bookman Old Style" pitchFamily="18" charset="0"/>
            </a:endParaRPr>
          </a:p>
        </p:txBody>
      </p:sp>
      <p:sp>
        <p:nvSpPr>
          <p:cNvPr id="35" name="Rectangle 34"/>
          <p:cNvSpPr/>
          <p:nvPr/>
        </p:nvSpPr>
        <p:spPr>
          <a:xfrm>
            <a:off x="4381500" y="3261812"/>
            <a:ext cx="4648200" cy="400110"/>
          </a:xfrm>
          <a:prstGeom prst="rect">
            <a:avLst/>
          </a:prstGeom>
        </p:spPr>
        <p:txBody>
          <a:bodyPr wrap="square">
            <a:spAutoFit/>
          </a:bodyPr>
          <a:lstStyle/>
          <a:p>
            <a:r>
              <a:rPr lang="en-US" sz="2000" b="1" dirty="0" smtClean="0">
                <a:latin typeface="Bookman Old Style" pitchFamily="18" charset="0"/>
              </a:rPr>
              <a:t>Battery AH rating</a:t>
            </a:r>
            <a:endParaRPr lang="en-US" sz="2000" dirty="0">
              <a:latin typeface="Bookman Old Style" pitchFamily="18" charset="0"/>
            </a:endParaRPr>
          </a:p>
        </p:txBody>
      </p:sp>
      <p:sp>
        <p:nvSpPr>
          <p:cNvPr id="36" name="Rectangle 35"/>
          <p:cNvSpPr/>
          <p:nvPr/>
        </p:nvSpPr>
        <p:spPr>
          <a:xfrm>
            <a:off x="3695700" y="3521190"/>
            <a:ext cx="312906" cy="400110"/>
          </a:xfrm>
          <a:prstGeom prst="rect">
            <a:avLst/>
          </a:prstGeom>
        </p:spPr>
        <p:txBody>
          <a:bodyPr wrap="none">
            <a:spAutoFit/>
          </a:bodyPr>
          <a:lstStyle/>
          <a:p>
            <a:r>
              <a:rPr lang="en-US" sz="2000" b="1" dirty="0" smtClean="0"/>
              <a:t>=</a:t>
            </a:r>
            <a:endParaRPr lang="en-US" sz="2000" b="1" dirty="0"/>
          </a:p>
        </p:txBody>
      </p:sp>
      <p:sp>
        <p:nvSpPr>
          <p:cNvPr id="37" name="Rectangle 36"/>
          <p:cNvSpPr/>
          <p:nvPr/>
        </p:nvSpPr>
        <p:spPr>
          <a:xfrm>
            <a:off x="4288784" y="3444990"/>
            <a:ext cx="4038600" cy="369332"/>
          </a:xfrm>
          <a:prstGeom prst="rect">
            <a:avLst/>
          </a:prstGeom>
        </p:spPr>
        <p:txBody>
          <a:bodyPr wrap="square">
            <a:spAutoFit/>
          </a:bodyPr>
          <a:lstStyle/>
          <a:p>
            <a:r>
              <a:rPr lang="en-US" b="1" dirty="0" smtClean="0"/>
              <a:t>_______________________</a:t>
            </a:r>
            <a:endParaRPr lang="en-US" b="1" dirty="0"/>
          </a:p>
        </p:txBody>
      </p:sp>
      <p:sp>
        <p:nvSpPr>
          <p:cNvPr id="38" name="Rectangle 37"/>
          <p:cNvSpPr/>
          <p:nvPr/>
        </p:nvSpPr>
        <p:spPr>
          <a:xfrm>
            <a:off x="4881090" y="3814322"/>
            <a:ext cx="1426994" cy="461665"/>
          </a:xfrm>
          <a:prstGeom prst="rect">
            <a:avLst/>
          </a:prstGeom>
        </p:spPr>
        <p:txBody>
          <a:bodyPr wrap="none">
            <a:spAutoFit/>
          </a:bodyPr>
          <a:lstStyle/>
          <a:p>
            <a:r>
              <a:rPr lang="en-US" sz="2400" b="1" dirty="0" smtClean="0">
                <a:latin typeface="Bookman Old Style" pitchFamily="18" charset="0"/>
              </a:rPr>
              <a:t>Current</a:t>
            </a:r>
            <a:endParaRPr lang="en-US" sz="2400" b="1" dirty="0">
              <a:latin typeface="Bookman Old Style" pitchFamily="18" charset="0"/>
            </a:endParaRPr>
          </a:p>
        </p:txBody>
      </p:sp>
      <p:sp>
        <p:nvSpPr>
          <p:cNvPr id="39" name="Rectangle 38"/>
          <p:cNvSpPr/>
          <p:nvPr/>
        </p:nvSpPr>
        <p:spPr>
          <a:xfrm>
            <a:off x="1485900" y="5114187"/>
            <a:ext cx="2362200" cy="923330"/>
          </a:xfrm>
          <a:prstGeom prst="rect">
            <a:avLst/>
          </a:prstGeom>
        </p:spPr>
        <p:txBody>
          <a:bodyPr wrap="square">
            <a:spAutoFit/>
          </a:bodyPr>
          <a:lstStyle/>
          <a:p>
            <a:r>
              <a:rPr lang="en-US" b="1" dirty="0" smtClean="0">
                <a:latin typeface="Bookman Old Style" pitchFamily="18" charset="0"/>
              </a:rPr>
              <a:t>Back up Time of Inverter Battery</a:t>
            </a:r>
          </a:p>
          <a:p>
            <a:r>
              <a:rPr lang="en-US" b="1" dirty="0" smtClean="0">
                <a:latin typeface="Bookman Old Style" pitchFamily="18" charset="0"/>
              </a:rPr>
              <a:t>( In Min ) </a:t>
            </a:r>
            <a:endParaRPr lang="en-US" b="1" dirty="0">
              <a:latin typeface="Bookman Old Style" pitchFamily="18" charset="0"/>
            </a:endParaRPr>
          </a:p>
        </p:txBody>
      </p:sp>
      <p:sp>
        <p:nvSpPr>
          <p:cNvPr id="40" name="Rectangle 39"/>
          <p:cNvSpPr/>
          <p:nvPr/>
        </p:nvSpPr>
        <p:spPr>
          <a:xfrm>
            <a:off x="3848100" y="5278255"/>
            <a:ext cx="312906" cy="400110"/>
          </a:xfrm>
          <a:prstGeom prst="rect">
            <a:avLst/>
          </a:prstGeom>
        </p:spPr>
        <p:txBody>
          <a:bodyPr wrap="none">
            <a:spAutoFit/>
          </a:bodyPr>
          <a:lstStyle/>
          <a:p>
            <a:r>
              <a:rPr lang="en-US" sz="2000" b="1" dirty="0" smtClean="0"/>
              <a:t>=</a:t>
            </a:r>
            <a:endParaRPr lang="en-US" sz="2000" b="1" dirty="0"/>
          </a:p>
        </p:txBody>
      </p:sp>
      <p:sp>
        <p:nvSpPr>
          <p:cNvPr id="41" name="Rectangle 40"/>
          <p:cNvSpPr/>
          <p:nvPr/>
        </p:nvSpPr>
        <p:spPr>
          <a:xfrm>
            <a:off x="4381500" y="5037987"/>
            <a:ext cx="2362200" cy="923330"/>
          </a:xfrm>
          <a:prstGeom prst="rect">
            <a:avLst/>
          </a:prstGeom>
        </p:spPr>
        <p:txBody>
          <a:bodyPr wrap="square">
            <a:spAutoFit/>
          </a:bodyPr>
          <a:lstStyle/>
          <a:p>
            <a:r>
              <a:rPr lang="en-US" b="1" dirty="0" smtClean="0">
                <a:latin typeface="Bookman Old Style" pitchFamily="18" charset="0"/>
              </a:rPr>
              <a:t>Back up Time of Inverter Battery</a:t>
            </a:r>
          </a:p>
          <a:p>
            <a:r>
              <a:rPr lang="en-US" b="1" dirty="0" smtClean="0">
                <a:latin typeface="Bookman Old Style" pitchFamily="18" charset="0"/>
              </a:rPr>
              <a:t>( In Hours ) </a:t>
            </a:r>
            <a:endParaRPr lang="en-US" b="1" dirty="0">
              <a:latin typeface="Bookman Old Style" pitchFamily="18" charset="0"/>
            </a:endParaRPr>
          </a:p>
        </p:txBody>
      </p:sp>
      <p:sp>
        <p:nvSpPr>
          <p:cNvPr id="42" name="Rectangle 41"/>
          <p:cNvSpPr/>
          <p:nvPr/>
        </p:nvSpPr>
        <p:spPr>
          <a:xfrm>
            <a:off x="6667500" y="5215212"/>
            <a:ext cx="410690" cy="584775"/>
          </a:xfrm>
          <a:prstGeom prst="rect">
            <a:avLst/>
          </a:prstGeom>
        </p:spPr>
        <p:txBody>
          <a:bodyPr wrap="none">
            <a:spAutoFit/>
          </a:bodyPr>
          <a:lstStyle/>
          <a:p>
            <a:r>
              <a:rPr lang="en-US" sz="3200" b="1" dirty="0" smtClean="0"/>
              <a:t>X</a:t>
            </a:r>
            <a:endParaRPr lang="en-US" sz="3200" b="1" dirty="0"/>
          </a:p>
        </p:txBody>
      </p:sp>
      <p:sp>
        <p:nvSpPr>
          <p:cNvPr id="43" name="Rectangle 42"/>
          <p:cNvSpPr/>
          <p:nvPr/>
        </p:nvSpPr>
        <p:spPr>
          <a:xfrm>
            <a:off x="7277100" y="5153656"/>
            <a:ext cx="793807" cy="646331"/>
          </a:xfrm>
          <a:prstGeom prst="rect">
            <a:avLst/>
          </a:prstGeom>
        </p:spPr>
        <p:txBody>
          <a:bodyPr wrap="none">
            <a:spAutoFit/>
          </a:bodyPr>
          <a:lstStyle/>
          <a:p>
            <a:r>
              <a:rPr lang="en-US" sz="3600" b="1" dirty="0" smtClean="0">
                <a:latin typeface="Bookman Old Style" pitchFamily="18" charset="0"/>
              </a:rPr>
              <a:t>60</a:t>
            </a:r>
            <a:endParaRPr lang="en-US" sz="3600" b="1" dirty="0">
              <a:latin typeface="Bookman Old Style" pitchFamily="18" charset="0"/>
            </a:endParaRPr>
          </a:p>
        </p:txBody>
      </p:sp>
    </p:spTree>
    <p:extLst>
      <p:ext uri="{BB962C8B-B14F-4D97-AF65-F5344CB8AC3E}">
        <p14:creationId xmlns:p14="http://schemas.microsoft.com/office/powerpoint/2010/main" val="16171876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714627"/>
            <a:ext cx="9144000" cy="0"/>
          </a:xfrm>
          <a:prstGeom prst="line">
            <a:avLst/>
          </a:prstGeom>
          <a:ln w="76200" cmpd="sng">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762000"/>
            <a:ext cx="453235" cy="5562600"/>
          </a:xfrm>
          <a:prstGeom prst="rect">
            <a:avLst/>
          </a:prstGeom>
          <a:solidFill>
            <a:srgbClr val="0066FF"/>
          </a:solidFill>
          <a:ln>
            <a:solidFill>
              <a:srgbClr val="0066FF"/>
            </a:solidFill>
          </a:ln>
        </p:spPr>
        <p:txBody>
          <a:bodyPr vert="vert270" wrap="square" lIns="87266" tIns="43633" rIns="87266" bIns="43633">
            <a:spAutoFit/>
          </a:bodyPr>
          <a:lstStyle/>
          <a:p>
            <a:pPr algn="ctr">
              <a:defRPr/>
            </a:pPr>
            <a:r>
              <a:rPr lang="en-US" b="1" dirty="0">
                <a:solidFill>
                  <a:schemeClr val="bg1"/>
                </a:solidFill>
                <a:latin typeface="Arial Black" pitchFamily="34" charset="0"/>
              </a:rPr>
              <a:t>ZES ZCOER , Pune</a:t>
            </a:r>
          </a:p>
        </p:txBody>
      </p:sp>
      <p:cxnSp>
        <p:nvCxnSpPr>
          <p:cNvPr id="8" name="Straight Connector 7"/>
          <p:cNvCxnSpPr/>
          <p:nvPr/>
        </p:nvCxnSpPr>
        <p:spPr>
          <a:xfrm>
            <a:off x="0" y="6324377"/>
            <a:ext cx="9144000" cy="1340"/>
          </a:xfrm>
          <a:prstGeom prst="line">
            <a:avLst/>
          </a:prstGeom>
          <a:ln w="76200" cmpd="sng">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05658" y="6453760"/>
            <a:ext cx="4054466" cy="324197"/>
          </a:xfrm>
          <a:prstGeom prst="rect">
            <a:avLst/>
          </a:prstGeom>
          <a:solidFill>
            <a:srgbClr val="FFFF00"/>
          </a:solidFill>
        </p:spPr>
        <p:txBody>
          <a:bodyPr wrap="square" lIns="77221" tIns="38611" rIns="77221" bIns="38611" rtlCol="0">
            <a:spAutoFit/>
          </a:bodyPr>
          <a:lstStyle/>
          <a:p>
            <a:pPr algn="ctr"/>
            <a:r>
              <a:rPr lang="en-US" sz="1600" dirty="0">
                <a:solidFill>
                  <a:schemeClr val="tx2"/>
                </a:solidFill>
                <a:latin typeface="Bookman Old Style" pitchFamily="18" charset="0"/>
              </a:rPr>
              <a:t>Department of Electrical Engineering</a:t>
            </a:r>
          </a:p>
        </p:txBody>
      </p:sp>
      <p:pic>
        <p:nvPicPr>
          <p:cNvPr id="10" name="Picture 2"/>
          <p:cNvPicPr>
            <a:picLocks noChangeAspect="1" noChangeArrowheads="1"/>
          </p:cNvPicPr>
          <p:nvPr/>
        </p:nvPicPr>
        <p:blipFill>
          <a:blip r:embed="rId3" cstate="print"/>
          <a:srcRect/>
          <a:stretch>
            <a:fillRect/>
          </a:stretch>
        </p:blipFill>
        <p:spPr bwMode="auto">
          <a:xfrm>
            <a:off x="8610600" y="0"/>
            <a:ext cx="533400" cy="612913"/>
          </a:xfrm>
          <a:prstGeom prst="rect">
            <a:avLst/>
          </a:prstGeom>
          <a:noFill/>
          <a:ln w="9525">
            <a:noFill/>
            <a:miter lim="800000"/>
            <a:headEnd/>
            <a:tailEnd/>
          </a:ln>
          <a:effectLst/>
        </p:spPr>
      </p:pic>
      <p:sp>
        <p:nvSpPr>
          <p:cNvPr id="11" name="Text Box 2"/>
          <p:cNvSpPr txBox="1">
            <a:spLocks noChangeArrowheads="1"/>
          </p:cNvSpPr>
          <p:nvPr/>
        </p:nvSpPr>
        <p:spPr bwMode="auto">
          <a:xfrm>
            <a:off x="609600" y="152400"/>
            <a:ext cx="8215312" cy="461653"/>
          </a:xfrm>
          <a:prstGeom prst="rect">
            <a:avLst/>
          </a:prstGeom>
          <a:noFill/>
          <a:ln w="9525">
            <a:noFill/>
            <a:miter lim="800000"/>
            <a:headEnd/>
            <a:tailEnd/>
          </a:ln>
        </p:spPr>
        <p:txBody>
          <a:bodyPr lIns="91430" tIns="45714" rIns="91430" bIns="45714">
            <a:spAutoFit/>
          </a:bodyPr>
          <a:lstStyle/>
          <a:p>
            <a:pPr algn="ctr"/>
            <a:r>
              <a:rPr lang="en-US" altLang="zh-TW" sz="2400" b="1" dirty="0" smtClean="0">
                <a:solidFill>
                  <a:srgbClr val="C00000"/>
                </a:solidFill>
                <a:latin typeface="Bookman Old Style" pitchFamily="18" charset="0"/>
              </a:rPr>
              <a:t>Calculation</a:t>
            </a:r>
            <a:endParaRPr lang="en-US" altLang="zh-TW" sz="2400" b="1" dirty="0">
              <a:solidFill>
                <a:srgbClr val="C00000"/>
              </a:solidFill>
              <a:latin typeface="Bookman Old Style" pitchFamily="18" charset="0"/>
            </a:endParaRPr>
          </a:p>
        </p:txBody>
      </p:sp>
      <p:pic>
        <p:nvPicPr>
          <p:cNvPr id="29" name="Picture 5" descr="D:\MyData\Desktop\index.jpg"/>
          <p:cNvPicPr>
            <a:picLocks noChangeAspect="1" noChangeArrowheads="1"/>
          </p:cNvPicPr>
          <p:nvPr/>
        </p:nvPicPr>
        <p:blipFill>
          <a:blip r:embed="rId4"/>
          <a:srcRect/>
          <a:stretch>
            <a:fillRect/>
          </a:stretch>
        </p:blipFill>
        <p:spPr bwMode="auto">
          <a:xfrm>
            <a:off x="1" y="2"/>
            <a:ext cx="838200" cy="647032"/>
          </a:xfrm>
          <a:prstGeom prst="rect">
            <a:avLst/>
          </a:prstGeom>
          <a:noFill/>
        </p:spPr>
      </p:pic>
      <p:sp>
        <p:nvSpPr>
          <p:cNvPr id="25" name="Slide Number Placeholder 24"/>
          <p:cNvSpPr>
            <a:spLocks noGrp="1"/>
          </p:cNvSpPr>
          <p:nvPr>
            <p:ph type="sldNum" sz="quarter" idx="12"/>
          </p:nvPr>
        </p:nvSpPr>
        <p:spPr/>
        <p:txBody>
          <a:bodyPr/>
          <a:lstStyle/>
          <a:p>
            <a:fld id="{B6F15528-21DE-4FAA-801E-634DDDAF4B2B}" type="slidenum">
              <a:rPr lang="en-US" sz="1400" smtClean="0">
                <a:latin typeface="Bookman Old Style" pitchFamily="18" charset="0"/>
              </a:rPr>
              <a:pPr/>
              <a:t>13</a:t>
            </a:fld>
            <a:endParaRPr lang="en-US" sz="1400" dirty="0">
              <a:latin typeface="Bookman Old Style" pitchFamily="18" charset="0"/>
            </a:endParaRPr>
          </a:p>
        </p:txBody>
      </p:sp>
      <p:sp>
        <p:nvSpPr>
          <p:cNvPr id="28" name="Content Placeholder 2"/>
          <p:cNvSpPr>
            <a:spLocks noGrp="1"/>
          </p:cNvSpPr>
          <p:nvPr>
            <p:ph sz="quarter" idx="1"/>
          </p:nvPr>
        </p:nvSpPr>
        <p:spPr>
          <a:xfrm>
            <a:off x="838201" y="1006883"/>
            <a:ext cx="7086600" cy="4949952"/>
          </a:xfrm>
        </p:spPr>
        <p:txBody>
          <a:bodyPr>
            <a:normAutofit fontScale="62500" lnSpcReduction="20000"/>
          </a:bodyPr>
          <a:lstStyle/>
          <a:p>
            <a:endParaRPr lang="en-US" dirty="0" smtClean="0">
              <a:latin typeface="Bookman Old Style" pitchFamily="18" charset="0"/>
            </a:endParaRPr>
          </a:p>
          <a:p>
            <a:r>
              <a:rPr lang="en-US" dirty="0" smtClean="0">
                <a:latin typeface="Bookman Old Style" pitchFamily="18" charset="0"/>
              </a:rPr>
              <a:t>Put total watts :</a:t>
            </a:r>
          </a:p>
          <a:p>
            <a:endParaRPr lang="en-US" dirty="0" smtClean="0">
              <a:latin typeface="Bookman Old Style" pitchFamily="18" charset="0"/>
            </a:endParaRPr>
          </a:p>
          <a:p>
            <a:endParaRPr lang="en-US" dirty="0" smtClean="0">
              <a:latin typeface="Bookman Old Style" pitchFamily="18" charset="0"/>
            </a:endParaRPr>
          </a:p>
          <a:p>
            <a:endParaRPr lang="en-US" dirty="0" smtClean="0">
              <a:latin typeface="Bookman Old Style" pitchFamily="18" charset="0"/>
            </a:endParaRPr>
          </a:p>
          <a:p>
            <a:endParaRPr lang="en-US" dirty="0" smtClean="0">
              <a:latin typeface="Bookman Old Style" pitchFamily="18" charset="0"/>
            </a:endParaRPr>
          </a:p>
          <a:p>
            <a:endParaRPr lang="en-US" dirty="0" smtClean="0">
              <a:latin typeface="Bookman Old Style" pitchFamily="18" charset="0"/>
            </a:endParaRPr>
          </a:p>
          <a:p>
            <a:endParaRPr lang="en-US" dirty="0" smtClean="0">
              <a:latin typeface="Bookman Old Style" pitchFamily="18" charset="0"/>
            </a:endParaRPr>
          </a:p>
          <a:p>
            <a:endParaRPr lang="en-US" dirty="0" smtClean="0">
              <a:latin typeface="Bookman Old Style" pitchFamily="18" charset="0"/>
            </a:endParaRPr>
          </a:p>
          <a:p>
            <a:endParaRPr lang="en-US" dirty="0" smtClean="0">
              <a:latin typeface="Bookman Old Style" pitchFamily="18" charset="0"/>
            </a:endParaRPr>
          </a:p>
          <a:p>
            <a:endParaRPr lang="en-US" dirty="0" smtClean="0">
              <a:latin typeface="Bookman Old Style" pitchFamily="18" charset="0"/>
            </a:endParaRPr>
          </a:p>
          <a:p>
            <a:r>
              <a:rPr lang="en-US" dirty="0" smtClean="0">
                <a:latin typeface="Bookman Old Style" pitchFamily="18" charset="0"/>
              </a:rPr>
              <a:t>To convert in minutes :</a:t>
            </a:r>
          </a:p>
          <a:p>
            <a:endParaRPr lang="en-US" dirty="0" smtClean="0">
              <a:latin typeface="Bookman Old Style" pitchFamily="18" charset="0"/>
            </a:endParaRPr>
          </a:p>
          <a:p>
            <a:pPr>
              <a:buNone/>
            </a:pPr>
            <a:endParaRPr lang="en-US" dirty="0" smtClean="0">
              <a:latin typeface="Bookman Old Style" pitchFamily="18" charset="0"/>
            </a:endParaRPr>
          </a:p>
          <a:p>
            <a:pPr>
              <a:buNone/>
            </a:pPr>
            <a:r>
              <a:rPr lang="en-US" dirty="0" smtClean="0">
                <a:latin typeface="Bookman Old Style" pitchFamily="18" charset="0"/>
              </a:rPr>
              <a:t>  </a:t>
            </a:r>
          </a:p>
        </p:txBody>
      </p:sp>
      <p:sp>
        <p:nvSpPr>
          <p:cNvPr id="30" name="Rectangle 29"/>
          <p:cNvSpPr/>
          <p:nvPr/>
        </p:nvSpPr>
        <p:spPr>
          <a:xfrm>
            <a:off x="1257300" y="2066187"/>
            <a:ext cx="2362200" cy="923330"/>
          </a:xfrm>
          <a:prstGeom prst="rect">
            <a:avLst/>
          </a:prstGeom>
        </p:spPr>
        <p:txBody>
          <a:bodyPr wrap="square">
            <a:spAutoFit/>
          </a:bodyPr>
          <a:lstStyle/>
          <a:p>
            <a:r>
              <a:rPr lang="en-US" b="1" dirty="0" smtClean="0">
                <a:latin typeface="Bookman Old Style" pitchFamily="18" charset="0"/>
              </a:rPr>
              <a:t>Back up Time of Inverter Battery</a:t>
            </a:r>
          </a:p>
          <a:p>
            <a:r>
              <a:rPr lang="en-US" b="1" dirty="0" smtClean="0">
                <a:latin typeface="Bookman Old Style" pitchFamily="18" charset="0"/>
              </a:rPr>
              <a:t>( In Hours ) </a:t>
            </a:r>
            <a:endParaRPr lang="en-US" b="1" dirty="0">
              <a:latin typeface="Bookman Old Style" pitchFamily="18" charset="0"/>
            </a:endParaRPr>
          </a:p>
        </p:txBody>
      </p:sp>
      <p:sp>
        <p:nvSpPr>
          <p:cNvPr id="31" name="Rectangle 30"/>
          <p:cNvSpPr/>
          <p:nvPr/>
        </p:nvSpPr>
        <p:spPr>
          <a:xfrm>
            <a:off x="4109477" y="1923485"/>
            <a:ext cx="4648200" cy="400110"/>
          </a:xfrm>
          <a:prstGeom prst="rect">
            <a:avLst/>
          </a:prstGeom>
        </p:spPr>
        <p:txBody>
          <a:bodyPr wrap="square">
            <a:spAutoFit/>
          </a:bodyPr>
          <a:lstStyle/>
          <a:p>
            <a:r>
              <a:rPr lang="en-US" sz="2000" b="1" dirty="0" smtClean="0">
                <a:latin typeface="Bookman Old Style" pitchFamily="18" charset="0"/>
              </a:rPr>
              <a:t>Battery Volt  </a:t>
            </a:r>
            <a:r>
              <a:rPr lang="en-US" sz="2000" b="1" dirty="0">
                <a:latin typeface="+mj-lt"/>
              </a:rPr>
              <a:t>X</a:t>
            </a:r>
            <a:r>
              <a:rPr lang="en-US" sz="2000" b="1" dirty="0" smtClean="0">
                <a:latin typeface="Bookman Old Style" pitchFamily="18" charset="0"/>
              </a:rPr>
              <a:t>  Battery AH rating </a:t>
            </a:r>
            <a:endParaRPr lang="en-US" sz="2000" dirty="0">
              <a:latin typeface="Bookman Old Style" pitchFamily="18" charset="0"/>
            </a:endParaRPr>
          </a:p>
        </p:txBody>
      </p:sp>
      <p:sp>
        <p:nvSpPr>
          <p:cNvPr id="32" name="Rectangle 31"/>
          <p:cNvSpPr/>
          <p:nvPr/>
        </p:nvSpPr>
        <p:spPr>
          <a:xfrm>
            <a:off x="3619500" y="2230255"/>
            <a:ext cx="312906" cy="400110"/>
          </a:xfrm>
          <a:prstGeom prst="rect">
            <a:avLst/>
          </a:prstGeom>
        </p:spPr>
        <p:txBody>
          <a:bodyPr wrap="none">
            <a:spAutoFit/>
          </a:bodyPr>
          <a:lstStyle/>
          <a:p>
            <a:r>
              <a:rPr lang="en-US" sz="2000" b="1" dirty="0" smtClean="0"/>
              <a:t>=</a:t>
            </a:r>
            <a:endParaRPr lang="en-US" sz="2000" b="1" dirty="0"/>
          </a:p>
        </p:txBody>
      </p:sp>
      <p:sp>
        <p:nvSpPr>
          <p:cNvPr id="33" name="Rectangle 32"/>
          <p:cNvSpPr/>
          <p:nvPr/>
        </p:nvSpPr>
        <p:spPr>
          <a:xfrm>
            <a:off x="4038600" y="2097243"/>
            <a:ext cx="4572000" cy="369332"/>
          </a:xfrm>
          <a:prstGeom prst="rect">
            <a:avLst/>
          </a:prstGeom>
        </p:spPr>
        <p:txBody>
          <a:bodyPr wrap="square">
            <a:spAutoFit/>
          </a:bodyPr>
          <a:lstStyle/>
          <a:p>
            <a:r>
              <a:rPr lang="en-US" b="1" dirty="0" smtClean="0"/>
              <a:t>______________________________________</a:t>
            </a:r>
            <a:endParaRPr lang="en-US" b="1" dirty="0"/>
          </a:p>
        </p:txBody>
      </p:sp>
      <p:sp>
        <p:nvSpPr>
          <p:cNvPr id="34" name="Rectangle 33"/>
          <p:cNvSpPr/>
          <p:nvPr/>
        </p:nvSpPr>
        <p:spPr>
          <a:xfrm>
            <a:off x="4421991" y="2399532"/>
            <a:ext cx="3966150" cy="461665"/>
          </a:xfrm>
          <a:prstGeom prst="rect">
            <a:avLst/>
          </a:prstGeom>
        </p:spPr>
        <p:txBody>
          <a:bodyPr wrap="none">
            <a:spAutoFit/>
          </a:bodyPr>
          <a:lstStyle/>
          <a:p>
            <a:r>
              <a:rPr lang="en-US" sz="2400" b="1" dirty="0" smtClean="0">
                <a:latin typeface="Bookman Old Style" pitchFamily="18" charset="0"/>
              </a:rPr>
              <a:t>Battery Volt  </a:t>
            </a:r>
            <a:r>
              <a:rPr lang="en-US" sz="2400" b="1" dirty="0" smtClean="0">
                <a:latin typeface="+mj-lt"/>
              </a:rPr>
              <a:t>X</a:t>
            </a:r>
            <a:r>
              <a:rPr lang="en-US" sz="2400" b="1" dirty="0" smtClean="0">
                <a:latin typeface="Bookman Old Style" pitchFamily="18" charset="0"/>
              </a:rPr>
              <a:t>  Current</a:t>
            </a:r>
            <a:endParaRPr lang="en-US" sz="2400" b="1" dirty="0">
              <a:latin typeface="Bookman Old Style" pitchFamily="18" charset="0"/>
            </a:endParaRPr>
          </a:p>
        </p:txBody>
      </p:sp>
      <p:sp>
        <p:nvSpPr>
          <p:cNvPr id="35" name="Rectangle 34"/>
          <p:cNvSpPr/>
          <p:nvPr/>
        </p:nvSpPr>
        <p:spPr>
          <a:xfrm>
            <a:off x="4381500" y="3261812"/>
            <a:ext cx="4648200" cy="400110"/>
          </a:xfrm>
          <a:prstGeom prst="rect">
            <a:avLst/>
          </a:prstGeom>
        </p:spPr>
        <p:txBody>
          <a:bodyPr wrap="square">
            <a:spAutoFit/>
          </a:bodyPr>
          <a:lstStyle/>
          <a:p>
            <a:r>
              <a:rPr lang="en-US" sz="2000" b="1" dirty="0" smtClean="0">
                <a:latin typeface="Bookman Old Style" pitchFamily="18" charset="0"/>
              </a:rPr>
              <a:t>Battery AH rating</a:t>
            </a:r>
            <a:endParaRPr lang="en-US" sz="2000" dirty="0">
              <a:latin typeface="Bookman Old Style" pitchFamily="18" charset="0"/>
            </a:endParaRPr>
          </a:p>
        </p:txBody>
      </p:sp>
      <p:sp>
        <p:nvSpPr>
          <p:cNvPr id="36" name="Rectangle 35"/>
          <p:cNvSpPr/>
          <p:nvPr/>
        </p:nvSpPr>
        <p:spPr>
          <a:xfrm>
            <a:off x="3695700" y="3521190"/>
            <a:ext cx="312906" cy="400110"/>
          </a:xfrm>
          <a:prstGeom prst="rect">
            <a:avLst/>
          </a:prstGeom>
        </p:spPr>
        <p:txBody>
          <a:bodyPr wrap="none">
            <a:spAutoFit/>
          </a:bodyPr>
          <a:lstStyle/>
          <a:p>
            <a:r>
              <a:rPr lang="en-US" sz="2000" b="1" dirty="0" smtClean="0"/>
              <a:t>=</a:t>
            </a:r>
            <a:endParaRPr lang="en-US" sz="2000" b="1" dirty="0"/>
          </a:p>
        </p:txBody>
      </p:sp>
      <p:sp>
        <p:nvSpPr>
          <p:cNvPr id="37" name="Rectangle 36"/>
          <p:cNvSpPr/>
          <p:nvPr/>
        </p:nvSpPr>
        <p:spPr>
          <a:xfrm>
            <a:off x="4288784" y="3444990"/>
            <a:ext cx="4038600" cy="369332"/>
          </a:xfrm>
          <a:prstGeom prst="rect">
            <a:avLst/>
          </a:prstGeom>
        </p:spPr>
        <p:txBody>
          <a:bodyPr wrap="square">
            <a:spAutoFit/>
          </a:bodyPr>
          <a:lstStyle/>
          <a:p>
            <a:r>
              <a:rPr lang="en-US" b="1" dirty="0" smtClean="0"/>
              <a:t>_______________________</a:t>
            </a:r>
            <a:endParaRPr lang="en-US" b="1" dirty="0"/>
          </a:p>
        </p:txBody>
      </p:sp>
      <p:sp>
        <p:nvSpPr>
          <p:cNvPr id="38" name="Rectangle 37"/>
          <p:cNvSpPr/>
          <p:nvPr/>
        </p:nvSpPr>
        <p:spPr>
          <a:xfrm>
            <a:off x="4881090" y="3814322"/>
            <a:ext cx="1426994" cy="461665"/>
          </a:xfrm>
          <a:prstGeom prst="rect">
            <a:avLst/>
          </a:prstGeom>
        </p:spPr>
        <p:txBody>
          <a:bodyPr wrap="none">
            <a:spAutoFit/>
          </a:bodyPr>
          <a:lstStyle/>
          <a:p>
            <a:r>
              <a:rPr lang="en-US" sz="2400" b="1" dirty="0" smtClean="0">
                <a:latin typeface="Bookman Old Style" pitchFamily="18" charset="0"/>
              </a:rPr>
              <a:t>Current</a:t>
            </a:r>
            <a:endParaRPr lang="en-US" sz="2400" b="1" dirty="0">
              <a:latin typeface="Bookman Old Style" pitchFamily="18" charset="0"/>
            </a:endParaRPr>
          </a:p>
        </p:txBody>
      </p:sp>
      <p:sp>
        <p:nvSpPr>
          <p:cNvPr id="39" name="Rectangle 38"/>
          <p:cNvSpPr/>
          <p:nvPr/>
        </p:nvSpPr>
        <p:spPr>
          <a:xfrm>
            <a:off x="1485900" y="5114187"/>
            <a:ext cx="2362200" cy="923330"/>
          </a:xfrm>
          <a:prstGeom prst="rect">
            <a:avLst/>
          </a:prstGeom>
        </p:spPr>
        <p:txBody>
          <a:bodyPr wrap="square">
            <a:spAutoFit/>
          </a:bodyPr>
          <a:lstStyle/>
          <a:p>
            <a:r>
              <a:rPr lang="en-US" b="1" dirty="0" smtClean="0">
                <a:latin typeface="Bookman Old Style" pitchFamily="18" charset="0"/>
              </a:rPr>
              <a:t>Back up Time of Inverter Battery</a:t>
            </a:r>
          </a:p>
          <a:p>
            <a:r>
              <a:rPr lang="en-US" b="1" dirty="0" smtClean="0">
                <a:latin typeface="Bookman Old Style" pitchFamily="18" charset="0"/>
              </a:rPr>
              <a:t>( In Min ) </a:t>
            </a:r>
            <a:endParaRPr lang="en-US" b="1" dirty="0">
              <a:latin typeface="Bookman Old Style" pitchFamily="18" charset="0"/>
            </a:endParaRPr>
          </a:p>
        </p:txBody>
      </p:sp>
      <p:sp>
        <p:nvSpPr>
          <p:cNvPr id="40" name="Rectangle 39"/>
          <p:cNvSpPr/>
          <p:nvPr/>
        </p:nvSpPr>
        <p:spPr>
          <a:xfrm>
            <a:off x="3848100" y="5278255"/>
            <a:ext cx="312906" cy="400110"/>
          </a:xfrm>
          <a:prstGeom prst="rect">
            <a:avLst/>
          </a:prstGeom>
        </p:spPr>
        <p:txBody>
          <a:bodyPr wrap="none">
            <a:spAutoFit/>
          </a:bodyPr>
          <a:lstStyle/>
          <a:p>
            <a:r>
              <a:rPr lang="en-US" sz="2000" b="1" dirty="0" smtClean="0"/>
              <a:t>=</a:t>
            </a:r>
            <a:endParaRPr lang="en-US" sz="2000" b="1" dirty="0"/>
          </a:p>
        </p:txBody>
      </p:sp>
      <p:sp>
        <p:nvSpPr>
          <p:cNvPr id="41" name="Rectangle 40"/>
          <p:cNvSpPr/>
          <p:nvPr/>
        </p:nvSpPr>
        <p:spPr>
          <a:xfrm>
            <a:off x="4381500" y="5037987"/>
            <a:ext cx="2362200" cy="923330"/>
          </a:xfrm>
          <a:prstGeom prst="rect">
            <a:avLst/>
          </a:prstGeom>
        </p:spPr>
        <p:txBody>
          <a:bodyPr wrap="square">
            <a:spAutoFit/>
          </a:bodyPr>
          <a:lstStyle/>
          <a:p>
            <a:r>
              <a:rPr lang="en-US" b="1" dirty="0" smtClean="0">
                <a:latin typeface="Bookman Old Style" pitchFamily="18" charset="0"/>
              </a:rPr>
              <a:t>Back up Time of Inverter Battery</a:t>
            </a:r>
          </a:p>
          <a:p>
            <a:r>
              <a:rPr lang="en-US" b="1" dirty="0" smtClean="0">
                <a:latin typeface="Bookman Old Style" pitchFamily="18" charset="0"/>
              </a:rPr>
              <a:t>( In Hours ) </a:t>
            </a:r>
            <a:endParaRPr lang="en-US" b="1" dirty="0">
              <a:latin typeface="Bookman Old Style" pitchFamily="18" charset="0"/>
            </a:endParaRPr>
          </a:p>
        </p:txBody>
      </p:sp>
      <p:sp>
        <p:nvSpPr>
          <p:cNvPr id="42" name="Rectangle 41"/>
          <p:cNvSpPr/>
          <p:nvPr/>
        </p:nvSpPr>
        <p:spPr>
          <a:xfrm>
            <a:off x="6667500" y="5215212"/>
            <a:ext cx="410690" cy="584775"/>
          </a:xfrm>
          <a:prstGeom prst="rect">
            <a:avLst/>
          </a:prstGeom>
        </p:spPr>
        <p:txBody>
          <a:bodyPr wrap="none">
            <a:spAutoFit/>
          </a:bodyPr>
          <a:lstStyle/>
          <a:p>
            <a:r>
              <a:rPr lang="en-US" sz="3200" b="1" dirty="0" smtClean="0"/>
              <a:t>X</a:t>
            </a:r>
            <a:endParaRPr lang="en-US" sz="3200" b="1" dirty="0"/>
          </a:p>
        </p:txBody>
      </p:sp>
      <p:sp>
        <p:nvSpPr>
          <p:cNvPr id="43" name="Rectangle 42"/>
          <p:cNvSpPr/>
          <p:nvPr/>
        </p:nvSpPr>
        <p:spPr>
          <a:xfrm>
            <a:off x="7277100" y="5153656"/>
            <a:ext cx="793807" cy="646331"/>
          </a:xfrm>
          <a:prstGeom prst="rect">
            <a:avLst/>
          </a:prstGeom>
        </p:spPr>
        <p:txBody>
          <a:bodyPr wrap="none">
            <a:spAutoFit/>
          </a:bodyPr>
          <a:lstStyle/>
          <a:p>
            <a:r>
              <a:rPr lang="en-US" sz="3600" b="1" dirty="0" smtClean="0">
                <a:latin typeface="Bookman Old Style" pitchFamily="18" charset="0"/>
              </a:rPr>
              <a:t>60</a:t>
            </a:r>
            <a:endParaRPr lang="en-US" sz="3600" b="1" dirty="0">
              <a:latin typeface="Bookman Old Style" pitchFamily="18" charset="0"/>
            </a:endParaRPr>
          </a:p>
        </p:txBody>
      </p:sp>
    </p:spTree>
    <p:extLst>
      <p:ext uri="{BB962C8B-B14F-4D97-AF65-F5344CB8AC3E}">
        <p14:creationId xmlns:p14="http://schemas.microsoft.com/office/powerpoint/2010/main" val="4578386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714627"/>
            <a:ext cx="9144000" cy="0"/>
          </a:xfrm>
          <a:prstGeom prst="line">
            <a:avLst/>
          </a:prstGeom>
          <a:ln w="76200" cmpd="sng">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762000"/>
            <a:ext cx="453235" cy="5562600"/>
          </a:xfrm>
          <a:prstGeom prst="rect">
            <a:avLst/>
          </a:prstGeom>
          <a:solidFill>
            <a:srgbClr val="0066FF"/>
          </a:solidFill>
          <a:ln>
            <a:solidFill>
              <a:srgbClr val="0066FF"/>
            </a:solidFill>
          </a:ln>
        </p:spPr>
        <p:txBody>
          <a:bodyPr vert="vert270" wrap="square" lIns="87266" tIns="43633" rIns="87266" bIns="43633">
            <a:spAutoFit/>
          </a:bodyPr>
          <a:lstStyle/>
          <a:p>
            <a:pPr algn="ctr">
              <a:defRPr/>
            </a:pPr>
            <a:r>
              <a:rPr lang="en-US" b="1" dirty="0">
                <a:solidFill>
                  <a:schemeClr val="bg1"/>
                </a:solidFill>
                <a:latin typeface="Arial Black" pitchFamily="34" charset="0"/>
              </a:rPr>
              <a:t>ZES ZCOER , Pune</a:t>
            </a:r>
          </a:p>
        </p:txBody>
      </p:sp>
      <p:cxnSp>
        <p:nvCxnSpPr>
          <p:cNvPr id="8" name="Straight Connector 7"/>
          <p:cNvCxnSpPr/>
          <p:nvPr/>
        </p:nvCxnSpPr>
        <p:spPr>
          <a:xfrm>
            <a:off x="0" y="6324377"/>
            <a:ext cx="9144000" cy="1340"/>
          </a:xfrm>
          <a:prstGeom prst="line">
            <a:avLst/>
          </a:prstGeom>
          <a:ln w="76200" cmpd="sng">
            <a:solidFill>
              <a:srgbClr val="C00000"/>
            </a:solidFill>
          </a:ln>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p:nvPicPr>
        <p:blipFill>
          <a:blip r:embed="rId3" cstate="print"/>
          <a:srcRect/>
          <a:stretch>
            <a:fillRect/>
          </a:stretch>
        </p:blipFill>
        <p:spPr bwMode="auto">
          <a:xfrm>
            <a:off x="8610600" y="0"/>
            <a:ext cx="533400" cy="612913"/>
          </a:xfrm>
          <a:prstGeom prst="rect">
            <a:avLst/>
          </a:prstGeom>
          <a:noFill/>
          <a:ln w="9525">
            <a:noFill/>
            <a:miter lim="800000"/>
            <a:headEnd/>
            <a:tailEnd/>
          </a:ln>
          <a:effectLst/>
        </p:spPr>
      </p:pic>
      <p:sp>
        <p:nvSpPr>
          <p:cNvPr id="11" name="Text Box 2"/>
          <p:cNvSpPr txBox="1">
            <a:spLocks noChangeArrowheads="1"/>
          </p:cNvSpPr>
          <p:nvPr/>
        </p:nvSpPr>
        <p:spPr bwMode="auto">
          <a:xfrm>
            <a:off x="609600" y="152400"/>
            <a:ext cx="8215312" cy="461653"/>
          </a:xfrm>
          <a:prstGeom prst="rect">
            <a:avLst/>
          </a:prstGeom>
          <a:noFill/>
          <a:ln w="9525">
            <a:noFill/>
            <a:miter lim="800000"/>
            <a:headEnd/>
            <a:tailEnd/>
          </a:ln>
        </p:spPr>
        <p:txBody>
          <a:bodyPr lIns="91430" tIns="45714" rIns="91430" bIns="45714">
            <a:spAutoFit/>
          </a:bodyPr>
          <a:lstStyle/>
          <a:p>
            <a:pPr algn="ctr"/>
            <a:r>
              <a:rPr lang="en-US" altLang="zh-TW" sz="2400" b="1" dirty="0" smtClean="0">
                <a:solidFill>
                  <a:srgbClr val="C00000"/>
                </a:solidFill>
                <a:latin typeface="Bookman Old Style" pitchFamily="18" charset="0"/>
              </a:rPr>
              <a:t>Simulation &amp; Result </a:t>
            </a:r>
            <a:endParaRPr lang="en-US" altLang="zh-TW" sz="2400" b="1" dirty="0">
              <a:solidFill>
                <a:srgbClr val="C00000"/>
              </a:solidFill>
              <a:latin typeface="Bookman Old Style" pitchFamily="18" charset="0"/>
            </a:endParaRPr>
          </a:p>
        </p:txBody>
      </p:sp>
      <p:pic>
        <p:nvPicPr>
          <p:cNvPr id="29" name="Picture 5" descr="D:\MyData\Desktop\index.jpg"/>
          <p:cNvPicPr>
            <a:picLocks noChangeAspect="1" noChangeArrowheads="1"/>
          </p:cNvPicPr>
          <p:nvPr/>
        </p:nvPicPr>
        <p:blipFill>
          <a:blip r:embed="rId4"/>
          <a:srcRect/>
          <a:stretch>
            <a:fillRect/>
          </a:stretch>
        </p:blipFill>
        <p:spPr bwMode="auto">
          <a:xfrm>
            <a:off x="1" y="2"/>
            <a:ext cx="838200" cy="647032"/>
          </a:xfrm>
          <a:prstGeom prst="rect">
            <a:avLst/>
          </a:prstGeom>
          <a:noFill/>
        </p:spPr>
      </p:pic>
      <p:sp>
        <p:nvSpPr>
          <p:cNvPr id="3" name="TextBox 2"/>
          <p:cNvSpPr txBox="1"/>
          <p:nvPr/>
        </p:nvSpPr>
        <p:spPr>
          <a:xfrm>
            <a:off x="609600" y="914400"/>
            <a:ext cx="7467600" cy="1692771"/>
          </a:xfrm>
          <a:prstGeom prst="rect">
            <a:avLst/>
          </a:prstGeom>
          <a:noFill/>
        </p:spPr>
        <p:txBody>
          <a:bodyPr wrap="square" rtlCol="0">
            <a:spAutoFit/>
          </a:bodyPr>
          <a:lstStyle/>
          <a:p>
            <a:r>
              <a:rPr lang="en-IN" sz="2800" b="1" dirty="0" smtClean="0">
                <a:latin typeface="Times New Roman" pitchFamily="18" charset="0"/>
                <a:cs typeface="Times New Roman" pitchFamily="18" charset="0"/>
              </a:rPr>
              <a:t>Simulation Result: </a:t>
            </a:r>
          </a:p>
          <a:p>
            <a:r>
              <a:rPr lang="en-IN" sz="2000" b="1" dirty="0">
                <a:latin typeface="Times New Roman" pitchFamily="18" charset="0"/>
                <a:cs typeface="Times New Roman" pitchFamily="18" charset="0"/>
              </a:rPr>
              <a:t>	</a:t>
            </a:r>
            <a:endParaRPr lang="en-IN" sz="2800" dirty="0" smtClean="0">
              <a:latin typeface="Times New Roman" pitchFamily="18" charset="0"/>
              <a:cs typeface="Times New Roman" pitchFamily="18" charset="0"/>
            </a:endParaRPr>
          </a:p>
          <a:p>
            <a:pPr algn="just"/>
            <a:r>
              <a:rPr lang="en-IN" sz="2800" dirty="0">
                <a:latin typeface="Times New Roman" pitchFamily="18" charset="0"/>
                <a:cs typeface="Times New Roman" pitchFamily="18" charset="0"/>
              </a:rPr>
              <a:t>	</a:t>
            </a:r>
            <a:r>
              <a:rPr lang="en-IN" sz="2800" dirty="0" smtClean="0">
                <a:latin typeface="Times New Roman" pitchFamily="18" charset="0"/>
                <a:cs typeface="Times New Roman" pitchFamily="18" charset="0"/>
              </a:rPr>
              <a:t>The simulation of the Inverter Backup Time Indicator is done using Proteus Software.</a:t>
            </a:r>
            <a:endParaRPr lang="en-IN" sz="2800" dirty="0">
              <a:latin typeface="Times New Roman" pitchFamily="18" charset="0"/>
              <a:cs typeface="Times New Roman" pitchFamily="18" charset="0"/>
            </a:endParaRPr>
          </a:p>
        </p:txBody>
      </p:sp>
      <p:sp>
        <p:nvSpPr>
          <p:cNvPr id="44" name="TextBox 43"/>
          <p:cNvSpPr txBox="1"/>
          <p:nvPr/>
        </p:nvSpPr>
        <p:spPr>
          <a:xfrm>
            <a:off x="2705658" y="6453760"/>
            <a:ext cx="4054466" cy="324197"/>
          </a:xfrm>
          <a:prstGeom prst="rect">
            <a:avLst/>
          </a:prstGeom>
          <a:solidFill>
            <a:srgbClr val="FFFF00"/>
          </a:solidFill>
        </p:spPr>
        <p:txBody>
          <a:bodyPr wrap="square" lIns="77221" tIns="38611" rIns="77221" bIns="38611" rtlCol="0">
            <a:spAutoFit/>
          </a:bodyPr>
          <a:lstStyle/>
          <a:p>
            <a:pPr algn="ctr"/>
            <a:r>
              <a:rPr lang="en-US" sz="1600" dirty="0">
                <a:solidFill>
                  <a:schemeClr val="tx2"/>
                </a:solidFill>
                <a:latin typeface="Bookman Old Style" pitchFamily="18" charset="0"/>
              </a:rPr>
              <a:t>Department of Electrical Engineering</a:t>
            </a:r>
          </a:p>
        </p:txBody>
      </p:sp>
      <p:sp>
        <p:nvSpPr>
          <p:cNvPr id="45" name="Slide Number Placeholder 24"/>
          <p:cNvSpPr>
            <a:spLocks noGrp="1"/>
          </p:cNvSpPr>
          <p:nvPr>
            <p:ph type="sldNum" sz="quarter" idx="12"/>
          </p:nvPr>
        </p:nvSpPr>
        <p:spPr>
          <a:xfrm>
            <a:off x="6553200" y="6356350"/>
            <a:ext cx="2133600" cy="365125"/>
          </a:xfrm>
        </p:spPr>
        <p:txBody>
          <a:bodyPr/>
          <a:lstStyle/>
          <a:p>
            <a:fld id="{B6F15528-21DE-4FAA-801E-634DDDAF4B2B}" type="slidenum">
              <a:rPr lang="en-US" sz="1400" smtClean="0">
                <a:latin typeface="Bookman Old Style" pitchFamily="18" charset="0"/>
              </a:rPr>
              <a:pPr/>
              <a:t>14</a:t>
            </a:fld>
            <a:endParaRPr lang="en-US" sz="1400" dirty="0">
              <a:latin typeface="Bookman Old Style" pitchFamily="18" charset="0"/>
            </a:endParaRPr>
          </a:p>
        </p:txBody>
      </p:sp>
    </p:spTree>
    <p:extLst>
      <p:ext uri="{BB962C8B-B14F-4D97-AF65-F5344CB8AC3E}">
        <p14:creationId xmlns:p14="http://schemas.microsoft.com/office/powerpoint/2010/main" val="26314862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714627"/>
            <a:ext cx="9144000" cy="0"/>
          </a:xfrm>
          <a:prstGeom prst="line">
            <a:avLst/>
          </a:prstGeom>
          <a:ln w="76200" cmpd="sng">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762000"/>
            <a:ext cx="453235" cy="5562600"/>
          </a:xfrm>
          <a:prstGeom prst="rect">
            <a:avLst/>
          </a:prstGeom>
          <a:solidFill>
            <a:srgbClr val="0066FF"/>
          </a:solidFill>
          <a:ln>
            <a:solidFill>
              <a:srgbClr val="0066FF"/>
            </a:solidFill>
          </a:ln>
        </p:spPr>
        <p:txBody>
          <a:bodyPr vert="vert270" wrap="square" lIns="87266" tIns="43633" rIns="87266" bIns="43633">
            <a:spAutoFit/>
          </a:bodyPr>
          <a:lstStyle/>
          <a:p>
            <a:pPr algn="ctr">
              <a:defRPr/>
            </a:pPr>
            <a:r>
              <a:rPr lang="en-US" b="1" dirty="0">
                <a:solidFill>
                  <a:schemeClr val="bg1"/>
                </a:solidFill>
                <a:latin typeface="Arial Black" pitchFamily="34" charset="0"/>
              </a:rPr>
              <a:t>ZES ZCOER , Pune</a:t>
            </a:r>
          </a:p>
        </p:txBody>
      </p:sp>
      <p:cxnSp>
        <p:nvCxnSpPr>
          <p:cNvPr id="8" name="Straight Connector 7"/>
          <p:cNvCxnSpPr/>
          <p:nvPr/>
        </p:nvCxnSpPr>
        <p:spPr>
          <a:xfrm>
            <a:off x="0" y="6324377"/>
            <a:ext cx="9144000" cy="1340"/>
          </a:xfrm>
          <a:prstGeom prst="line">
            <a:avLst/>
          </a:prstGeom>
          <a:ln w="76200" cmpd="sng">
            <a:solidFill>
              <a:srgbClr val="C00000"/>
            </a:solidFill>
          </a:ln>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p:nvPicPr>
        <p:blipFill>
          <a:blip r:embed="rId3" cstate="print"/>
          <a:srcRect/>
          <a:stretch>
            <a:fillRect/>
          </a:stretch>
        </p:blipFill>
        <p:spPr bwMode="auto">
          <a:xfrm>
            <a:off x="8610600" y="0"/>
            <a:ext cx="533400" cy="612913"/>
          </a:xfrm>
          <a:prstGeom prst="rect">
            <a:avLst/>
          </a:prstGeom>
          <a:noFill/>
          <a:ln w="9525">
            <a:noFill/>
            <a:miter lim="800000"/>
            <a:headEnd/>
            <a:tailEnd/>
          </a:ln>
          <a:effectLst/>
        </p:spPr>
      </p:pic>
      <p:sp>
        <p:nvSpPr>
          <p:cNvPr id="11" name="Text Box 2"/>
          <p:cNvSpPr txBox="1">
            <a:spLocks noChangeArrowheads="1"/>
          </p:cNvSpPr>
          <p:nvPr/>
        </p:nvSpPr>
        <p:spPr bwMode="auto">
          <a:xfrm>
            <a:off x="609600" y="152400"/>
            <a:ext cx="8215312" cy="461653"/>
          </a:xfrm>
          <a:prstGeom prst="rect">
            <a:avLst/>
          </a:prstGeom>
          <a:noFill/>
          <a:ln w="9525">
            <a:noFill/>
            <a:miter lim="800000"/>
            <a:headEnd/>
            <a:tailEnd/>
          </a:ln>
        </p:spPr>
        <p:txBody>
          <a:bodyPr lIns="91430" tIns="45714" rIns="91430" bIns="45714">
            <a:spAutoFit/>
          </a:bodyPr>
          <a:lstStyle/>
          <a:p>
            <a:pPr algn="ctr"/>
            <a:r>
              <a:rPr lang="en-US" altLang="zh-TW" sz="2400" b="1" dirty="0" smtClean="0">
                <a:solidFill>
                  <a:srgbClr val="C00000"/>
                </a:solidFill>
                <a:latin typeface="Bookman Old Style" pitchFamily="18" charset="0"/>
              </a:rPr>
              <a:t>Simulation &amp; Result </a:t>
            </a:r>
            <a:endParaRPr lang="en-US" altLang="zh-TW" sz="2400" b="1" dirty="0">
              <a:solidFill>
                <a:srgbClr val="C00000"/>
              </a:solidFill>
              <a:latin typeface="Bookman Old Style" pitchFamily="18" charset="0"/>
            </a:endParaRPr>
          </a:p>
        </p:txBody>
      </p:sp>
      <p:pic>
        <p:nvPicPr>
          <p:cNvPr id="29" name="Picture 5" descr="D:\MyData\Desktop\index.jpg"/>
          <p:cNvPicPr>
            <a:picLocks noChangeAspect="1" noChangeArrowheads="1"/>
          </p:cNvPicPr>
          <p:nvPr/>
        </p:nvPicPr>
        <p:blipFill>
          <a:blip r:embed="rId4"/>
          <a:srcRect/>
          <a:stretch>
            <a:fillRect/>
          </a:stretch>
        </p:blipFill>
        <p:spPr bwMode="auto">
          <a:xfrm>
            <a:off x="1" y="2"/>
            <a:ext cx="838200" cy="647032"/>
          </a:xfrm>
          <a:prstGeom prst="rect">
            <a:avLst/>
          </a:prstGeom>
          <a:noFill/>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7340" y="747937"/>
            <a:ext cx="8605284" cy="5527647"/>
          </a:xfrm>
          <a:prstGeom prst="rect">
            <a:avLst/>
          </a:prstGeom>
        </p:spPr>
      </p:pic>
      <p:sp>
        <p:nvSpPr>
          <p:cNvPr id="12" name="TextBox 11"/>
          <p:cNvSpPr txBox="1"/>
          <p:nvPr/>
        </p:nvSpPr>
        <p:spPr>
          <a:xfrm>
            <a:off x="2705658" y="6453760"/>
            <a:ext cx="4054466" cy="324197"/>
          </a:xfrm>
          <a:prstGeom prst="rect">
            <a:avLst/>
          </a:prstGeom>
          <a:solidFill>
            <a:srgbClr val="FFFF00"/>
          </a:solidFill>
        </p:spPr>
        <p:txBody>
          <a:bodyPr wrap="square" lIns="77221" tIns="38611" rIns="77221" bIns="38611" rtlCol="0">
            <a:spAutoFit/>
          </a:bodyPr>
          <a:lstStyle/>
          <a:p>
            <a:pPr algn="ctr"/>
            <a:r>
              <a:rPr lang="en-US" sz="1600" dirty="0">
                <a:solidFill>
                  <a:schemeClr val="tx2"/>
                </a:solidFill>
                <a:latin typeface="Bookman Old Style" pitchFamily="18" charset="0"/>
              </a:rPr>
              <a:t>Department of Electrical Engineering</a:t>
            </a:r>
          </a:p>
        </p:txBody>
      </p:sp>
      <p:sp>
        <p:nvSpPr>
          <p:cNvPr id="13" name="Slide Number Placeholder 24"/>
          <p:cNvSpPr>
            <a:spLocks noGrp="1"/>
          </p:cNvSpPr>
          <p:nvPr>
            <p:ph type="sldNum" sz="quarter" idx="12"/>
          </p:nvPr>
        </p:nvSpPr>
        <p:spPr>
          <a:xfrm>
            <a:off x="6553200" y="6356350"/>
            <a:ext cx="2133600" cy="365125"/>
          </a:xfrm>
        </p:spPr>
        <p:txBody>
          <a:bodyPr/>
          <a:lstStyle/>
          <a:p>
            <a:fld id="{B6F15528-21DE-4FAA-801E-634DDDAF4B2B}" type="slidenum">
              <a:rPr lang="en-US" sz="1400" smtClean="0">
                <a:latin typeface="Bookman Old Style" pitchFamily="18" charset="0"/>
              </a:rPr>
              <a:pPr/>
              <a:t>15</a:t>
            </a:fld>
            <a:endParaRPr lang="en-US" sz="1400" dirty="0">
              <a:latin typeface="Bookman Old Style" pitchFamily="18" charset="0"/>
            </a:endParaRPr>
          </a:p>
        </p:txBody>
      </p:sp>
    </p:spTree>
    <p:extLst>
      <p:ext uri="{BB962C8B-B14F-4D97-AF65-F5344CB8AC3E}">
        <p14:creationId xmlns:p14="http://schemas.microsoft.com/office/powerpoint/2010/main" val="12601372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714627"/>
            <a:ext cx="9144000" cy="0"/>
          </a:xfrm>
          <a:prstGeom prst="line">
            <a:avLst/>
          </a:prstGeom>
          <a:ln w="76200" cmpd="sng">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762000"/>
            <a:ext cx="453235" cy="5562600"/>
          </a:xfrm>
          <a:prstGeom prst="rect">
            <a:avLst/>
          </a:prstGeom>
          <a:solidFill>
            <a:srgbClr val="0066FF"/>
          </a:solidFill>
          <a:ln>
            <a:solidFill>
              <a:srgbClr val="0066FF"/>
            </a:solidFill>
          </a:ln>
        </p:spPr>
        <p:txBody>
          <a:bodyPr vert="vert270" wrap="square" lIns="87266" tIns="43633" rIns="87266" bIns="43633">
            <a:spAutoFit/>
          </a:bodyPr>
          <a:lstStyle/>
          <a:p>
            <a:pPr algn="ctr">
              <a:defRPr/>
            </a:pPr>
            <a:r>
              <a:rPr lang="en-US" b="1" dirty="0">
                <a:solidFill>
                  <a:schemeClr val="bg1"/>
                </a:solidFill>
                <a:latin typeface="Arial Black" pitchFamily="34" charset="0"/>
              </a:rPr>
              <a:t>ZES ZCOER , Pune</a:t>
            </a:r>
          </a:p>
        </p:txBody>
      </p:sp>
      <p:cxnSp>
        <p:nvCxnSpPr>
          <p:cNvPr id="8" name="Straight Connector 7"/>
          <p:cNvCxnSpPr/>
          <p:nvPr/>
        </p:nvCxnSpPr>
        <p:spPr>
          <a:xfrm>
            <a:off x="0" y="6324377"/>
            <a:ext cx="9144000" cy="1340"/>
          </a:xfrm>
          <a:prstGeom prst="line">
            <a:avLst/>
          </a:prstGeom>
          <a:ln w="76200" cmpd="sng">
            <a:solidFill>
              <a:srgbClr val="C00000"/>
            </a:solidFill>
          </a:ln>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p:nvPicPr>
        <p:blipFill>
          <a:blip r:embed="rId3" cstate="print"/>
          <a:srcRect/>
          <a:stretch>
            <a:fillRect/>
          </a:stretch>
        </p:blipFill>
        <p:spPr bwMode="auto">
          <a:xfrm>
            <a:off x="8610600" y="0"/>
            <a:ext cx="533400" cy="612913"/>
          </a:xfrm>
          <a:prstGeom prst="rect">
            <a:avLst/>
          </a:prstGeom>
          <a:noFill/>
          <a:ln w="9525">
            <a:noFill/>
            <a:miter lim="800000"/>
            <a:headEnd/>
            <a:tailEnd/>
          </a:ln>
          <a:effectLst/>
        </p:spPr>
      </p:pic>
      <p:sp>
        <p:nvSpPr>
          <p:cNvPr id="11" name="Text Box 2"/>
          <p:cNvSpPr txBox="1">
            <a:spLocks noChangeArrowheads="1"/>
          </p:cNvSpPr>
          <p:nvPr/>
        </p:nvSpPr>
        <p:spPr bwMode="auto">
          <a:xfrm>
            <a:off x="609600" y="152400"/>
            <a:ext cx="8215312" cy="461653"/>
          </a:xfrm>
          <a:prstGeom prst="rect">
            <a:avLst/>
          </a:prstGeom>
          <a:noFill/>
          <a:ln w="9525">
            <a:noFill/>
            <a:miter lim="800000"/>
            <a:headEnd/>
            <a:tailEnd/>
          </a:ln>
        </p:spPr>
        <p:txBody>
          <a:bodyPr lIns="91430" tIns="45714" rIns="91430" bIns="45714">
            <a:spAutoFit/>
          </a:bodyPr>
          <a:lstStyle/>
          <a:p>
            <a:pPr algn="ctr"/>
            <a:r>
              <a:rPr lang="en-US" altLang="zh-TW" sz="2400" b="1" dirty="0" smtClean="0">
                <a:solidFill>
                  <a:srgbClr val="C00000"/>
                </a:solidFill>
                <a:latin typeface="Bookman Old Style" pitchFamily="18" charset="0"/>
              </a:rPr>
              <a:t>Simulation &amp; Result </a:t>
            </a:r>
            <a:endParaRPr lang="en-US" altLang="zh-TW" sz="2400" b="1" dirty="0">
              <a:solidFill>
                <a:srgbClr val="C00000"/>
              </a:solidFill>
              <a:latin typeface="Bookman Old Style" pitchFamily="18" charset="0"/>
            </a:endParaRPr>
          </a:p>
        </p:txBody>
      </p:sp>
      <p:pic>
        <p:nvPicPr>
          <p:cNvPr id="29" name="Picture 5" descr="D:\MyData\Desktop\index.jpg"/>
          <p:cNvPicPr>
            <a:picLocks noChangeAspect="1" noChangeArrowheads="1"/>
          </p:cNvPicPr>
          <p:nvPr/>
        </p:nvPicPr>
        <p:blipFill>
          <a:blip r:embed="rId4"/>
          <a:srcRect/>
          <a:stretch>
            <a:fillRect/>
          </a:stretch>
        </p:blipFill>
        <p:spPr bwMode="auto">
          <a:xfrm>
            <a:off x="1" y="2"/>
            <a:ext cx="838200" cy="647032"/>
          </a:xfrm>
          <a:prstGeom prst="rect">
            <a:avLst/>
          </a:prstGeom>
          <a:noFill/>
        </p:spPr>
      </p:pic>
      <p:sp>
        <p:nvSpPr>
          <p:cNvPr id="12" name="TextBox 11"/>
          <p:cNvSpPr txBox="1"/>
          <p:nvPr/>
        </p:nvSpPr>
        <p:spPr>
          <a:xfrm>
            <a:off x="2705658" y="6453760"/>
            <a:ext cx="4054466" cy="324197"/>
          </a:xfrm>
          <a:prstGeom prst="rect">
            <a:avLst/>
          </a:prstGeom>
          <a:solidFill>
            <a:srgbClr val="FFFF00"/>
          </a:solidFill>
        </p:spPr>
        <p:txBody>
          <a:bodyPr wrap="square" lIns="77221" tIns="38611" rIns="77221" bIns="38611" rtlCol="0">
            <a:spAutoFit/>
          </a:bodyPr>
          <a:lstStyle/>
          <a:p>
            <a:pPr algn="ctr"/>
            <a:r>
              <a:rPr lang="en-US" sz="1600" dirty="0">
                <a:solidFill>
                  <a:schemeClr val="tx2"/>
                </a:solidFill>
                <a:latin typeface="Bookman Old Style" pitchFamily="18" charset="0"/>
              </a:rPr>
              <a:t>Department of Electrical Engineering</a:t>
            </a:r>
          </a:p>
        </p:txBody>
      </p:sp>
      <p:sp>
        <p:nvSpPr>
          <p:cNvPr id="13" name="Slide Number Placeholder 24"/>
          <p:cNvSpPr>
            <a:spLocks noGrp="1"/>
          </p:cNvSpPr>
          <p:nvPr>
            <p:ph type="sldNum" sz="quarter" idx="12"/>
          </p:nvPr>
        </p:nvSpPr>
        <p:spPr>
          <a:xfrm>
            <a:off x="6553200" y="6356350"/>
            <a:ext cx="2133600" cy="365125"/>
          </a:xfrm>
        </p:spPr>
        <p:txBody>
          <a:bodyPr/>
          <a:lstStyle/>
          <a:p>
            <a:fld id="{B6F15528-21DE-4FAA-801E-634DDDAF4B2B}" type="slidenum">
              <a:rPr lang="en-US" sz="1400" smtClean="0">
                <a:latin typeface="Bookman Old Style" pitchFamily="18" charset="0"/>
              </a:rPr>
              <a:pPr/>
              <a:t>16</a:t>
            </a:fld>
            <a:endParaRPr lang="en-US" sz="1400" dirty="0">
              <a:latin typeface="Bookman Old Style" pitchFamily="18" charset="0"/>
            </a:endParaRPr>
          </a:p>
        </p:txBody>
      </p:sp>
      <p:sp>
        <p:nvSpPr>
          <p:cNvPr id="3" name="TextBox 2"/>
          <p:cNvSpPr txBox="1"/>
          <p:nvPr/>
        </p:nvSpPr>
        <p:spPr>
          <a:xfrm>
            <a:off x="609600" y="762000"/>
            <a:ext cx="6934200" cy="523220"/>
          </a:xfrm>
          <a:prstGeom prst="rect">
            <a:avLst/>
          </a:prstGeom>
          <a:noFill/>
        </p:spPr>
        <p:txBody>
          <a:bodyPr wrap="square" rtlCol="0">
            <a:spAutoFit/>
          </a:bodyPr>
          <a:lstStyle/>
          <a:p>
            <a:r>
              <a:rPr lang="en-IN" sz="2800" b="1" dirty="0" smtClean="0">
                <a:latin typeface="Times New Roman" pitchFamily="18" charset="0"/>
                <a:cs typeface="Times New Roman" pitchFamily="18" charset="0"/>
              </a:rPr>
              <a:t>Hardware Result:</a:t>
            </a:r>
            <a:endParaRPr lang="en-IN" b="1" dirty="0">
              <a:latin typeface="Times New Roman" pitchFamily="18" charset="0"/>
              <a:cs typeface="Times New Roman" pitchFamily="18" charset="0"/>
            </a:endParaRPr>
          </a:p>
        </p:txBody>
      </p:sp>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3191067" y="1567351"/>
            <a:ext cx="5269197" cy="3951898"/>
          </a:xfrm>
          <a:prstGeom prst="rect">
            <a:avLst/>
          </a:prstGeom>
        </p:spPr>
      </p:pic>
    </p:spTree>
    <p:extLst>
      <p:ext uri="{BB962C8B-B14F-4D97-AF65-F5344CB8AC3E}">
        <p14:creationId xmlns:p14="http://schemas.microsoft.com/office/powerpoint/2010/main" val="11821905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714627"/>
            <a:ext cx="9144000" cy="0"/>
          </a:xfrm>
          <a:prstGeom prst="line">
            <a:avLst/>
          </a:prstGeom>
          <a:ln w="76200" cmpd="sng">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762000"/>
            <a:ext cx="453235" cy="5562600"/>
          </a:xfrm>
          <a:prstGeom prst="rect">
            <a:avLst/>
          </a:prstGeom>
          <a:solidFill>
            <a:srgbClr val="0066FF"/>
          </a:solidFill>
          <a:ln>
            <a:solidFill>
              <a:srgbClr val="0066FF"/>
            </a:solidFill>
          </a:ln>
        </p:spPr>
        <p:txBody>
          <a:bodyPr vert="vert270" wrap="square" lIns="87266" tIns="43633" rIns="87266" bIns="43633">
            <a:spAutoFit/>
          </a:bodyPr>
          <a:lstStyle/>
          <a:p>
            <a:pPr algn="ctr">
              <a:defRPr/>
            </a:pPr>
            <a:r>
              <a:rPr lang="en-US" b="1" dirty="0">
                <a:solidFill>
                  <a:schemeClr val="bg1"/>
                </a:solidFill>
                <a:latin typeface="Arial Black" pitchFamily="34" charset="0"/>
              </a:rPr>
              <a:t>ZES ZCOER , Pune</a:t>
            </a:r>
          </a:p>
        </p:txBody>
      </p:sp>
      <p:cxnSp>
        <p:nvCxnSpPr>
          <p:cNvPr id="8" name="Straight Connector 7"/>
          <p:cNvCxnSpPr/>
          <p:nvPr/>
        </p:nvCxnSpPr>
        <p:spPr>
          <a:xfrm>
            <a:off x="0" y="6324377"/>
            <a:ext cx="9144000" cy="1340"/>
          </a:xfrm>
          <a:prstGeom prst="line">
            <a:avLst/>
          </a:prstGeom>
          <a:ln w="76200" cmpd="sng">
            <a:solidFill>
              <a:srgbClr val="C00000"/>
            </a:solidFill>
          </a:ln>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p:nvPicPr>
        <p:blipFill>
          <a:blip r:embed="rId3" cstate="print"/>
          <a:srcRect/>
          <a:stretch>
            <a:fillRect/>
          </a:stretch>
        </p:blipFill>
        <p:spPr bwMode="auto">
          <a:xfrm>
            <a:off x="8610600" y="0"/>
            <a:ext cx="533400" cy="612913"/>
          </a:xfrm>
          <a:prstGeom prst="rect">
            <a:avLst/>
          </a:prstGeom>
          <a:noFill/>
          <a:ln w="9525">
            <a:noFill/>
            <a:miter lim="800000"/>
            <a:headEnd/>
            <a:tailEnd/>
          </a:ln>
          <a:effectLst/>
        </p:spPr>
      </p:pic>
      <p:sp>
        <p:nvSpPr>
          <p:cNvPr id="11" name="Text Box 2"/>
          <p:cNvSpPr txBox="1">
            <a:spLocks noChangeArrowheads="1"/>
          </p:cNvSpPr>
          <p:nvPr/>
        </p:nvSpPr>
        <p:spPr bwMode="auto">
          <a:xfrm>
            <a:off x="609600" y="152400"/>
            <a:ext cx="8215312" cy="461653"/>
          </a:xfrm>
          <a:prstGeom prst="rect">
            <a:avLst/>
          </a:prstGeom>
          <a:noFill/>
          <a:ln w="9525">
            <a:noFill/>
            <a:miter lim="800000"/>
            <a:headEnd/>
            <a:tailEnd/>
          </a:ln>
        </p:spPr>
        <p:txBody>
          <a:bodyPr lIns="91430" tIns="45714" rIns="91430" bIns="45714">
            <a:spAutoFit/>
          </a:bodyPr>
          <a:lstStyle/>
          <a:p>
            <a:pPr algn="ctr"/>
            <a:r>
              <a:rPr lang="en-US" altLang="zh-TW" sz="2400" b="1" dirty="0" smtClean="0">
                <a:solidFill>
                  <a:srgbClr val="C00000"/>
                </a:solidFill>
                <a:latin typeface="Bookman Old Style" pitchFamily="18" charset="0"/>
              </a:rPr>
              <a:t>Simulation &amp; Result </a:t>
            </a:r>
            <a:endParaRPr lang="en-US" altLang="zh-TW" sz="2400" b="1" dirty="0">
              <a:solidFill>
                <a:srgbClr val="C00000"/>
              </a:solidFill>
              <a:latin typeface="Bookman Old Style" pitchFamily="18" charset="0"/>
            </a:endParaRPr>
          </a:p>
        </p:txBody>
      </p:sp>
      <p:pic>
        <p:nvPicPr>
          <p:cNvPr id="29" name="Picture 5" descr="D:\MyData\Desktop\index.jpg"/>
          <p:cNvPicPr>
            <a:picLocks noChangeAspect="1" noChangeArrowheads="1"/>
          </p:cNvPicPr>
          <p:nvPr/>
        </p:nvPicPr>
        <p:blipFill>
          <a:blip r:embed="rId4"/>
          <a:srcRect/>
          <a:stretch>
            <a:fillRect/>
          </a:stretch>
        </p:blipFill>
        <p:spPr bwMode="auto">
          <a:xfrm>
            <a:off x="1" y="2"/>
            <a:ext cx="838200" cy="647032"/>
          </a:xfrm>
          <a:prstGeom prst="rect">
            <a:avLst/>
          </a:prstGeom>
          <a:noFill/>
        </p:spPr>
      </p:pic>
      <p:sp>
        <p:nvSpPr>
          <p:cNvPr id="12" name="TextBox 11"/>
          <p:cNvSpPr txBox="1"/>
          <p:nvPr/>
        </p:nvSpPr>
        <p:spPr>
          <a:xfrm>
            <a:off x="2705658" y="6453760"/>
            <a:ext cx="4054466" cy="324197"/>
          </a:xfrm>
          <a:prstGeom prst="rect">
            <a:avLst/>
          </a:prstGeom>
          <a:solidFill>
            <a:srgbClr val="FFFF00"/>
          </a:solidFill>
        </p:spPr>
        <p:txBody>
          <a:bodyPr wrap="square" lIns="77221" tIns="38611" rIns="77221" bIns="38611" rtlCol="0">
            <a:spAutoFit/>
          </a:bodyPr>
          <a:lstStyle/>
          <a:p>
            <a:pPr algn="ctr"/>
            <a:r>
              <a:rPr lang="en-US" sz="1600" dirty="0">
                <a:solidFill>
                  <a:schemeClr val="tx2"/>
                </a:solidFill>
                <a:latin typeface="Bookman Old Style" pitchFamily="18" charset="0"/>
              </a:rPr>
              <a:t>Department of Electrical Engineering</a:t>
            </a:r>
          </a:p>
        </p:txBody>
      </p:sp>
      <p:sp>
        <p:nvSpPr>
          <p:cNvPr id="13" name="Slide Number Placeholder 24"/>
          <p:cNvSpPr>
            <a:spLocks noGrp="1"/>
          </p:cNvSpPr>
          <p:nvPr>
            <p:ph type="sldNum" sz="quarter" idx="12"/>
          </p:nvPr>
        </p:nvSpPr>
        <p:spPr>
          <a:xfrm>
            <a:off x="6553200" y="6356350"/>
            <a:ext cx="2133600" cy="365125"/>
          </a:xfrm>
        </p:spPr>
        <p:txBody>
          <a:bodyPr/>
          <a:lstStyle/>
          <a:p>
            <a:fld id="{B6F15528-21DE-4FAA-801E-634DDDAF4B2B}" type="slidenum">
              <a:rPr lang="en-US" sz="1400" smtClean="0">
                <a:latin typeface="Bookman Old Style" pitchFamily="18" charset="0"/>
              </a:rPr>
              <a:pPr/>
              <a:t>17</a:t>
            </a:fld>
            <a:endParaRPr lang="en-US" sz="1400" dirty="0">
              <a:latin typeface="Bookman Old Style" pitchFamily="18" charset="0"/>
            </a:endParaRPr>
          </a:p>
        </p:txBody>
      </p:sp>
      <p:sp>
        <p:nvSpPr>
          <p:cNvPr id="3" name="TextBox 2"/>
          <p:cNvSpPr txBox="1"/>
          <p:nvPr/>
        </p:nvSpPr>
        <p:spPr>
          <a:xfrm>
            <a:off x="609600" y="762000"/>
            <a:ext cx="6934200" cy="523220"/>
          </a:xfrm>
          <a:prstGeom prst="rect">
            <a:avLst/>
          </a:prstGeom>
          <a:noFill/>
        </p:spPr>
        <p:txBody>
          <a:bodyPr wrap="square" rtlCol="0">
            <a:spAutoFit/>
          </a:bodyPr>
          <a:lstStyle/>
          <a:p>
            <a:r>
              <a:rPr lang="en-IN" sz="2800" b="1" dirty="0" smtClean="0">
                <a:latin typeface="Times New Roman" pitchFamily="18" charset="0"/>
                <a:cs typeface="Times New Roman" pitchFamily="18" charset="0"/>
              </a:rPr>
              <a:t>Hardware Result:</a:t>
            </a:r>
            <a:endParaRPr lang="en-IN" b="1" dirty="0">
              <a:latin typeface="Times New Roman" pitchFamily="18" charset="0"/>
              <a:cs typeface="Times New Roman" pitchFamily="18" charset="0"/>
            </a:endParaRPr>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4178674" y="1417544"/>
            <a:ext cx="5029200" cy="3771900"/>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a:off x="57150" y="1341345"/>
            <a:ext cx="5040406" cy="3935506"/>
          </a:xfrm>
          <a:prstGeom prst="rect">
            <a:avLst/>
          </a:prstGeom>
        </p:spPr>
      </p:pic>
    </p:spTree>
    <p:extLst>
      <p:ext uri="{BB962C8B-B14F-4D97-AF65-F5344CB8AC3E}">
        <p14:creationId xmlns:p14="http://schemas.microsoft.com/office/powerpoint/2010/main" val="4554066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714627"/>
            <a:ext cx="9144000" cy="0"/>
          </a:xfrm>
          <a:prstGeom prst="line">
            <a:avLst/>
          </a:prstGeom>
          <a:ln w="76200" cmpd="sng">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762000"/>
            <a:ext cx="453235" cy="5562600"/>
          </a:xfrm>
          <a:prstGeom prst="rect">
            <a:avLst/>
          </a:prstGeom>
          <a:solidFill>
            <a:srgbClr val="0066FF"/>
          </a:solidFill>
          <a:ln>
            <a:solidFill>
              <a:srgbClr val="0066FF"/>
            </a:solidFill>
          </a:ln>
        </p:spPr>
        <p:txBody>
          <a:bodyPr vert="vert270" wrap="square" lIns="87266" tIns="43633" rIns="87266" bIns="43633">
            <a:spAutoFit/>
          </a:bodyPr>
          <a:lstStyle/>
          <a:p>
            <a:pPr algn="ctr">
              <a:defRPr/>
            </a:pPr>
            <a:r>
              <a:rPr lang="en-US" b="1" dirty="0">
                <a:solidFill>
                  <a:schemeClr val="bg1"/>
                </a:solidFill>
                <a:latin typeface="Arial Black" pitchFamily="34" charset="0"/>
              </a:rPr>
              <a:t>ZES ZCOER , Pune</a:t>
            </a:r>
          </a:p>
        </p:txBody>
      </p:sp>
      <p:cxnSp>
        <p:nvCxnSpPr>
          <p:cNvPr id="8" name="Straight Connector 7"/>
          <p:cNvCxnSpPr/>
          <p:nvPr/>
        </p:nvCxnSpPr>
        <p:spPr>
          <a:xfrm>
            <a:off x="0" y="6324377"/>
            <a:ext cx="9144000" cy="1340"/>
          </a:xfrm>
          <a:prstGeom prst="line">
            <a:avLst/>
          </a:prstGeom>
          <a:ln w="76200" cmpd="sng">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05658" y="6453760"/>
            <a:ext cx="4054466" cy="324197"/>
          </a:xfrm>
          <a:prstGeom prst="rect">
            <a:avLst/>
          </a:prstGeom>
          <a:solidFill>
            <a:srgbClr val="FFFF00"/>
          </a:solidFill>
        </p:spPr>
        <p:txBody>
          <a:bodyPr wrap="square" lIns="77221" tIns="38611" rIns="77221" bIns="38611" rtlCol="0">
            <a:spAutoFit/>
          </a:bodyPr>
          <a:lstStyle/>
          <a:p>
            <a:pPr algn="ctr"/>
            <a:r>
              <a:rPr lang="en-US" sz="1600" dirty="0">
                <a:solidFill>
                  <a:schemeClr val="tx2"/>
                </a:solidFill>
                <a:latin typeface="Bookman Old Style" pitchFamily="18" charset="0"/>
              </a:rPr>
              <a:t>Department of Electrical Engineering</a:t>
            </a:r>
          </a:p>
        </p:txBody>
      </p:sp>
      <p:pic>
        <p:nvPicPr>
          <p:cNvPr id="10" name="Picture 2"/>
          <p:cNvPicPr>
            <a:picLocks noChangeAspect="1" noChangeArrowheads="1"/>
          </p:cNvPicPr>
          <p:nvPr/>
        </p:nvPicPr>
        <p:blipFill>
          <a:blip r:embed="rId3" cstate="print"/>
          <a:srcRect/>
          <a:stretch>
            <a:fillRect/>
          </a:stretch>
        </p:blipFill>
        <p:spPr bwMode="auto">
          <a:xfrm>
            <a:off x="8610600" y="0"/>
            <a:ext cx="533400" cy="612913"/>
          </a:xfrm>
          <a:prstGeom prst="rect">
            <a:avLst/>
          </a:prstGeom>
          <a:noFill/>
          <a:ln w="9525">
            <a:noFill/>
            <a:miter lim="800000"/>
            <a:headEnd/>
            <a:tailEnd/>
          </a:ln>
          <a:effectLst/>
        </p:spPr>
      </p:pic>
      <p:sp>
        <p:nvSpPr>
          <p:cNvPr id="11" name="Text Box 2"/>
          <p:cNvSpPr txBox="1">
            <a:spLocks noChangeArrowheads="1"/>
          </p:cNvSpPr>
          <p:nvPr/>
        </p:nvSpPr>
        <p:spPr bwMode="auto">
          <a:xfrm>
            <a:off x="609600" y="152400"/>
            <a:ext cx="8215312" cy="461653"/>
          </a:xfrm>
          <a:prstGeom prst="rect">
            <a:avLst/>
          </a:prstGeom>
          <a:noFill/>
          <a:ln w="9525">
            <a:noFill/>
            <a:miter lim="800000"/>
            <a:headEnd/>
            <a:tailEnd/>
          </a:ln>
        </p:spPr>
        <p:txBody>
          <a:bodyPr lIns="91430" tIns="45714" rIns="91430" bIns="45714">
            <a:spAutoFit/>
          </a:bodyPr>
          <a:lstStyle/>
          <a:p>
            <a:pPr algn="ctr"/>
            <a:r>
              <a:rPr lang="en-US" sz="2400" b="1" dirty="0" smtClean="0">
                <a:solidFill>
                  <a:srgbClr val="C00000"/>
                </a:solidFill>
                <a:latin typeface="Bookman Old Style" pitchFamily="18" charset="0"/>
              </a:rPr>
              <a:t>Approximate Cost Of Project</a:t>
            </a:r>
            <a:endParaRPr lang="en-US" altLang="zh-TW" sz="2400" b="1" dirty="0">
              <a:solidFill>
                <a:srgbClr val="C00000"/>
              </a:solidFill>
              <a:latin typeface="Bookman Old Style" pitchFamily="18" charset="0"/>
            </a:endParaRPr>
          </a:p>
        </p:txBody>
      </p:sp>
      <p:pic>
        <p:nvPicPr>
          <p:cNvPr id="29" name="Picture 5" descr="D:\MyData\Desktop\index.jpg"/>
          <p:cNvPicPr>
            <a:picLocks noChangeAspect="1" noChangeArrowheads="1"/>
          </p:cNvPicPr>
          <p:nvPr/>
        </p:nvPicPr>
        <p:blipFill>
          <a:blip r:embed="rId4"/>
          <a:srcRect/>
          <a:stretch>
            <a:fillRect/>
          </a:stretch>
        </p:blipFill>
        <p:spPr bwMode="auto">
          <a:xfrm>
            <a:off x="1" y="2"/>
            <a:ext cx="838200" cy="647032"/>
          </a:xfrm>
          <a:prstGeom prst="rect">
            <a:avLst/>
          </a:prstGeom>
          <a:noFill/>
        </p:spPr>
      </p:pic>
      <p:sp>
        <p:nvSpPr>
          <p:cNvPr id="25" name="Slide Number Placeholder 24"/>
          <p:cNvSpPr>
            <a:spLocks noGrp="1"/>
          </p:cNvSpPr>
          <p:nvPr>
            <p:ph type="sldNum" sz="quarter" idx="12"/>
          </p:nvPr>
        </p:nvSpPr>
        <p:spPr/>
        <p:txBody>
          <a:bodyPr/>
          <a:lstStyle/>
          <a:p>
            <a:fld id="{B6F15528-21DE-4FAA-801E-634DDDAF4B2B}" type="slidenum">
              <a:rPr lang="en-US" sz="1400" smtClean="0">
                <a:latin typeface="Bookman Old Style" pitchFamily="18" charset="0"/>
              </a:rPr>
              <a:pPr/>
              <a:t>18</a:t>
            </a:fld>
            <a:endParaRPr lang="en-US" sz="1400" dirty="0">
              <a:latin typeface="Bookman Old Style"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105779501"/>
              </p:ext>
            </p:extLst>
          </p:nvPr>
        </p:nvGraphicFramePr>
        <p:xfrm>
          <a:off x="762000" y="762000"/>
          <a:ext cx="8115300" cy="5974080"/>
        </p:xfrm>
        <a:graphic>
          <a:graphicData uri="http://schemas.openxmlformats.org/drawingml/2006/table">
            <a:tbl>
              <a:tblPr firstRow="1" firstCol="1" bandRow="1">
                <a:tableStyleId>{5C22544A-7EE6-4342-B048-85BDC9FD1C3A}</a:tableStyleId>
              </a:tblPr>
              <a:tblGrid>
                <a:gridCol w="424818"/>
                <a:gridCol w="4687129"/>
                <a:gridCol w="1509241"/>
                <a:gridCol w="1494112"/>
              </a:tblGrid>
              <a:tr h="993710">
                <a:tc>
                  <a:txBody>
                    <a:bodyPr/>
                    <a:lstStyle/>
                    <a:p>
                      <a:pPr algn="ctr">
                        <a:lnSpc>
                          <a:spcPct val="200000"/>
                        </a:lnSpc>
                        <a:spcBef>
                          <a:spcPts val="1200"/>
                        </a:spcBef>
                        <a:spcAft>
                          <a:spcPts val="0"/>
                        </a:spcAft>
                      </a:pPr>
                      <a:r>
                        <a:rPr lang="en-US" sz="1800" dirty="0">
                          <a:effectLst/>
                        </a:rPr>
                        <a:t>Sr. No.</a:t>
                      </a:r>
                      <a:endParaRPr lang="en-IN" sz="1400" dirty="0">
                        <a:solidFill>
                          <a:srgbClr val="000000"/>
                        </a:solidFill>
                        <a:effectLst/>
                        <a:latin typeface="Calibri"/>
                        <a:ea typeface="Times New Roman"/>
                        <a:cs typeface="Times New Roman"/>
                      </a:endParaRPr>
                    </a:p>
                  </a:txBody>
                  <a:tcPr marL="29432" marR="29432" marT="0" marB="0"/>
                </a:tc>
                <a:tc>
                  <a:txBody>
                    <a:bodyPr/>
                    <a:lstStyle/>
                    <a:p>
                      <a:pPr>
                        <a:lnSpc>
                          <a:spcPct val="200000"/>
                        </a:lnSpc>
                        <a:spcBef>
                          <a:spcPts val="1200"/>
                        </a:spcBef>
                        <a:spcAft>
                          <a:spcPts val="0"/>
                        </a:spcAft>
                      </a:pPr>
                      <a:r>
                        <a:rPr lang="en-US" sz="1600" dirty="0">
                          <a:effectLst/>
                        </a:rPr>
                        <a:t>Components  Name</a:t>
                      </a:r>
                      <a:endParaRPr lang="en-IN" sz="1400" dirty="0">
                        <a:solidFill>
                          <a:srgbClr val="000000"/>
                        </a:solidFill>
                        <a:effectLst/>
                        <a:latin typeface="Calibri"/>
                        <a:ea typeface="Times New Roman"/>
                        <a:cs typeface="Times New Roman"/>
                      </a:endParaRPr>
                    </a:p>
                  </a:txBody>
                  <a:tcPr marL="29432" marR="29432" marT="0" marB="0"/>
                </a:tc>
                <a:tc>
                  <a:txBody>
                    <a:bodyPr/>
                    <a:lstStyle/>
                    <a:p>
                      <a:pPr algn="ctr">
                        <a:lnSpc>
                          <a:spcPct val="200000"/>
                        </a:lnSpc>
                        <a:spcBef>
                          <a:spcPts val="1200"/>
                        </a:spcBef>
                        <a:spcAft>
                          <a:spcPts val="0"/>
                        </a:spcAft>
                      </a:pPr>
                      <a:r>
                        <a:rPr lang="en-US" sz="1800">
                          <a:effectLst/>
                        </a:rPr>
                        <a:t>Quantity</a:t>
                      </a:r>
                      <a:endParaRPr lang="en-IN" sz="1400">
                        <a:solidFill>
                          <a:srgbClr val="000000"/>
                        </a:solidFill>
                        <a:effectLst/>
                        <a:latin typeface="Calibri"/>
                        <a:ea typeface="Times New Roman"/>
                        <a:cs typeface="Times New Roman"/>
                      </a:endParaRPr>
                    </a:p>
                  </a:txBody>
                  <a:tcPr marL="29432" marR="29432" marT="0" marB="0"/>
                </a:tc>
                <a:tc>
                  <a:txBody>
                    <a:bodyPr/>
                    <a:lstStyle/>
                    <a:p>
                      <a:pPr algn="ctr">
                        <a:lnSpc>
                          <a:spcPct val="200000"/>
                        </a:lnSpc>
                        <a:spcBef>
                          <a:spcPts val="1200"/>
                        </a:spcBef>
                        <a:spcAft>
                          <a:spcPts val="0"/>
                        </a:spcAft>
                      </a:pPr>
                      <a:r>
                        <a:rPr lang="en-US" sz="1800">
                          <a:effectLst/>
                        </a:rPr>
                        <a:t>Cost (₹)</a:t>
                      </a:r>
                      <a:endParaRPr lang="en-IN" sz="1400">
                        <a:solidFill>
                          <a:srgbClr val="000000"/>
                        </a:solidFill>
                        <a:effectLst/>
                        <a:latin typeface="Calibri"/>
                        <a:ea typeface="Times New Roman"/>
                        <a:cs typeface="Times New Roman"/>
                      </a:endParaRPr>
                    </a:p>
                  </a:txBody>
                  <a:tcPr marL="29432" marR="29432" marT="0" marB="0"/>
                </a:tc>
              </a:tr>
              <a:tr h="441649">
                <a:tc>
                  <a:txBody>
                    <a:bodyPr/>
                    <a:lstStyle/>
                    <a:p>
                      <a:pPr algn="ctr">
                        <a:lnSpc>
                          <a:spcPct val="200000"/>
                        </a:lnSpc>
                        <a:spcBef>
                          <a:spcPts val="1200"/>
                        </a:spcBef>
                        <a:spcAft>
                          <a:spcPts val="0"/>
                        </a:spcAft>
                      </a:pPr>
                      <a:r>
                        <a:rPr lang="en-US" sz="1600">
                          <a:effectLst/>
                        </a:rPr>
                        <a:t>1.</a:t>
                      </a:r>
                      <a:endParaRPr lang="en-IN" sz="1400">
                        <a:solidFill>
                          <a:srgbClr val="000000"/>
                        </a:solidFill>
                        <a:effectLst/>
                        <a:latin typeface="Calibri"/>
                        <a:ea typeface="Times New Roman"/>
                        <a:cs typeface="Times New Roman"/>
                      </a:endParaRPr>
                    </a:p>
                  </a:txBody>
                  <a:tcPr marL="29432" marR="29432" marT="0" marB="0"/>
                </a:tc>
                <a:tc>
                  <a:txBody>
                    <a:bodyPr/>
                    <a:lstStyle/>
                    <a:p>
                      <a:pPr algn="just">
                        <a:lnSpc>
                          <a:spcPct val="200000"/>
                        </a:lnSpc>
                        <a:spcBef>
                          <a:spcPts val="1200"/>
                        </a:spcBef>
                        <a:spcAft>
                          <a:spcPts val="0"/>
                        </a:spcAft>
                      </a:pPr>
                      <a:r>
                        <a:rPr lang="en-US" sz="1600">
                          <a:effectLst/>
                        </a:rPr>
                        <a:t>   Arduino Nano</a:t>
                      </a:r>
                      <a:endParaRPr lang="en-IN" sz="1400">
                        <a:solidFill>
                          <a:srgbClr val="000000"/>
                        </a:solidFill>
                        <a:effectLst/>
                        <a:latin typeface="Calibri"/>
                        <a:ea typeface="Times New Roman"/>
                        <a:cs typeface="Times New Roman"/>
                      </a:endParaRPr>
                    </a:p>
                  </a:txBody>
                  <a:tcPr marL="29432" marR="29432" marT="0" marB="0"/>
                </a:tc>
                <a:tc>
                  <a:txBody>
                    <a:bodyPr/>
                    <a:lstStyle/>
                    <a:p>
                      <a:pPr algn="ctr">
                        <a:lnSpc>
                          <a:spcPct val="200000"/>
                        </a:lnSpc>
                        <a:spcBef>
                          <a:spcPts val="1200"/>
                        </a:spcBef>
                        <a:spcAft>
                          <a:spcPts val="0"/>
                        </a:spcAft>
                      </a:pPr>
                      <a:r>
                        <a:rPr lang="en-US" sz="1600">
                          <a:effectLst/>
                        </a:rPr>
                        <a:t>1</a:t>
                      </a:r>
                      <a:endParaRPr lang="en-IN" sz="1400">
                        <a:solidFill>
                          <a:srgbClr val="000000"/>
                        </a:solidFill>
                        <a:effectLst/>
                        <a:latin typeface="Calibri"/>
                        <a:ea typeface="Times New Roman"/>
                        <a:cs typeface="Times New Roman"/>
                      </a:endParaRPr>
                    </a:p>
                  </a:txBody>
                  <a:tcPr marL="29432" marR="29432" marT="0" marB="0"/>
                </a:tc>
                <a:tc>
                  <a:txBody>
                    <a:bodyPr/>
                    <a:lstStyle/>
                    <a:p>
                      <a:pPr algn="ctr">
                        <a:lnSpc>
                          <a:spcPct val="200000"/>
                        </a:lnSpc>
                        <a:spcBef>
                          <a:spcPts val="1200"/>
                        </a:spcBef>
                        <a:spcAft>
                          <a:spcPts val="0"/>
                        </a:spcAft>
                      </a:pPr>
                      <a:r>
                        <a:rPr lang="en-US" sz="1600">
                          <a:effectLst/>
                        </a:rPr>
                        <a:t>960</a:t>
                      </a:r>
                      <a:endParaRPr lang="en-IN" sz="1400">
                        <a:solidFill>
                          <a:srgbClr val="000000"/>
                        </a:solidFill>
                        <a:effectLst/>
                        <a:latin typeface="Calibri"/>
                        <a:ea typeface="Times New Roman"/>
                        <a:cs typeface="Times New Roman"/>
                      </a:endParaRPr>
                    </a:p>
                  </a:txBody>
                  <a:tcPr marL="29432" marR="29432" marT="0" marB="0"/>
                </a:tc>
              </a:tr>
              <a:tr h="441649">
                <a:tc>
                  <a:txBody>
                    <a:bodyPr/>
                    <a:lstStyle/>
                    <a:p>
                      <a:pPr algn="ctr">
                        <a:lnSpc>
                          <a:spcPct val="200000"/>
                        </a:lnSpc>
                        <a:spcBef>
                          <a:spcPts val="1200"/>
                        </a:spcBef>
                        <a:spcAft>
                          <a:spcPts val="0"/>
                        </a:spcAft>
                      </a:pPr>
                      <a:r>
                        <a:rPr lang="en-US" sz="1600">
                          <a:effectLst/>
                        </a:rPr>
                        <a:t>2.</a:t>
                      </a:r>
                      <a:endParaRPr lang="en-IN" sz="1400">
                        <a:solidFill>
                          <a:srgbClr val="000000"/>
                        </a:solidFill>
                        <a:effectLst/>
                        <a:latin typeface="Calibri"/>
                        <a:ea typeface="Times New Roman"/>
                        <a:cs typeface="Times New Roman"/>
                      </a:endParaRPr>
                    </a:p>
                  </a:txBody>
                  <a:tcPr marL="29432" marR="29432" marT="0" marB="0"/>
                </a:tc>
                <a:tc>
                  <a:txBody>
                    <a:bodyPr/>
                    <a:lstStyle/>
                    <a:p>
                      <a:pPr algn="just">
                        <a:lnSpc>
                          <a:spcPct val="200000"/>
                        </a:lnSpc>
                        <a:spcBef>
                          <a:spcPts val="1200"/>
                        </a:spcBef>
                        <a:spcAft>
                          <a:spcPts val="0"/>
                        </a:spcAft>
                      </a:pPr>
                      <a:r>
                        <a:rPr lang="en-US" sz="1600">
                          <a:effectLst/>
                        </a:rPr>
                        <a:t>   Voltage sensor 0-25v </a:t>
                      </a:r>
                      <a:endParaRPr lang="en-IN" sz="1400">
                        <a:solidFill>
                          <a:srgbClr val="000000"/>
                        </a:solidFill>
                        <a:effectLst/>
                        <a:latin typeface="Calibri"/>
                        <a:ea typeface="Times New Roman"/>
                        <a:cs typeface="Times New Roman"/>
                      </a:endParaRPr>
                    </a:p>
                  </a:txBody>
                  <a:tcPr marL="29432" marR="29432" marT="0" marB="0"/>
                </a:tc>
                <a:tc>
                  <a:txBody>
                    <a:bodyPr/>
                    <a:lstStyle/>
                    <a:p>
                      <a:pPr algn="ctr">
                        <a:lnSpc>
                          <a:spcPct val="200000"/>
                        </a:lnSpc>
                        <a:spcBef>
                          <a:spcPts val="1200"/>
                        </a:spcBef>
                        <a:spcAft>
                          <a:spcPts val="0"/>
                        </a:spcAft>
                      </a:pPr>
                      <a:r>
                        <a:rPr lang="en-US" sz="1600">
                          <a:effectLst/>
                        </a:rPr>
                        <a:t>1</a:t>
                      </a:r>
                      <a:endParaRPr lang="en-IN" sz="1400">
                        <a:solidFill>
                          <a:srgbClr val="000000"/>
                        </a:solidFill>
                        <a:effectLst/>
                        <a:latin typeface="Calibri"/>
                        <a:ea typeface="Times New Roman"/>
                        <a:cs typeface="Times New Roman"/>
                      </a:endParaRPr>
                    </a:p>
                  </a:txBody>
                  <a:tcPr marL="29432" marR="29432" marT="0" marB="0"/>
                </a:tc>
                <a:tc>
                  <a:txBody>
                    <a:bodyPr/>
                    <a:lstStyle/>
                    <a:p>
                      <a:pPr algn="ctr">
                        <a:lnSpc>
                          <a:spcPct val="200000"/>
                        </a:lnSpc>
                        <a:spcBef>
                          <a:spcPts val="1200"/>
                        </a:spcBef>
                        <a:spcAft>
                          <a:spcPts val="0"/>
                        </a:spcAft>
                      </a:pPr>
                      <a:r>
                        <a:rPr lang="en-US" sz="1600">
                          <a:effectLst/>
                        </a:rPr>
                        <a:t>126</a:t>
                      </a:r>
                      <a:endParaRPr lang="en-IN" sz="1400">
                        <a:solidFill>
                          <a:srgbClr val="000000"/>
                        </a:solidFill>
                        <a:effectLst/>
                        <a:latin typeface="Calibri"/>
                        <a:ea typeface="Times New Roman"/>
                        <a:cs typeface="Times New Roman"/>
                      </a:endParaRPr>
                    </a:p>
                  </a:txBody>
                  <a:tcPr marL="29432" marR="29432" marT="0" marB="0"/>
                </a:tc>
              </a:tr>
              <a:tr h="441649">
                <a:tc>
                  <a:txBody>
                    <a:bodyPr/>
                    <a:lstStyle/>
                    <a:p>
                      <a:pPr algn="ctr">
                        <a:lnSpc>
                          <a:spcPct val="200000"/>
                        </a:lnSpc>
                        <a:spcBef>
                          <a:spcPts val="1200"/>
                        </a:spcBef>
                        <a:spcAft>
                          <a:spcPts val="0"/>
                        </a:spcAft>
                      </a:pPr>
                      <a:r>
                        <a:rPr lang="en-US" sz="1600">
                          <a:effectLst/>
                        </a:rPr>
                        <a:t>3.</a:t>
                      </a:r>
                      <a:endParaRPr lang="en-IN" sz="1400">
                        <a:solidFill>
                          <a:srgbClr val="000000"/>
                        </a:solidFill>
                        <a:effectLst/>
                        <a:latin typeface="Calibri"/>
                        <a:ea typeface="Times New Roman"/>
                        <a:cs typeface="Times New Roman"/>
                      </a:endParaRPr>
                    </a:p>
                  </a:txBody>
                  <a:tcPr marL="29432" marR="29432" marT="0" marB="0"/>
                </a:tc>
                <a:tc>
                  <a:txBody>
                    <a:bodyPr/>
                    <a:lstStyle/>
                    <a:p>
                      <a:pPr algn="just">
                        <a:lnSpc>
                          <a:spcPct val="200000"/>
                        </a:lnSpc>
                        <a:spcBef>
                          <a:spcPts val="1200"/>
                        </a:spcBef>
                        <a:spcAft>
                          <a:spcPts val="0"/>
                        </a:spcAft>
                      </a:pPr>
                      <a:r>
                        <a:rPr lang="en-US" sz="1600">
                          <a:effectLst/>
                        </a:rPr>
                        <a:t>   INA 219 current sensor</a:t>
                      </a:r>
                      <a:endParaRPr lang="en-IN" sz="1400">
                        <a:solidFill>
                          <a:srgbClr val="000000"/>
                        </a:solidFill>
                        <a:effectLst/>
                        <a:latin typeface="Calibri"/>
                        <a:ea typeface="Times New Roman"/>
                        <a:cs typeface="Times New Roman"/>
                      </a:endParaRPr>
                    </a:p>
                  </a:txBody>
                  <a:tcPr marL="29432" marR="29432" marT="0" marB="0"/>
                </a:tc>
                <a:tc>
                  <a:txBody>
                    <a:bodyPr/>
                    <a:lstStyle/>
                    <a:p>
                      <a:pPr algn="ctr">
                        <a:lnSpc>
                          <a:spcPct val="200000"/>
                        </a:lnSpc>
                        <a:spcBef>
                          <a:spcPts val="1200"/>
                        </a:spcBef>
                        <a:spcAft>
                          <a:spcPts val="0"/>
                        </a:spcAft>
                      </a:pPr>
                      <a:r>
                        <a:rPr lang="en-US" sz="1600">
                          <a:effectLst/>
                        </a:rPr>
                        <a:t>1</a:t>
                      </a:r>
                      <a:endParaRPr lang="en-IN" sz="1400">
                        <a:solidFill>
                          <a:srgbClr val="000000"/>
                        </a:solidFill>
                        <a:effectLst/>
                        <a:latin typeface="Calibri"/>
                        <a:ea typeface="Times New Roman"/>
                        <a:cs typeface="Times New Roman"/>
                      </a:endParaRPr>
                    </a:p>
                  </a:txBody>
                  <a:tcPr marL="29432" marR="29432" marT="0" marB="0"/>
                </a:tc>
                <a:tc>
                  <a:txBody>
                    <a:bodyPr/>
                    <a:lstStyle/>
                    <a:p>
                      <a:pPr algn="ctr">
                        <a:lnSpc>
                          <a:spcPct val="200000"/>
                        </a:lnSpc>
                        <a:spcBef>
                          <a:spcPts val="1200"/>
                        </a:spcBef>
                        <a:spcAft>
                          <a:spcPts val="0"/>
                        </a:spcAft>
                      </a:pPr>
                      <a:r>
                        <a:rPr lang="en-US" sz="1600">
                          <a:effectLst/>
                        </a:rPr>
                        <a:t>289</a:t>
                      </a:r>
                      <a:endParaRPr lang="en-IN" sz="1400">
                        <a:solidFill>
                          <a:srgbClr val="000000"/>
                        </a:solidFill>
                        <a:effectLst/>
                        <a:latin typeface="Calibri"/>
                        <a:ea typeface="Times New Roman"/>
                        <a:cs typeface="Times New Roman"/>
                      </a:endParaRPr>
                    </a:p>
                  </a:txBody>
                  <a:tcPr marL="29432" marR="29432" marT="0" marB="0"/>
                </a:tc>
              </a:tr>
              <a:tr h="441649">
                <a:tc>
                  <a:txBody>
                    <a:bodyPr/>
                    <a:lstStyle/>
                    <a:p>
                      <a:pPr algn="ctr">
                        <a:lnSpc>
                          <a:spcPct val="200000"/>
                        </a:lnSpc>
                        <a:spcBef>
                          <a:spcPts val="1200"/>
                        </a:spcBef>
                        <a:spcAft>
                          <a:spcPts val="0"/>
                        </a:spcAft>
                      </a:pPr>
                      <a:r>
                        <a:rPr lang="en-US" sz="1600">
                          <a:effectLst/>
                        </a:rPr>
                        <a:t>4.</a:t>
                      </a:r>
                      <a:endParaRPr lang="en-IN" sz="1400">
                        <a:solidFill>
                          <a:srgbClr val="000000"/>
                        </a:solidFill>
                        <a:effectLst/>
                        <a:latin typeface="Calibri"/>
                        <a:ea typeface="Times New Roman"/>
                        <a:cs typeface="Times New Roman"/>
                      </a:endParaRPr>
                    </a:p>
                  </a:txBody>
                  <a:tcPr marL="29432" marR="29432" marT="0" marB="0"/>
                </a:tc>
                <a:tc>
                  <a:txBody>
                    <a:bodyPr/>
                    <a:lstStyle/>
                    <a:p>
                      <a:pPr algn="just">
                        <a:lnSpc>
                          <a:spcPct val="200000"/>
                        </a:lnSpc>
                        <a:spcBef>
                          <a:spcPts val="1200"/>
                        </a:spcBef>
                        <a:spcAft>
                          <a:spcPts val="0"/>
                        </a:spcAft>
                      </a:pPr>
                      <a:r>
                        <a:rPr lang="en-US" sz="1600">
                          <a:effectLst/>
                        </a:rPr>
                        <a:t>   Battery 7.4v 2200mah </a:t>
                      </a:r>
                      <a:endParaRPr lang="en-IN" sz="1400">
                        <a:solidFill>
                          <a:srgbClr val="000000"/>
                        </a:solidFill>
                        <a:effectLst/>
                        <a:latin typeface="Calibri"/>
                        <a:ea typeface="Times New Roman"/>
                        <a:cs typeface="Times New Roman"/>
                      </a:endParaRPr>
                    </a:p>
                  </a:txBody>
                  <a:tcPr marL="29432" marR="29432" marT="0" marB="0"/>
                </a:tc>
                <a:tc>
                  <a:txBody>
                    <a:bodyPr/>
                    <a:lstStyle/>
                    <a:p>
                      <a:pPr algn="ctr">
                        <a:lnSpc>
                          <a:spcPct val="200000"/>
                        </a:lnSpc>
                        <a:spcBef>
                          <a:spcPts val="1200"/>
                        </a:spcBef>
                        <a:spcAft>
                          <a:spcPts val="0"/>
                        </a:spcAft>
                      </a:pPr>
                      <a:r>
                        <a:rPr lang="en-US" sz="1600">
                          <a:effectLst/>
                        </a:rPr>
                        <a:t>1</a:t>
                      </a:r>
                      <a:endParaRPr lang="en-IN" sz="1400">
                        <a:solidFill>
                          <a:srgbClr val="000000"/>
                        </a:solidFill>
                        <a:effectLst/>
                        <a:latin typeface="Calibri"/>
                        <a:ea typeface="Times New Roman"/>
                        <a:cs typeface="Times New Roman"/>
                      </a:endParaRPr>
                    </a:p>
                  </a:txBody>
                  <a:tcPr marL="29432" marR="29432" marT="0" marB="0"/>
                </a:tc>
                <a:tc>
                  <a:txBody>
                    <a:bodyPr/>
                    <a:lstStyle/>
                    <a:p>
                      <a:pPr algn="ctr">
                        <a:lnSpc>
                          <a:spcPct val="200000"/>
                        </a:lnSpc>
                        <a:spcBef>
                          <a:spcPts val="1200"/>
                        </a:spcBef>
                        <a:spcAft>
                          <a:spcPts val="0"/>
                        </a:spcAft>
                      </a:pPr>
                      <a:r>
                        <a:rPr lang="en-US" sz="1600">
                          <a:effectLst/>
                        </a:rPr>
                        <a:t>840</a:t>
                      </a:r>
                      <a:endParaRPr lang="en-IN" sz="1400">
                        <a:solidFill>
                          <a:srgbClr val="000000"/>
                        </a:solidFill>
                        <a:effectLst/>
                        <a:latin typeface="Calibri"/>
                        <a:ea typeface="Times New Roman"/>
                        <a:cs typeface="Times New Roman"/>
                      </a:endParaRPr>
                    </a:p>
                  </a:txBody>
                  <a:tcPr marL="29432" marR="29432" marT="0" marB="0"/>
                </a:tc>
              </a:tr>
              <a:tr h="441649">
                <a:tc>
                  <a:txBody>
                    <a:bodyPr/>
                    <a:lstStyle/>
                    <a:p>
                      <a:pPr algn="ctr">
                        <a:lnSpc>
                          <a:spcPct val="200000"/>
                        </a:lnSpc>
                        <a:spcBef>
                          <a:spcPts val="1200"/>
                        </a:spcBef>
                        <a:spcAft>
                          <a:spcPts val="0"/>
                        </a:spcAft>
                      </a:pPr>
                      <a:r>
                        <a:rPr lang="en-US" sz="1600">
                          <a:effectLst/>
                        </a:rPr>
                        <a:t>5.</a:t>
                      </a:r>
                      <a:endParaRPr lang="en-IN" sz="1400">
                        <a:solidFill>
                          <a:srgbClr val="000000"/>
                        </a:solidFill>
                        <a:effectLst/>
                        <a:latin typeface="Calibri"/>
                        <a:ea typeface="Times New Roman"/>
                        <a:cs typeface="Times New Roman"/>
                      </a:endParaRPr>
                    </a:p>
                  </a:txBody>
                  <a:tcPr marL="29432" marR="29432" marT="0" marB="0"/>
                </a:tc>
                <a:tc>
                  <a:txBody>
                    <a:bodyPr/>
                    <a:lstStyle/>
                    <a:p>
                      <a:pPr algn="just">
                        <a:lnSpc>
                          <a:spcPct val="200000"/>
                        </a:lnSpc>
                        <a:spcBef>
                          <a:spcPts val="1200"/>
                        </a:spcBef>
                        <a:spcAft>
                          <a:spcPts val="0"/>
                        </a:spcAft>
                      </a:pPr>
                      <a:r>
                        <a:rPr lang="en-US" sz="1600">
                          <a:effectLst/>
                        </a:rPr>
                        <a:t>   I2C module</a:t>
                      </a:r>
                      <a:endParaRPr lang="en-IN" sz="1400">
                        <a:solidFill>
                          <a:srgbClr val="000000"/>
                        </a:solidFill>
                        <a:effectLst/>
                        <a:latin typeface="Calibri"/>
                        <a:ea typeface="Times New Roman"/>
                        <a:cs typeface="Times New Roman"/>
                      </a:endParaRPr>
                    </a:p>
                  </a:txBody>
                  <a:tcPr marL="29432" marR="29432" marT="0" marB="0"/>
                </a:tc>
                <a:tc>
                  <a:txBody>
                    <a:bodyPr/>
                    <a:lstStyle/>
                    <a:p>
                      <a:pPr algn="ctr">
                        <a:lnSpc>
                          <a:spcPct val="200000"/>
                        </a:lnSpc>
                        <a:spcBef>
                          <a:spcPts val="1200"/>
                        </a:spcBef>
                        <a:spcAft>
                          <a:spcPts val="0"/>
                        </a:spcAft>
                      </a:pPr>
                      <a:r>
                        <a:rPr lang="en-US" sz="1600">
                          <a:effectLst/>
                        </a:rPr>
                        <a:t>1</a:t>
                      </a:r>
                      <a:endParaRPr lang="en-IN" sz="1400">
                        <a:solidFill>
                          <a:srgbClr val="000000"/>
                        </a:solidFill>
                        <a:effectLst/>
                        <a:latin typeface="Calibri"/>
                        <a:ea typeface="Times New Roman"/>
                        <a:cs typeface="Times New Roman"/>
                      </a:endParaRPr>
                    </a:p>
                  </a:txBody>
                  <a:tcPr marL="29432" marR="29432" marT="0" marB="0"/>
                </a:tc>
                <a:tc>
                  <a:txBody>
                    <a:bodyPr/>
                    <a:lstStyle/>
                    <a:p>
                      <a:pPr algn="ctr">
                        <a:lnSpc>
                          <a:spcPct val="200000"/>
                        </a:lnSpc>
                        <a:spcBef>
                          <a:spcPts val="1200"/>
                        </a:spcBef>
                        <a:spcAft>
                          <a:spcPts val="0"/>
                        </a:spcAft>
                      </a:pPr>
                      <a:r>
                        <a:rPr lang="en-US" sz="1600">
                          <a:effectLst/>
                        </a:rPr>
                        <a:t>219</a:t>
                      </a:r>
                      <a:endParaRPr lang="en-IN" sz="1400">
                        <a:solidFill>
                          <a:srgbClr val="000000"/>
                        </a:solidFill>
                        <a:effectLst/>
                        <a:latin typeface="Calibri"/>
                        <a:ea typeface="Times New Roman"/>
                        <a:cs typeface="Times New Roman"/>
                      </a:endParaRPr>
                    </a:p>
                  </a:txBody>
                  <a:tcPr marL="29432" marR="29432" marT="0" marB="0"/>
                </a:tc>
              </a:tr>
              <a:tr h="441649">
                <a:tc>
                  <a:txBody>
                    <a:bodyPr/>
                    <a:lstStyle/>
                    <a:p>
                      <a:pPr algn="ctr">
                        <a:lnSpc>
                          <a:spcPct val="200000"/>
                        </a:lnSpc>
                        <a:spcBef>
                          <a:spcPts val="1200"/>
                        </a:spcBef>
                        <a:spcAft>
                          <a:spcPts val="0"/>
                        </a:spcAft>
                      </a:pPr>
                      <a:r>
                        <a:rPr lang="en-US" sz="1600">
                          <a:effectLst/>
                        </a:rPr>
                        <a:t>6.</a:t>
                      </a:r>
                      <a:endParaRPr lang="en-IN" sz="1400">
                        <a:solidFill>
                          <a:srgbClr val="000000"/>
                        </a:solidFill>
                        <a:effectLst/>
                        <a:latin typeface="Calibri"/>
                        <a:ea typeface="Times New Roman"/>
                        <a:cs typeface="Times New Roman"/>
                      </a:endParaRPr>
                    </a:p>
                  </a:txBody>
                  <a:tcPr marL="29432" marR="29432" marT="0" marB="0"/>
                </a:tc>
                <a:tc>
                  <a:txBody>
                    <a:bodyPr/>
                    <a:lstStyle/>
                    <a:p>
                      <a:pPr algn="just">
                        <a:lnSpc>
                          <a:spcPct val="200000"/>
                        </a:lnSpc>
                        <a:spcBef>
                          <a:spcPts val="1200"/>
                        </a:spcBef>
                        <a:spcAft>
                          <a:spcPts val="0"/>
                        </a:spcAft>
                      </a:pPr>
                      <a:r>
                        <a:rPr lang="en-US" sz="1600">
                          <a:effectLst/>
                        </a:rPr>
                        <a:t>   LCD 2x16 </a:t>
                      </a:r>
                      <a:endParaRPr lang="en-IN" sz="1400">
                        <a:solidFill>
                          <a:srgbClr val="000000"/>
                        </a:solidFill>
                        <a:effectLst/>
                        <a:latin typeface="Calibri"/>
                        <a:ea typeface="Times New Roman"/>
                        <a:cs typeface="Times New Roman"/>
                      </a:endParaRPr>
                    </a:p>
                  </a:txBody>
                  <a:tcPr marL="29432" marR="29432" marT="0" marB="0"/>
                </a:tc>
                <a:tc>
                  <a:txBody>
                    <a:bodyPr/>
                    <a:lstStyle/>
                    <a:p>
                      <a:pPr algn="ctr">
                        <a:lnSpc>
                          <a:spcPct val="200000"/>
                        </a:lnSpc>
                        <a:spcBef>
                          <a:spcPts val="1200"/>
                        </a:spcBef>
                        <a:spcAft>
                          <a:spcPts val="0"/>
                        </a:spcAft>
                      </a:pPr>
                      <a:r>
                        <a:rPr lang="en-US" sz="1600">
                          <a:effectLst/>
                        </a:rPr>
                        <a:t>1</a:t>
                      </a:r>
                      <a:endParaRPr lang="en-IN" sz="1400">
                        <a:solidFill>
                          <a:srgbClr val="000000"/>
                        </a:solidFill>
                        <a:effectLst/>
                        <a:latin typeface="Calibri"/>
                        <a:ea typeface="Times New Roman"/>
                        <a:cs typeface="Times New Roman"/>
                      </a:endParaRPr>
                    </a:p>
                  </a:txBody>
                  <a:tcPr marL="29432" marR="29432" marT="0" marB="0"/>
                </a:tc>
                <a:tc>
                  <a:txBody>
                    <a:bodyPr/>
                    <a:lstStyle/>
                    <a:p>
                      <a:pPr algn="ctr">
                        <a:lnSpc>
                          <a:spcPct val="200000"/>
                        </a:lnSpc>
                        <a:spcBef>
                          <a:spcPts val="1200"/>
                        </a:spcBef>
                        <a:spcAft>
                          <a:spcPts val="0"/>
                        </a:spcAft>
                      </a:pPr>
                      <a:r>
                        <a:rPr lang="en-US" sz="1600">
                          <a:effectLst/>
                        </a:rPr>
                        <a:t>168</a:t>
                      </a:r>
                      <a:endParaRPr lang="en-IN" sz="1400">
                        <a:solidFill>
                          <a:srgbClr val="000000"/>
                        </a:solidFill>
                        <a:effectLst/>
                        <a:latin typeface="Calibri"/>
                        <a:ea typeface="Times New Roman"/>
                        <a:cs typeface="Times New Roman"/>
                      </a:endParaRPr>
                    </a:p>
                  </a:txBody>
                  <a:tcPr marL="29432" marR="29432" marT="0" marB="0"/>
                </a:tc>
              </a:tr>
              <a:tr h="441649">
                <a:tc>
                  <a:txBody>
                    <a:bodyPr/>
                    <a:lstStyle/>
                    <a:p>
                      <a:pPr algn="ctr">
                        <a:lnSpc>
                          <a:spcPct val="200000"/>
                        </a:lnSpc>
                        <a:spcBef>
                          <a:spcPts val="1200"/>
                        </a:spcBef>
                        <a:spcAft>
                          <a:spcPts val="0"/>
                        </a:spcAft>
                      </a:pPr>
                      <a:r>
                        <a:rPr lang="en-US" sz="1600">
                          <a:effectLst/>
                        </a:rPr>
                        <a:t>7.</a:t>
                      </a:r>
                      <a:endParaRPr lang="en-IN" sz="1400">
                        <a:solidFill>
                          <a:srgbClr val="000000"/>
                        </a:solidFill>
                        <a:effectLst/>
                        <a:latin typeface="Calibri"/>
                        <a:ea typeface="Times New Roman"/>
                        <a:cs typeface="Times New Roman"/>
                      </a:endParaRPr>
                    </a:p>
                  </a:txBody>
                  <a:tcPr marL="29432" marR="29432" marT="0" marB="0"/>
                </a:tc>
                <a:tc>
                  <a:txBody>
                    <a:bodyPr/>
                    <a:lstStyle/>
                    <a:p>
                      <a:pPr algn="just">
                        <a:lnSpc>
                          <a:spcPct val="200000"/>
                        </a:lnSpc>
                        <a:spcBef>
                          <a:spcPts val="1200"/>
                        </a:spcBef>
                        <a:spcAft>
                          <a:spcPts val="0"/>
                        </a:spcAft>
                      </a:pPr>
                      <a:r>
                        <a:rPr lang="en-US" sz="1600">
                          <a:effectLst/>
                        </a:rPr>
                        <a:t>   Usb mini B Prog. cable</a:t>
                      </a:r>
                      <a:endParaRPr lang="en-IN" sz="1400">
                        <a:solidFill>
                          <a:srgbClr val="000000"/>
                        </a:solidFill>
                        <a:effectLst/>
                        <a:latin typeface="Calibri"/>
                        <a:ea typeface="Times New Roman"/>
                        <a:cs typeface="Times New Roman"/>
                      </a:endParaRPr>
                    </a:p>
                  </a:txBody>
                  <a:tcPr marL="29432" marR="29432" marT="0" marB="0"/>
                </a:tc>
                <a:tc>
                  <a:txBody>
                    <a:bodyPr/>
                    <a:lstStyle/>
                    <a:p>
                      <a:pPr algn="ctr">
                        <a:lnSpc>
                          <a:spcPct val="200000"/>
                        </a:lnSpc>
                        <a:spcBef>
                          <a:spcPts val="1200"/>
                        </a:spcBef>
                        <a:spcAft>
                          <a:spcPts val="0"/>
                        </a:spcAft>
                      </a:pPr>
                      <a:r>
                        <a:rPr lang="en-US" sz="1600">
                          <a:effectLst/>
                        </a:rPr>
                        <a:t>1</a:t>
                      </a:r>
                      <a:endParaRPr lang="en-IN" sz="1400">
                        <a:solidFill>
                          <a:srgbClr val="000000"/>
                        </a:solidFill>
                        <a:effectLst/>
                        <a:latin typeface="Calibri"/>
                        <a:ea typeface="Times New Roman"/>
                        <a:cs typeface="Times New Roman"/>
                      </a:endParaRPr>
                    </a:p>
                  </a:txBody>
                  <a:tcPr marL="29432" marR="29432" marT="0" marB="0"/>
                </a:tc>
                <a:tc>
                  <a:txBody>
                    <a:bodyPr/>
                    <a:lstStyle/>
                    <a:p>
                      <a:pPr algn="ctr">
                        <a:lnSpc>
                          <a:spcPct val="200000"/>
                        </a:lnSpc>
                        <a:spcBef>
                          <a:spcPts val="1200"/>
                        </a:spcBef>
                        <a:spcAft>
                          <a:spcPts val="0"/>
                        </a:spcAft>
                      </a:pPr>
                      <a:r>
                        <a:rPr lang="en-US" sz="1600">
                          <a:effectLst/>
                        </a:rPr>
                        <a:t>140</a:t>
                      </a:r>
                      <a:endParaRPr lang="en-IN" sz="1400">
                        <a:solidFill>
                          <a:srgbClr val="000000"/>
                        </a:solidFill>
                        <a:effectLst/>
                        <a:latin typeface="Calibri"/>
                        <a:ea typeface="Times New Roman"/>
                        <a:cs typeface="Times New Roman"/>
                      </a:endParaRPr>
                    </a:p>
                  </a:txBody>
                  <a:tcPr marL="29432" marR="29432" marT="0" marB="0"/>
                </a:tc>
              </a:tr>
              <a:tr h="441649">
                <a:tc>
                  <a:txBody>
                    <a:bodyPr/>
                    <a:lstStyle/>
                    <a:p>
                      <a:pPr algn="ctr">
                        <a:lnSpc>
                          <a:spcPct val="200000"/>
                        </a:lnSpc>
                        <a:spcBef>
                          <a:spcPts val="1200"/>
                        </a:spcBef>
                        <a:spcAft>
                          <a:spcPts val="0"/>
                        </a:spcAft>
                      </a:pPr>
                      <a:r>
                        <a:rPr lang="en-US" sz="1600">
                          <a:effectLst/>
                        </a:rPr>
                        <a:t>8.</a:t>
                      </a:r>
                      <a:endParaRPr lang="en-IN" sz="1400">
                        <a:solidFill>
                          <a:srgbClr val="000000"/>
                        </a:solidFill>
                        <a:effectLst/>
                        <a:latin typeface="Calibri"/>
                        <a:ea typeface="Times New Roman"/>
                        <a:cs typeface="Times New Roman"/>
                      </a:endParaRPr>
                    </a:p>
                  </a:txBody>
                  <a:tcPr marL="29432" marR="29432" marT="0" marB="0"/>
                </a:tc>
                <a:tc>
                  <a:txBody>
                    <a:bodyPr/>
                    <a:lstStyle/>
                    <a:p>
                      <a:pPr algn="just">
                        <a:lnSpc>
                          <a:spcPct val="200000"/>
                        </a:lnSpc>
                        <a:spcBef>
                          <a:spcPts val="1200"/>
                        </a:spcBef>
                        <a:spcAft>
                          <a:spcPts val="0"/>
                        </a:spcAft>
                      </a:pPr>
                      <a:r>
                        <a:rPr lang="en-US" sz="1600">
                          <a:effectLst/>
                        </a:rPr>
                        <a:t>   Zero pcb</a:t>
                      </a:r>
                      <a:endParaRPr lang="en-IN" sz="1400">
                        <a:solidFill>
                          <a:srgbClr val="000000"/>
                        </a:solidFill>
                        <a:effectLst/>
                        <a:latin typeface="Calibri"/>
                        <a:ea typeface="Times New Roman"/>
                        <a:cs typeface="Times New Roman"/>
                      </a:endParaRPr>
                    </a:p>
                  </a:txBody>
                  <a:tcPr marL="29432" marR="29432" marT="0" marB="0"/>
                </a:tc>
                <a:tc>
                  <a:txBody>
                    <a:bodyPr/>
                    <a:lstStyle/>
                    <a:p>
                      <a:pPr algn="ctr">
                        <a:lnSpc>
                          <a:spcPct val="200000"/>
                        </a:lnSpc>
                        <a:spcBef>
                          <a:spcPts val="1200"/>
                        </a:spcBef>
                        <a:spcAft>
                          <a:spcPts val="0"/>
                        </a:spcAft>
                      </a:pPr>
                      <a:r>
                        <a:rPr lang="en-US" sz="1600">
                          <a:effectLst/>
                        </a:rPr>
                        <a:t>1</a:t>
                      </a:r>
                      <a:endParaRPr lang="en-IN" sz="1400">
                        <a:solidFill>
                          <a:srgbClr val="000000"/>
                        </a:solidFill>
                        <a:effectLst/>
                        <a:latin typeface="Calibri"/>
                        <a:ea typeface="Times New Roman"/>
                        <a:cs typeface="Times New Roman"/>
                      </a:endParaRPr>
                    </a:p>
                  </a:txBody>
                  <a:tcPr marL="29432" marR="29432" marT="0" marB="0"/>
                </a:tc>
                <a:tc>
                  <a:txBody>
                    <a:bodyPr/>
                    <a:lstStyle/>
                    <a:p>
                      <a:pPr algn="ctr">
                        <a:lnSpc>
                          <a:spcPct val="200000"/>
                        </a:lnSpc>
                        <a:spcBef>
                          <a:spcPts val="1200"/>
                        </a:spcBef>
                        <a:spcAft>
                          <a:spcPts val="0"/>
                        </a:spcAft>
                      </a:pPr>
                      <a:r>
                        <a:rPr lang="en-US" sz="1600">
                          <a:effectLst/>
                        </a:rPr>
                        <a:t>69</a:t>
                      </a:r>
                      <a:endParaRPr lang="en-IN" sz="1400">
                        <a:solidFill>
                          <a:srgbClr val="000000"/>
                        </a:solidFill>
                        <a:effectLst/>
                        <a:latin typeface="Calibri"/>
                        <a:ea typeface="Times New Roman"/>
                        <a:cs typeface="Times New Roman"/>
                      </a:endParaRPr>
                    </a:p>
                  </a:txBody>
                  <a:tcPr marL="29432" marR="29432" marT="0" marB="0"/>
                </a:tc>
              </a:tr>
              <a:tr h="441649">
                <a:tc>
                  <a:txBody>
                    <a:bodyPr/>
                    <a:lstStyle/>
                    <a:p>
                      <a:pPr algn="ctr">
                        <a:lnSpc>
                          <a:spcPct val="200000"/>
                        </a:lnSpc>
                        <a:spcBef>
                          <a:spcPts val="1200"/>
                        </a:spcBef>
                        <a:spcAft>
                          <a:spcPts val="0"/>
                        </a:spcAft>
                      </a:pPr>
                      <a:r>
                        <a:rPr lang="en-US" sz="1600">
                          <a:effectLst/>
                        </a:rPr>
                        <a:t>9.</a:t>
                      </a:r>
                      <a:endParaRPr lang="en-IN" sz="1400">
                        <a:solidFill>
                          <a:srgbClr val="000000"/>
                        </a:solidFill>
                        <a:effectLst/>
                        <a:latin typeface="Calibri"/>
                        <a:ea typeface="Times New Roman"/>
                        <a:cs typeface="Times New Roman"/>
                      </a:endParaRPr>
                    </a:p>
                  </a:txBody>
                  <a:tcPr marL="29432" marR="29432" marT="0" marB="0"/>
                </a:tc>
                <a:tc>
                  <a:txBody>
                    <a:bodyPr/>
                    <a:lstStyle/>
                    <a:p>
                      <a:pPr algn="just">
                        <a:lnSpc>
                          <a:spcPct val="200000"/>
                        </a:lnSpc>
                        <a:spcBef>
                          <a:spcPts val="1200"/>
                        </a:spcBef>
                        <a:spcAft>
                          <a:spcPts val="0"/>
                        </a:spcAft>
                      </a:pPr>
                      <a:r>
                        <a:rPr lang="en-US" sz="1600">
                          <a:effectLst/>
                        </a:rPr>
                        <a:t>   Other hardware</a:t>
                      </a:r>
                      <a:endParaRPr lang="en-IN" sz="1400">
                        <a:solidFill>
                          <a:srgbClr val="000000"/>
                        </a:solidFill>
                        <a:effectLst/>
                        <a:latin typeface="Calibri"/>
                        <a:ea typeface="Times New Roman"/>
                        <a:cs typeface="Times New Roman"/>
                      </a:endParaRPr>
                    </a:p>
                  </a:txBody>
                  <a:tcPr marL="29432" marR="29432" marT="0" marB="0"/>
                </a:tc>
                <a:tc>
                  <a:txBody>
                    <a:bodyPr/>
                    <a:lstStyle/>
                    <a:p>
                      <a:pPr algn="ctr">
                        <a:lnSpc>
                          <a:spcPct val="200000"/>
                        </a:lnSpc>
                        <a:spcBef>
                          <a:spcPts val="1200"/>
                        </a:spcBef>
                        <a:spcAft>
                          <a:spcPts val="0"/>
                        </a:spcAft>
                      </a:pPr>
                      <a:r>
                        <a:rPr lang="en-US" sz="1600">
                          <a:effectLst/>
                        </a:rPr>
                        <a:t>-</a:t>
                      </a:r>
                      <a:endParaRPr lang="en-IN" sz="1400">
                        <a:solidFill>
                          <a:srgbClr val="000000"/>
                        </a:solidFill>
                        <a:effectLst/>
                        <a:latin typeface="Calibri"/>
                        <a:ea typeface="Times New Roman"/>
                        <a:cs typeface="Times New Roman"/>
                      </a:endParaRPr>
                    </a:p>
                  </a:txBody>
                  <a:tcPr marL="29432" marR="29432" marT="0" marB="0"/>
                </a:tc>
                <a:tc>
                  <a:txBody>
                    <a:bodyPr/>
                    <a:lstStyle/>
                    <a:p>
                      <a:pPr algn="ctr">
                        <a:lnSpc>
                          <a:spcPct val="200000"/>
                        </a:lnSpc>
                        <a:spcBef>
                          <a:spcPts val="1200"/>
                        </a:spcBef>
                        <a:spcAft>
                          <a:spcPts val="0"/>
                        </a:spcAft>
                      </a:pPr>
                      <a:r>
                        <a:rPr lang="en-US" sz="1600">
                          <a:effectLst/>
                        </a:rPr>
                        <a:t>400</a:t>
                      </a:r>
                      <a:endParaRPr lang="en-IN" sz="1400">
                        <a:solidFill>
                          <a:srgbClr val="000000"/>
                        </a:solidFill>
                        <a:effectLst/>
                        <a:latin typeface="Calibri"/>
                        <a:ea typeface="Times New Roman"/>
                        <a:cs typeface="Times New Roman"/>
                      </a:endParaRPr>
                    </a:p>
                  </a:txBody>
                  <a:tcPr marL="29432" marR="29432" marT="0" marB="0"/>
                </a:tc>
              </a:tr>
              <a:tr h="441649">
                <a:tc>
                  <a:txBody>
                    <a:bodyPr/>
                    <a:lstStyle/>
                    <a:p>
                      <a:pPr algn="ctr">
                        <a:lnSpc>
                          <a:spcPct val="200000"/>
                        </a:lnSpc>
                        <a:spcBef>
                          <a:spcPts val="1200"/>
                        </a:spcBef>
                        <a:spcAft>
                          <a:spcPts val="0"/>
                        </a:spcAft>
                      </a:pPr>
                      <a:r>
                        <a:rPr lang="en-US" sz="1600">
                          <a:effectLst/>
                        </a:rPr>
                        <a:t> </a:t>
                      </a:r>
                      <a:endParaRPr lang="en-IN" sz="1400">
                        <a:solidFill>
                          <a:srgbClr val="000000"/>
                        </a:solidFill>
                        <a:effectLst/>
                        <a:latin typeface="Calibri"/>
                        <a:ea typeface="Times New Roman"/>
                        <a:cs typeface="Times New Roman"/>
                      </a:endParaRPr>
                    </a:p>
                  </a:txBody>
                  <a:tcPr marL="29432" marR="29432" marT="0" marB="0"/>
                </a:tc>
                <a:tc>
                  <a:txBody>
                    <a:bodyPr/>
                    <a:lstStyle/>
                    <a:p>
                      <a:pPr algn="r">
                        <a:lnSpc>
                          <a:spcPct val="200000"/>
                        </a:lnSpc>
                        <a:spcBef>
                          <a:spcPts val="1200"/>
                        </a:spcBef>
                        <a:spcAft>
                          <a:spcPts val="0"/>
                        </a:spcAft>
                      </a:pPr>
                      <a:r>
                        <a:rPr lang="en-US" sz="1600">
                          <a:effectLst/>
                        </a:rPr>
                        <a:t>Total Cost  ( ₹ )</a:t>
                      </a:r>
                      <a:endParaRPr lang="en-IN" sz="1400">
                        <a:solidFill>
                          <a:srgbClr val="000000"/>
                        </a:solidFill>
                        <a:effectLst/>
                        <a:latin typeface="Calibri"/>
                        <a:ea typeface="Times New Roman"/>
                        <a:cs typeface="Times New Roman"/>
                      </a:endParaRPr>
                    </a:p>
                  </a:txBody>
                  <a:tcPr marL="29432" marR="29432" marT="0" marB="0"/>
                </a:tc>
                <a:tc>
                  <a:txBody>
                    <a:bodyPr/>
                    <a:lstStyle/>
                    <a:p>
                      <a:pPr algn="ctr">
                        <a:lnSpc>
                          <a:spcPct val="200000"/>
                        </a:lnSpc>
                        <a:spcBef>
                          <a:spcPts val="1200"/>
                        </a:spcBef>
                        <a:spcAft>
                          <a:spcPts val="0"/>
                        </a:spcAft>
                      </a:pPr>
                      <a:r>
                        <a:rPr lang="en-US" sz="1600">
                          <a:effectLst/>
                        </a:rPr>
                        <a:t>=</a:t>
                      </a:r>
                      <a:endParaRPr lang="en-IN" sz="1400">
                        <a:solidFill>
                          <a:srgbClr val="000000"/>
                        </a:solidFill>
                        <a:effectLst/>
                        <a:latin typeface="Calibri"/>
                        <a:ea typeface="Times New Roman"/>
                        <a:cs typeface="Times New Roman"/>
                      </a:endParaRPr>
                    </a:p>
                  </a:txBody>
                  <a:tcPr marL="29432" marR="29432" marT="0" marB="0"/>
                </a:tc>
                <a:tc>
                  <a:txBody>
                    <a:bodyPr/>
                    <a:lstStyle/>
                    <a:p>
                      <a:pPr algn="ctr">
                        <a:lnSpc>
                          <a:spcPct val="200000"/>
                        </a:lnSpc>
                        <a:spcBef>
                          <a:spcPts val="1200"/>
                        </a:spcBef>
                        <a:spcAft>
                          <a:spcPts val="0"/>
                        </a:spcAft>
                      </a:pPr>
                      <a:r>
                        <a:rPr lang="en-US" sz="1600" dirty="0">
                          <a:effectLst/>
                        </a:rPr>
                        <a:t>3211</a:t>
                      </a:r>
                      <a:endParaRPr lang="en-IN" sz="1400" dirty="0">
                        <a:solidFill>
                          <a:srgbClr val="000000"/>
                        </a:solidFill>
                        <a:effectLst/>
                        <a:latin typeface="Calibri"/>
                        <a:ea typeface="Times New Roman"/>
                        <a:cs typeface="Times New Roman"/>
                      </a:endParaRPr>
                    </a:p>
                  </a:txBody>
                  <a:tcPr marL="29432" marR="29432" marT="0" marB="0"/>
                </a:tc>
              </a:tr>
            </a:tbl>
          </a:graphicData>
        </a:graphic>
      </p:graphicFrame>
    </p:spTree>
    <p:extLst>
      <p:ext uri="{BB962C8B-B14F-4D97-AF65-F5344CB8AC3E}">
        <p14:creationId xmlns:p14="http://schemas.microsoft.com/office/powerpoint/2010/main" val="1096156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714627"/>
            <a:ext cx="9144000" cy="0"/>
          </a:xfrm>
          <a:prstGeom prst="line">
            <a:avLst/>
          </a:prstGeom>
          <a:ln w="76200" cmpd="sng">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762000"/>
            <a:ext cx="453235" cy="5562600"/>
          </a:xfrm>
          <a:prstGeom prst="rect">
            <a:avLst/>
          </a:prstGeom>
          <a:solidFill>
            <a:srgbClr val="0066FF"/>
          </a:solidFill>
          <a:ln>
            <a:solidFill>
              <a:srgbClr val="0066FF"/>
            </a:solidFill>
          </a:ln>
        </p:spPr>
        <p:txBody>
          <a:bodyPr vert="vert270" wrap="square" lIns="87266" tIns="43633" rIns="87266" bIns="43633">
            <a:spAutoFit/>
          </a:bodyPr>
          <a:lstStyle/>
          <a:p>
            <a:pPr algn="ctr">
              <a:defRPr/>
            </a:pPr>
            <a:r>
              <a:rPr lang="en-US" b="1" dirty="0">
                <a:solidFill>
                  <a:schemeClr val="bg1"/>
                </a:solidFill>
                <a:latin typeface="Arial Black" pitchFamily="34" charset="0"/>
              </a:rPr>
              <a:t>ZES ZCOER , Pune</a:t>
            </a:r>
          </a:p>
        </p:txBody>
      </p:sp>
      <p:cxnSp>
        <p:nvCxnSpPr>
          <p:cNvPr id="8" name="Straight Connector 7"/>
          <p:cNvCxnSpPr/>
          <p:nvPr/>
        </p:nvCxnSpPr>
        <p:spPr>
          <a:xfrm>
            <a:off x="0" y="6324377"/>
            <a:ext cx="9144000" cy="1340"/>
          </a:xfrm>
          <a:prstGeom prst="line">
            <a:avLst/>
          </a:prstGeom>
          <a:ln w="76200" cmpd="sng">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05658" y="6453760"/>
            <a:ext cx="4054466" cy="324197"/>
          </a:xfrm>
          <a:prstGeom prst="rect">
            <a:avLst/>
          </a:prstGeom>
          <a:solidFill>
            <a:srgbClr val="FFFF00"/>
          </a:solidFill>
        </p:spPr>
        <p:txBody>
          <a:bodyPr wrap="square" lIns="77221" tIns="38611" rIns="77221" bIns="38611" rtlCol="0">
            <a:spAutoFit/>
          </a:bodyPr>
          <a:lstStyle/>
          <a:p>
            <a:pPr algn="ctr"/>
            <a:r>
              <a:rPr lang="en-US" sz="1600" dirty="0">
                <a:solidFill>
                  <a:schemeClr val="tx2"/>
                </a:solidFill>
                <a:latin typeface="Bookman Old Style" pitchFamily="18" charset="0"/>
              </a:rPr>
              <a:t>Department of Electrical Engineering</a:t>
            </a:r>
          </a:p>
        </p:txBody>
      </p:sp>
      <p:pic>
        <p:nvPicPr>
          <p:cNvPr id="10" name="Picture 2"/>
          <p:cNvPicPr>
            <a:picLocks noChangeAspect="1" noChangeArrowheads="1"/>
          </p:cNvPicPr>
          <p:nvPr/>
        </p:nvPicPr>
        <p:blipFill>
          <a:blip r:embed="rId2" cstate="print"/>
          <a:srcRect/>
          <a:stretch>
            <a:fillRect/>
          </a:stretch>
        </p:blipFill>
        <p:spPr bwMode="auto">
          <a:xfrm>
            <a:off x="8610600" y="0"/>
            <a:ext cx="533400" cy="612913"/>
          </a:xfrm>
          <a:prstGeom prst="rect">
            <a:avLst/>
          </a:prstGeom>
          <a:noFill/>
          <a:ln w="9525">
            <a:noFill/>
            <a:miter lim="800000"/>
            <a:headEnd/>
            <a:tailEnd/>
          </a:ln>
          <a:effectLst/>
        </p:spPr>
      </p:pic>
      <p:sp>
        <p:nvSpPr>
          <p:cNvPr id="11" name="Text Box 2"/>
          <p:cNvSpPr txBox="1">
            <a:spLocks noChangeArrowheads="1"/>
          </p:cNvSpPr>
          <p:nvPr/>
        </p:nvSpPr>
        <p:spPr bwMode="auto">
          <a:xfrm>
            <a:off x="609600" y="152400"/>
            <a:ext cx="8215312" cy="461653"/>
          </a:xfrm>
          <a:prstGeom prst="rect">
            <a:avLst/>
          </a:prstGeom>
          <a:noFill/>
          <a:ln w="9525">
            <a:noFill/>
            <a:miter lim="800000"/>
            <a:headEnd/>
            <a:tailEnd/>
          </a:ln>
        </p:spPr>
        <p:txBody>
          <a:bodyPr lIns="91430" tIns="45714" rIns="91430" bIns="45714">
            <a:spAutoFit/>
          </a:bodyPr>
          <a:lstStyle/>
          <a:p>
            <a:pPr algn="ctr"/>
            <a:r>
              <a:rPr lang="en-US" altLang="zh-TW" sz="2400" b="1" dirty="0" smtClean="0">
                <a:solidFill>
                  <a:srgbClr val="C00000"/>
                </a:solidFill>
                <a:latin typeface="Bookman Old Style" pitchFamily="18" charset="0"/>
              </a:rPr>
              <a:t>Advantages</a:t>
            </a:r>
            <a:endParaRPr lang="en-US" altLang="zh-TW" sz="2400" b="1" dirty="0">
              <a:solidFill>
                <a:srgbClr val="C00000"/>
              </a:solidFill>
              <a:latin typeface="Bookman Old Style" pitchFamily="18" charset="0"/>
            </a:endParaRPr>
          </a:p>
        </p:txBody>
      </p:sp>
      <p:pic>
        <p:nvPicPr>
          <p:cNvPr id="22" name="Picture 5" descr="D:\MyData\Desktop\index.jpg"/>
          <p:cNvPicPr>
            <a:picLocks noChangeAspect="1" noChangeArrowheads="1"/>
          </p:cNvPicPr>
          <p:nvPr/>
        </p:nvPicPr>
        <p:blipFill>
          <a:blip r:embed="rId3"/>
          <a:srcRect/>
          <a:stretch>
            <a:fillRect/>
          </a:stretch>
        </p:blipFill>
        <p:spPr bwMode="auto">
          <a:xfrm>
            <a:off x="1" y="2"/>
            <a:ext cx="838200" cy="647032"/>
          </a:xfrm>
          <a:prstGeom prst="rect">
            <a:avLst/>
          </a:prstGeom>
          <a:noFill/>
        </p:spPr>
      </p:pic>
      <p:sp>
        <p:nvSpPr>
          <p:cNvPr id="13" name="Slide Number Placeholder 12"/>
          <p:cNvSpPr>
            <a:spLocks noGrp="1"/>
          </p:cNvSpPr>
          <p:nvPr>
            <p:ph type="sldNum" sz="quarter" idx="12"/>
          </p:nvPr>
        </p:nvSpPr>
        <p:spPr/>
        <p:txBody>
          <a:bodyPr/>
          <a:lstStyle/>
          <a:p>
            <a:fld id="{B6F15528-21DE-4FAA-801E-634DDDAF4B2B}" type="slidenum">
              <a:rPr lang="en-US" sz="1400" smtClean="0">
                <a:latin typeface="Bookman Old Style" pitchFamily="18" charset="0"/>
              </a:rPr>
              <a:pPr/>
              <a:t>19</a:t>
            </a:fld>
            <a:endParaRPr lang="en-US" sz="1400" dirty="0">
              <a:latin typeface="Bookman Old Style" pitchFamily="18" charset="0"/>
            </a:endParaRPr>
          </a:p>
        </p:txBody>
      </p:sp>
      <p:sp>
        <p:nvSpPr>
          <p:cNvPr id="16" name="Content Placeholder 2"/>
          <p:cNvSpPr>
            <a:spLocks noGrp="1"/>
          </p:cNvSpPr>
          <p:nvPr>
            <p:ph sz="quarter" idx="1"/>
          </p:nvPr>
        </p:nvSpPr>
        <p:spPr>
          <a:xfrm>
            <a:off x="848140" y="1106424"/>
            <a:ext cx="7976772" cy="4873752"/>
          </a:xfrm>
        </p:spPr>
        <p:txBody>
          <a:bodyPr>
            <a:normAutofit fontScale="92500" lnSpcReduction="10000"/>
          </a:bodyPr>
          <a:lstStyle/>
          <a:p>
            <a:pPr lvl="0"/>
            <a:r>
              <a:rPr lang="en-IN" sz="2400" dirty="0">
                <a:latin typeface="Times New Roman" pitchFamily="18" charset="0"/>
                <a:cs typeface="Times New Roman" pitchFamily="18" charset="0"/>
              </a:rPr>
              <a:t>The circuit required very less power supply for operation</a:t>
            </a:r>
            <a:r>
              <a:rPr lang="en-IN" sz="2400" dirty="0" smtClean="0">
                <a:latin typeface="Times New Roman" pitchFamily="18" charset="0"/>
                <a:cs typeface="Times New Roman" pitchFamily="18" charset="0"/>
              </a:rPr>
              <a:t>.</a:t>
            </a:r>
          </a:p>
          <a:p>
            <a:pPr marL="0" lvl="0" indent="0">
              <a:buNone/>
            </a:pPr>
            <a:endParaRPr lang="en-IN" sz="2400" dirty="0">
              <a:latin typeface="Times New Roman" pitchFamily="18" charset="0"/>
              <a:cs typeface="Times New Roman" pitchFamily="18" charset="0"/>
            </a:endParaRPr>
          </a:p>
          <a:p>
            <a:pPr lvl="0"/>
            <a:r>
              <a:rPr lang="en-US" sz="2400" dirty="0" err="1" smtClean="0">
                <a:latin typeface="Times New Roman" pitchFamily="18" charset="0"/>
                <a:cs typeface="Times New Roman" pitchFamily="18" charset="0"/>
              </a:rPr>
              <a:t>Arduino</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nano</a:t>
            </a:r>
            <a:r>
              <a:rPr lang="en-US" sz="2400" dirty="0">
                <a:latin typeface="Times New Roman" pitchFamily="18" charset="0"/>
                <a:cs typeface="Times New Roman" pitchFamily="18" charset="0"/>
              </a:rPr>
              <a:t> microcontroller uses ATmega328P microcontroller chip which gives faster operation than old microcontroller like 8051 microcontroller </a:t>
            </a:r>
            <a:r>
              <a:rPr lang="en-IN" sz="2400" dirty="0">
                <a:latin typeface="Times New Roman" pitchFamily="18" charset="0"/>
                <a:cs typeface="Times New Roman" pitchFamily="18" charset="0"/>
              </a:rPr>
              <a:t>and </a:t>
            </a:r>
            <a:r>
              <a:rPr lang="en-US" sz="2400" dirty="0">
                <a:latin typeface="Times New Roman" pitchFamily="18" charset="0"/>
                <a:cs typeface="Times New Roman" pitchFamily="18" charset="0"/>
              </a:rPr>
              <a:t>analog </a:t>
            </a:r>
            <a:r>
              <a:rPr lang="en-IN" sz="2400" dirty="0">
                <a:latin typeface="Times New Roman" pitchFamily="18" charset="0"/>
                <a:cs typeface="Times New Roman" pitchFamily="18" charset="0"/>
              </a:rPr>
              <a:t>interfacing can directly connected in </a:t>
            </a:r>
            <a:r>
              <a:rPr lang="en-IN" sz="2400" dirty="0" err="1">
                <a:latin typeface="Times New Roman" pitchFamily="18" charset="0"/>
                <a:cs typeface="Times New Roman" pitchFamily="18" charset="0"/>
              </a:rPr>
              <a:t>arduino</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nano</a:t>
            </a:r>
            <a:r>
              <a:rPr lang="en-IN" sz="2400" dirty="0">
                <a:latin typeface="Times New Roman" pitchFamily="18" charset="0"/>
                <a:cs typeface="Times New Roman" pitchFamily="18" charset="0"/>
              </a:rPr>
              <a:t>. </a:t>
            </a:r>
          </a:p>
          <a:p>
            <a:pPr marL="0" lvl="0" indent="0">
              <a:buNone/>
            </a:pPr>
            <a:endParaRPr lang="en-IN" sz="2400" dirty="0">
              <a:latin typeface="Times New Roman" pitchFamily="18" charset="0"/>
              <a:cs typeface="Times New Roman" pitchFamily="18" charset="0"/>
            </a:endParaRPr>
          </a:p>
          <a:p>
            <a:pPr lvl="0"/>
            <a:r>
              <a:rPr lang="en-US" sz="2400" dirty="0">
                <a:latin typeface="Times New Roman" pitchFamily="18" charset="0"/>
                <a:cs typeface="Times New Roman" pitchFamily="18" charset="0"/>
              </a:rPr>
              <a:t>This device can be used with any battery by doing some modification in source code of </a:t>
            </a:r>
            <a:r>
              <a:rPr lang="en-US" sz="2400" dirty="0" err="1">
                <a:latin typeface="Times New Roman" pitchFamily="18" charset="0"/>
                <a:cs typeface="Times New Roman" pitchFamily="18" charset="0"/>
              </a:rPr>
              <a:t>arduino</a:t>
            </a:r>
            <a:r>
              <a:rPr lang="en-US" sz="2400" dirty="0">
                <a:latin typeface="Times New Roman" pitchFamily="18" charset="0"/>
                <a:cs typeface="Times New Roman" pitchFamily="18" charset="0"/>
              </a:rPr>
              <a:t> and sensors</a:t>
            </a:r>
            <a:r>
              <a:rPr lang="en-US" sz="2400" dirty="0" smtClean="0">
                <a:latin typeface="Times New Roman" pitchFamily="18" charset="0"/>
                <a:cs typeface="Times New Roman" pitchFamily="18" charset="0"/>
              </a:rPr>
              <a:t>.</a:t>
            </a:r>
          </a:p>
          <a:p>
            <a:pPr marL="0" lvl="0" indent="0">
              <a:buNone/>
            </a:pPr>
            <a:endParaRPr lang="en-IN" sz="2400" dirty="0">
              <a:latin typeface="Times New Roman" pitchFamily="18" charset="0"/>
              <a:cs typeface="Times New Roman" pitchFamily="18" charset="0"/>
            </a:endParaRPr>
          </a:p>
          <a:p>
            <a:pPr lvl="0"/>
            <a:r>
              <a:rPr lang="en-IN" sz="2400" dirty="0">
                <a:latin typeface="Times New Roman" pitchFamily="18" charset="0"/>
                <a:cs typeface="Times New Roman" pitchFamily="18" charset="0"/>
              </a:rPr>
              <a:t>The circuit is compact in size, so less space is required and it can be fitted in small </a:t>
            </a:r>
            <a:r>
              <a:rPr lang="en-IN" sz="2400" dirty="0" smtClean="0">
                <a:latin typeface="Times New Roman" pitchFamily="18" charset="0"/>
                <a:cs typeface="Times New Roman" pitchFamily="18" charset="0"/>
              </a:rPr>
              <a:t>spaces. </a:t>
            </a:r>
          </a:p>
          <a:p>
            <a:pPr marL="0" lvl="0" indent="0">
              <a:buNone/>
            </a:pPr>
            <a:endParaRPr lang="en-IN" sz="2400" dirty="0">
              <a:latin typeface="Times New Roman" pitchFamily="18" charset="0"/>
              <a:cs typeface="Times New Roman" pitchFamily="18" charset="0"/>
            </a:endParaRPr>
          </a:p>
          <a:p>
            <a:pPr lvl="0"/>
            <a:r>
              <a:rPr lang="en-IN" sz="2400" dirty="0">
                <a:latin typeface="Times New Roman" pitchFamily="18" charset="0"/>
                <a:cs typeface="Times New Roman" pitchFamily="18" charset="0"/>
              </a:rPr>
              <a:t>The cost of the Inverter Backup Time Indicator is very low</a:t>
            </a:r>
            <a:r>
              <a:rPr lang="en-IN"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714627"/>
            <a:ext cx="9144000" cy="0"/>
          </a:xfrm>
          <a:prstGeom prst="line">
            <a:avLst/>
          </a:prstGeom>
          <a:ln w="76200" cmpd="sng">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762000"/>
            <a:ext cx="453235" cy="5562600"/>
          </a:xfrm>
          <a:prstGeom prst="rect">
            <a:avLst/>
          </a:prstGeom>
          <a:solidFill>
            <a:srgbClr val="0066FF"/>
          </a:solidFill>
          <a:ln>
            <a:solidFill>
              <a:srgbClr val="0066FF"/>
            </a:solidFill>
          </a:ln>
        </p:spPr>
        <p:txBody>
          <a:bodyPr vert="vert270" wrap="square" lIns="87266" tIns="43633" rIns="87266" bIns="43633">
            <a:spAutoFit/>
          </a:bodyPr>
          <a:lstStyle/>
          <a:p>
            <a:pPr algn="ctr">
              <a:defRPr/>
            </a:pPr>
            <a:r>
              <a:rPr lang="en-US" b="1" dirty="0">
                <a:solidFill>
                  <a:schemeClr val="bg1"/>
                </a:solidFill>
                <a:latin typeface="Arial Black" pitchFamily="34" charset="0"/>
              </a:rPr>
              <a:t>ZES ZCOER , Pune</a:t>
            </a:r>
          </a:p>
        </p:txBody>
      </p:sp>
      <p:cxnSp>
        <p:nvCxnSpPr>
          <p:cNvPr id="8" name="Straight Connector 7"/>
          <p:cNvCxnSpPr/>
          <p:nvPr/>
        </p:nvCxnSpPr>
        <p:spPr>
          <a:xfrm>
            <a:off x="0" y="6324377"/>
            <a:ext cx="9144000" cy="1340"/>
          </a:xfrm>
          <a:prstGeom prst="line">
            <a:avLst/>
          </a:prstGeom>
          <a:ln w="76200" cmpd="sng">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05658" y="6453760"/>
            <a:ext cx="4054466" cy="324197"/>
          </a:xfrm>
          <a:prstGeom prst="rect">
            <a:avLst/>
          </a:prstGeom>
          <a:solidFill>
            <a:srgbClr val="FFFF00"/>
          </a:solidFill>
        </p:spPr>
        <p:txBody>
          <a:bodyPr wrap="square" lIns="77221" tIns="38611" rIns="77221" bIns="38611" rtlCol="0">
            <a:spAutoFit/>
          </a:bodyPr>
          <a:lstStyle/>
          <a:p>
            <a:pPr algn="ctr"/>
            <a:r>
              <a:rPr lang="en-US" sz="1600" dirty="0">
                <a:solidFill>
                  <a:schemeClr val="tx2"/>
                </a:solidFill>
                <a:latin typeface="Bookman Old Style" pitchFamily="18" charset="0"/>
              </a:rPr>
              <a:t>Department of Electrical Engineering</a:t>
            </a:r>
          </a:p>
        </p:txBody>
      </p:sp>
      <p:pic>
        <p:nvPicPr>
          <p:cNvPr id="10" name="Picture 2"/>
          <p:cNvPicPr>
            <a:picLocks noChangeAspect="1" noChangeArrowheads="1"/>
          </p:cNvPicPr>
          <p:nvPr/>
        </p:nvPicPr>
        <p:blipFill>
          <a:blip r:embed="rId3" cstate="print"/>
          <a:srcRect/>
          <a:stretch>
            <a:fillRect/>
          </a:stretch>
        </p:blipFill>
        <p:spPr bwMode="auto">
          <a:xfrm>
            <a:off x="8610600" y="0"/>
            <a:ext cx="533400" cy="612913"/>
          </a:xfrm>
          <a:prstGeom prst="rect">
            <a:avLst/>
          </a:prstGeom>
          <a:noFill/>
          <a:ln w="9525">
            <a:noFill/>
            <a:miter lim="800000"/>
            <a:headEnd/>
            <a:tailEnd/>
          </a:ln>
          <a:effectLst/>
        </p:spPr>
      </p:pic>
      <p:sp>
        <p:nvSpPr>
          <p:cNvPr id="11" name="TextBox 10"/>
          <p:cNvSpPr txBox="1"/>
          <p:nvPr/>
        </p:nvSpPr>
        <p:spPr>
          <a:xfrm>
            <a:off x="2209800" y="152400"/>
            <a:ext cx="4419600" cy="461665"/>
          </a:xfrm>
          <a:prstGeom prst="rect">
            <a:avLst/>
          </a:prstGeom>
          <a:noFill/>
        </p:spPr>
        <p:txBody>
          <a:bodyPr wrap="square" rtlCol="0">
            <a:spAutoFit/>
          </a:bodyPr>
          <a:lstStyle/>
          <a:p>
            <a:pPr algn="ctr"/>
            <a:r>
              <a:rPr lang="en-US" sz="2400" b="1" dirty="0">
                <a:solidFill>
                  <a:srgbClr val="C00000"/>
                </a:solidFill>
                <a:latin typeface="Bookman Old Style" pitchFamily="18" charset="0"/>
              </a:rPr>
              <a:t>Outline</a:t>
            </a:r>
          </a:p>
        </p:txBody>
      </p:sp>
      <p:pic>
        <p:nvPicPr>
          <p:cNvPr id="12" name="Picture 5" descr="D:\MyData\Desktop\index.jpg"/>
          <p:cNvPicPr>
            <a:picLocks noChangeAspect="1" noChangeArrowheads="1"/>
          </p:cNvPicPr>
          <p:nvPr/>
        </p:nvPicPr>
        <p:blipFill>
          <a:blip r:embed="rId4"/>
          <a:srcRect/>
          <a:stretch>
            <a:fillRect/>
          </a:stretch>
        </p:blipFill>
        <p:spPr bwMode="auto">
          <a:xfrm>
            <a:off x="1" y="2"/>
            <a:ext cx="838200" cy="647032"/>
          </a:xfrm>
          <a:prstGeom prst="rect">
            <a:avLst/>
          </a:prstGeom>
          <a:noFill/>
        </p:spPr>
      </p:pic>
      <p:sp>
        <p:nvSpPr>
          <p:cNvPr id="13" name="TextBox 12"/>
          <p:cNvSpPr txBox="1"/>
          <p:nvPr/>
        </p:nvSpPr>
        <p:spPr>
          <a:xfrm>
            <a:off x="533400" y="685801"/>
            <a:ext cx="8305800" cy="5170646"/>
          </a:xfrm>
          <a:prstGeom prst="rect">
            <a:avLst/>
          </a:prstGeom>
          <a:noFill/>
        </p:spPr>
        <p:txBody>
          <a:bodyPr wrap="square" rtlCol="0">
            <a:spAutoFit/>
          </a:bodyPr>
          <a:lstStyle/>
          <a:p>
            <a:pPr algn="just">
              <a:lnSpc>
                <a:spcPct val="150000"/>
              </a:lnSpc>
              <a:buBlip>
                <a:blip r:embed="rId5"/>
              </a:buBlip>
            </a:pPr>
            <a:r>
              <a:rPr lang="en-US" sz="2000" dirty="0" smtClean="0">
                <a:latin typeface="Times New Roman" pitchFamily="18" charset="0"/>
                <a:cs typeface="Times New Roman" pitchFamily="18" charset="0"/>
              </a:rPr>
              <a:t>Introduction</a:t>
            </a:r>
            <a:endParaRPr lang="en-US" sz="2000" dirty="0">
              <a:latin typeface="Times New Roman" pitchFamily="18" charset="0"/>
              <a:cs typeface="Times New Roman" pitchFamily="18" charset="0"/>
            </a:endParaRPr>
          </a:p>
          <a:p>
            <a:pPr algn="just">
              <a:lnSpc>
                <a:spcPct val="150000"/>
              </a:lnSpc>
              <a:buBlip>
                <a:blip r:embed="rId5"/>
              </a:buBlip>
            </a:pPr>
            <a:r>
              <a:rPr lang="en-US" sz="2000" dirty="0">
                <a:latin typeface="Times New Roman" pitchFamily="18" charset="0"/>
                <a:cs typeface="Times New Roman" pitchFamily="18" charset="0"/>
              </a:rPr>
              <a:t>Literature Survey</a:t>
            </a:r>
          </a:p>
          <a:p>
            <a:pPr algn="just">
              <a:lnSpc>
                <a:spcPct val="150000"/>
              </a:lnSpc>
              <a:buBlip>
                <a:blip r:embed="rId5"/>
              </a:buBlip>
            </a:pPr>
            <a:r>
              <a:rPr lang="en-US" sz="2000" dirty="0" smtClean="0">
                <a:latin typeface="Times New Roman" pitchFamily="18" charset="0"/>
                <a:cs typeface="Times New Roman" pitchFamily="18" charset="0"/>
              </a:rPr>
              <a:t>Block Diagram</a:t>
            </a:r>
          </a:p>
          <a:p>
            <a:pPr algn="just">
              <a:lnSpc>
                <a:spcPct val="150000"/>
              </a:lnSpc>
              <a:buBlip>
                <a:blip r:embed="rId5"/>
              </a:buBlip>
            </a:pPr>
            <a:r>
              <a:rPr lang="en-US" sz="2000" dirty="0" smtClean="0">
                <a:latin typeface="Times New Roman" pitchFamily="18" charset="0"/>
                <a:cs typeface="Times New Roman" pitchFamily="18" charset="0"/>
              </a:rPr>
              <a:t>Explanation</a:t>
            </a:r>
          </a:p>
          <a:p>
            <a:pPr algn="just">
              <a:lnSpc>
                <a:spcPct val="150000"/>
              </a:lnSpc>
              <a:buBlip>
                <a:blip r:embed="rId5"/>
              </a:buBlip>
            </a:pPr>
            <a:r>
              <a:rPr lang="en-US" sz="2000" dirty="0" smtClean="0">
                <a:latin typeface="Times New Roman" pitchFamily="18" charset="0"/>
                <a:cs typeface="Times New Roman" pitchFamily="18" charset="0"/>
              </a:rPr>
              <a:t>Calculation</a:t>
            </a:r>
          </a:p>
          <a:p>
            <a:pPr algn="just">
              <a:lnSpc>
                <a:spcPct val="150000"/>
              </a:lnSpc>
              <a:buBlip>
                <a:blip r:embed="rId5"/>
              </a:buBlip>
            </a:pPr>
            <a:r>
              <a:rPr lang="en-US" sz="2000" dirty="0">
                <a:latin typeface="Times New Roman" pitchFamily="18" charset="0"/>
                <a:cs typeface="Times New Roman" pitchFamily="18" charset="0"/>
              </a:rPr>
              <a:t>Simulation &amp; </a:t>
            </a:r>
            <a:r>
              <a:rPr lang="en-US" sz="2000" dirty="0" smtClean="0">
                <a:latin typeface="Times New Roman" pitchFamily="18" charset="0"/>
                <a:cs typeface="Times New Roman" pitchFamily="18" charset="0"/>
              </a:rPr>
              <a:t>Result</a:t>
            </a:r>
            <a:endParaRPr lang="en-US" sz="2000" dirty="0" smtClean="0">
              <a:latin typeface="Times New Roman" pitchFamily="18" charset="0"/>
              <a:cs typeface="Times New Roman" pitchFamily="18" charset="0"/>
            </a:endParaRPr>
          </a:p>
          <a:p>
            <a:pPr algn="just">
              <a:lnSpc>
                <a:spcPct val="150000"/>
              </a:lnSpc>
              <a:buBlip>
                <a:blip r:embed="rId5"/>
              </a:buBlip>
            </a:pPr>
            <a:r>
              <a:rPr lang="en-US" sz="2000" dirty="0" smtClean="0">
                <a:latin typeface="Times New Roman" pitchFamily="18" charset="0"/>
                <a:cs typeface="Times New Roman" pitchFamily="18" charset="0"/>
              </a:rPr>
              <a:t>Approximate Cost of  Project</a:t>
            </a:r>
          </a:p>
          <a:p>
            <a:pPr algn="just">
              <a:lnSpc>
                <a:spcPct val="150000"/>
              </a:lnSpc>
              <a:buBlip>
                <a:blip r:embed="rId5"/>
              </a:buBlip>
            </a:pPr>
            <a:r>
              <a:rPr lang="en-US" sz="2000" dirty="0">
                <a:latin typeface="Times New Roman" pitchFamily="18" charset="0"/>
                <a:cs typeface="Times New Roman" pitchFamily="18" charset="0"/>
              </a:rPr>
              <a:t>A</a:t>
            </a:r>
            <a:r>
              <a:rPr lang="en-US" sz="2000" dirty="0" smtClean="0">
                <a:latin typeface="Times New Roman" pitchFamily="18" charset="0"/>
                <a:cs typeface="Times New Roman" pitchFamily="18" charset="0"/>
              </a:rPr>
              <a:t>dvantages</a:t>
            </a:r>
            <a:endParaRPr lang="en-US" sz="2000" dirty="0">
              <a:latin typeface="Times New Roman" pitchFamily="18" charset="0"/>
              <a:cs typeface="Times New Roman" pitchFamily="18" charset="0"/>
            </a:endParaRPr>
          </a:p>
          <a:p>
            <a:pPr algn="just">
              <a:lnSpc>
                <a:spcPct val="150000"/>
              </a:lnSpc>
              <a:buBlip>
                <a:blip r:embed="rId5"/>
              </a:buBlip>
            </a:pPr>
            <a:r>
              <a:rPr lang="en-US" sz="2000" dirty="0" smtClean="0">
                <a:latin typeface="Times New Roman" pitchFamily="18" charset="0"/>
                <a:cs typeface="Times New Roman" pitchFamily="18" charset="0"/>
              </a:rPr>
              <a:t>Application</a:t>
            </a:r>
          </a:p>
          <a:p>
            <a:pPr algn="just">
              <a:lnSpc>
                <a:spcPct val="150000"/>
              </a:lnSpc>
              <a:buBlip>
                <a:blip r:embed="rId5"/>
              </a:buBlip>
            </a:pPr>
            <a:r>
              <a:rPr lang="en-US" sz="2000" dirty="0" smtClean="0">
                <a:latin typeface="Times New Roman" pitchFamily="18" charset="0"/>
                <a:cs typeface="Times New Roman" pitchFamily="18" charset="0"/>
              </a:rPr>
              <a:t>Conclusion </a:t>
            </a:r>
            <a:endParaRPr lang="en-US" sz="2000" dirty="0">
              <a:latin typeface="Times New Roman" pitchFamily="18" charset="0"/>
              <a:cs typeface="Times New Roman" pitchFamily="18" charset="0"/>
            </a:endParaRPr>
          </a:p>
          <a:p>
            <a:pPr algn="just">
              <a:lnSpc>
                <a:spcPct val="150000"/>
              </a:lnSpc>
            </a:pPr>
            <a:endParaRPr lang="en-US" sz="2000" dirty="0">
              <a:latin typeface="Times New Roman" pitchFamily="18" charset="0"/>
              <a:cs typeface="Times New Roman" pitchFamily="18" charset="0"/>
            </a:endParaRPr>
          </a:p>
        </p:txBody>
      </p:sp>
      <p:sp>
        <p:nvSpPr>
          <p:cNvPr id="15" name="Slide Number Placeholder 14"/>
          <p:cNvSpPr>
            <a:spLocks noGrp="1"/>
          </p:cNvSpPr>
          <p:nvPr>
            <p:ph type="sldNum" sz="quarter" idx="12"/>
          </p:nvPr>
        </p:nvSpPr>
        <p:spPr/>
        <p:txBody>
          <a:bodyPr/>
          <a:lstStyle/>
          <a:p>
            <a:fld id="{B6F15528-21DE-4FAA-801E-634DDDAF4B2B}" type="slidenum">
              <a:rPr lang="en-US" sz="1400" smtClean="0">
                <a:latin typeface="Bookman Old Style" pitchFamily="18" charset="0"/>
              </a:rPr>
              <a:pPr/>
              <a:t>2</a:t>
            </a:fld>
            <a:endParaRPr lang="en-US" dirty="0">
              <a:latin typeface="Bookman Old Style"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714627"/>
            <a:ext cx="9144000" cy="0"/>
          </a:xfrm>
          <a:prstGeom prst="line">
            <a:avLst/>
          </a:prstGeom>
          <a:ln w="76200" cmpd="sng">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762000"/>
            <a:ext cx="453235" cy="5562600"/>
          </a:xfrm>
          <a:prstGeom prst="rect">
            <a:avLst/>
          </a:prstGeom>
          <a:solidFill>
            <a:srgbClr val="0066FF"/>
          </a:solidFill>
          <a:ln>
            <a:solidFill>
              <a:srgbClr val="0066FF"/>
            </a:solidFill>
          </a:ln>
        </p:spPr>
        <p:txBody>
          <a:bodyPr vert="vert270" wrap="square" lIns="87266" tIns="43633" rIns="87266" bIns="43633">
            <a:spAutoFit/>
          </a:bodyPr>
          <a:lstStyle/>
          <a:p>
            <a:pPr algn="ctr">
              <a:defRPr/>
            </a:pPr>
            <a:r>
              <a:rPr lang="en-US" b="1" dirty="0">
                <a:solidFill>
                  <a:schemeClr val="bg1"/>
                </a:solidFill>
                <a:latin typeface="Arial Black" pitchFamily="34" charset="0"/>
              </a:rPr>
              <a:t>ZES ZCOER , Pune</a:t>
            </a:r>
          </a:p>
        </p:txBody>
      </p:sp>
      <p:cxnSp>
        <p:nvCxnSpPr>
          <p:cNvPr id="8" name="Straight Connector 7"/>
          <p:cNvCxnSpPr/>
          <p:nvPr/>
        </p:nvCxnSpPr>
        <p:spPr>
          <a:xfrm>
            <a:off x="0" y="6324377"/>
            <a:ext cx="9144000" cy="1340"/>
          </a:xfrm>
          <a:prstGeom prst="line">
            <a:avLst/>
          </a:prstGeom>
          <a:ln w="76200" cmpd="sng">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05658" y="6453760"/>
            <a:ext cx="4054466" cy="324197"/>
          </a:xfrm>
          <a:prstGeom prst="rect">
            <a:avLst/>
          </a:prstGeom>
          <a:solidFill>
            <a:srgbClr val="FFFF00"/>
          </a:solidFill>
        </p:spPr>
        <p:txBody>
          <a:bodyPr wrap="square" lIns="77221" tIns="38611" rIns="77221" bIns="38611" rtlCol="0">
            <a:spAutoFit/>
          </a:bodyPr>
          <a:lstStyle/>
          <a:p>
            <a:pPr algn="ctr"/>
            <a:r>
              <a:rPr lang="en-US" sz="1600" dirty="0">
                <a:solidFill>
                  <a:schemeClr val="tx2"/>
                </a:solidFill>
                <a:latin typeface="Bookman Old Style" pitchFamily="18" charset="0"/>
              </a:rPr>
              <a:t>Department of Electrical Engineering</a:t>
            </a:r>
          </a:p>
        </p:txBody>
      </p:sp>
      <p:pic>
        <p:nvPicPr>
          <p:cNvPr id="10" name="Picture 2"/>
          <p:cNvPicPr>
            <a:picLocks noChangeAspect="1" noChangeArrowheads="1"/>
          </p:cNvPicPr>
          <p:nvPr/>
        </p:nvPicPr>
        <p:blipFill>
          <a:blip r:embed="rId2" cstate="print"/>
          <a:srcRect/>
          <a:stretch>
            <a:fillRect/>
          </a:stretch>
        </p:blipFill>
        <p:spPr bwMode="auto">
          <a:xfrm>
            <a:off x="8610600" y="0"/>
            <a:ext cx="533400" cy="612913"/>
          </a:xfrm>
          <a:prstGeom prst="rect">
            <a:avLst/>
          </a:prstGeom>
          <a:noFill/>
          <a:ln w="9525">
            <a:noFill/>
            <a:miter lim="800000"/>
            <a:headEnd/>
            <a:tailEnd/>
          </a:ln>
          <a:effectLst/>
        </p:spPr>
      </p:pic>
      <p:sp>
        <p:nvSpPr>
          <p:cNvPr id="11" name="Text Box 2"/>
          <p:cNvSpPr txBox="1">
            <a:spLocks noChangeArrowheads="1"/>
          </p:cNvSpPr>
          <p:nvPr/>
        </p:nvSpPr>
        <p:spPr bwMode="auto">
          <a:xfrm>
            <a:off x="609600" y="152400"/>
            <a:ext cx="8215312" cy="461653"/>
          </a:xfrm>
          <a:prstGeom prst="rect">
            <a:avLst/>
          </a:prstGeom>
          <a:noFill/>
          <a:ln w="9525">
            <a:noFill/>
            <a:miter lim="800000"/>
            <a:headEnd/>
            <a:tailEnd/>
          </a:ln>
        </p:spPr>
        <p:txBody>
          <a:bodyPr lIns="91430" tIns="45714" rIns="91430" bIns="45714">
            <a:spAutoFit/>
          </a:bodyPr>
          <a:lstStyle/>
          <a:p>
            <a:pPr algn="ctr"/>
            <a:r>
              <a:rPr lang="en-US" altLang="zh-TW" sz="2400" b="1" dirty="0" smtClean="0">
                <a:solidFill>
                  <a:srgbClr val="C00000"/>
                </a:solidFill>
                <a:latin typeface="Bookman Old Style" pitchFamily="18" charset="0"/>
              </a:rPr>
              <a:t>Applications</a:t>
            </a:r>
            <a:endParaRPr lang="en-US" altLang="zh-TW" sz="2400" b="1" dirty="0">
              <a:solidFill>
                <a:srgbClr val="C00000"/>
              </a:solidFill>
              <a:latin typeface="Bookman Old Style" pitchFamily="18" charset="0"/>
            </a:endParaRPr>
          </a:p>
        </p:txBody>
      </p:sp>
      <p:pic>
        <p:nvPicPr>
          <p:cNvPr id="22" name="Picture 5" descr="D:\MyData\Desktop\index.jpg"/>
          <p:cNvPicPr>
            <a:picLocks noChangeAspect="1" noChangeArrowheads="1"/>
          </p:cNvPicPr>
          <p:nvPr/>
        </p:nvPicPr>
        <p:blipFill>
          <a:blip r:embed="rId3"/>
          <a:srcRect/>
          <a:stretch>
            <a:fillRect/>
          </a:stretch>
        </p:blipFill>
        <p:spPr bwMode="auto">
          <a:xfrm>
            <a:off x="1" y="2"/>
            <a:ext cx="838200" cy="647032"/>
          </a:xfrm>
          <a:prstGeom prst="rect">
            <a:avLst/>
          </a:prstGeom>
          <a:noFill/>
        </p:spPr>
      </p:pic>
      <p:sp>
        <p:nvSpPr>
          <p:cNvPr id="13" name="Slide Number Placeholder 12"/>
          <p:cNvSpPr>
            <a:spLocks noGrp="1"/>
          </p:cNvSpPr>
          <p:nvPr>
            <p:ph type="sldNum" sz="quarter" idx="12"/>
          </p:nvPr>
        </p:nvSpPr>
        <p:spPr/>
        <p:txBody>
          <a:bodyPr/>
          <a:lstStyle/>
          <a:p>
            <a:fld id="{B6F15528-21DE-4FAA-801E-634DDDAF4B2B}" type="slidenum">
              <a:rPr lang="en-US" sz="1400" smtClean="0">
                <a:latin typeface="Bookman Old Style" pitchFamily="18" charset="0"/>
              </a:rPr>
              <a:pPr/>
              <a:t>20</a:t>
            </a:fld>
            <a:endParaRPr lang="en-US" sz="1400" dirty="0">
              <a:latin typeface="Bookman Old Style" pitchFamily="18" charset="0"/>
            </a:endParaRPr>
          </a:p>
        </p:txBody>
      </p:sp>
      <p:sp>
        <p:nvSpPr>
          <p:cNvPr id="3" name="TextBox 2"/>
          <p:cNvSpPr txBox="1"/>
          <p:nvPr/>
        </p:nvSpPr>
        <p:spPr>
          <a:xfrm>
            <a:off x="838201" y="1066800"/>
            <a:ext cx="7986711" cy="5262979"/>
          </a:xfrm>
          <a:prstGeom prst="rect">
            <a:avLst/>
          </a:prstGeom>
          <a:noFill/>
        </p:spPr>
        <p:txBody>
          <a:bodyPr wrap="square" rtlCol="0">
            <a:spAutoFit/>
          </a:bodyPr>
          <a:lstStyle/>
          <a:p>
            <a:pPr marL="285750" indent="-285750">
              <a:buFont typeface="Arial" pitchFamily="34" charset="0"/>
              <a:buChar char="•"/>
            </a:pPr>
            <a:r>
              <a:rPr lang="en-IN"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In household applications. To manage the use of household appliances which are operating on the inverter </a:t>
            </a:r>
            <a:r>
              <a:rPr lang="en-US" sz="2400" dirty="0" smtClean="0">
                <a:latin typeface="Times New Roman" pitchFamily="18" charset="0"/>
                <a:cs typeface="Times New Roman" pitchFamily="18" charset="0"/>
              </a:rPr>
              <a:t>battery.</a:t>
            </a:r>
          </a:p>
          <a:p>
            <a:endParaRPr lang="en-US" sz="2400" dirty="0" smtClean="0">
              <a:latin typeface="Times New Roman" pitchFamily="18" charset="0"/>
              <a:cs typeface="Times New Roman" pitchFamily="18" charset="0"/>
            </a:endParaRPr>
          </a:p>
          <a:p>
            <a:pPr marL="285750" lvl="0" indent="-285750">
              <a:buFont typeface="Arial" pitchFamily="34" charset="0"/>
              <a:buChar char="•"/>
            </a:pPr>
            <a:r>
              <a:rPr lang="en-US" sz="2400" dirty="0">
                <a:latin typeface="Times New Roman" pitchFamily="18" charset="0"/>
                <a:cs typeface="Times New Roman" pitchFamily="18" charset="0"/>
              </a:rPr>
              <a:t>To determine the load current and backup time of the battery</a:t>
            </a:r>
            <a:r>
              <a:rPr lang="en-US" sz="2400" dirty="0" smtClean="0">
                <a:latin typeface="Times New Roman" pitchFamily="18" charset="0"/>
                <a:cs typeface="Times New Roman" pitchFamily="18" charset="0"/>
              </a:rPr>
              <a:t>.</a:t>
            </a:r>
          </a:p>
          <a:p>
            <a:pPr lvl="0"/>
            <a:endParaRPr lang="en-IN" sz="2400" dirty="0">
              <a:latin typeface="Times New Roman" pitchFamily="18" charset="0"/>
              <a:cs typeface="Times New Roman" pitchFamily="18" charset="0"/>
            </a:endParaRPr>
          </a:p>
          <a:p>
            <a:pPr marL="285750" lvl="0" indent="-285750">
              <a:buFont typeface="Arial" pitchFamily="34" charset="0"/>
              <a:buChar char="•"/>
            </a:pPr>
            <a:r>
              <a:rPr lang="en-US" sz="2400" dirty="0">
                <a:latin typeface="Times New Roman" pitchFamily="18" charset="0"/>
                <a:cs typeface="Times New Roman" pitchFamily="18" charset="0"/>
              </a:rPr>
              <a:t>In backup power supply of commercial, industrial and residential where battery is used to supply the backup power</a:t>
            </a:r>
            <a:r>
              <a:rPr lang="en-US" sz="2400" dirty="0" smtClean="0">
                <a:latin typeface="Times New Roman" pitchFamily="18" charset="0"/>
                <a:cs typeface="Times New Roman" pitchFamily="18" charset="0"/>
              </a:rPr>
              <a:t>.</a:t>
            </a:r>
          </a:p>
          <a:p>
            <a:pPr lvl="0"/>
            <a:endParaRPr lang="en-IN" sz="2400" dirty="0">
              <a:latin typeface="Times New Roman" pitchFamily="18" charset="0"/>
              <a:cs typeface="Times New Roman" pitchFamily="18" charset="0"/>
            </a:endParaRPr>
          </a:p>
          <a:p>
            <a:pPr marL="285750" lvl="0" indent="-285750">
              <a:buFont typeface="Arial" pitchFamily="34" charset="0"/>
              <a:buChar char="•"/>
            </a:pPr>
            <a:r>
              <a:rPr lang="en-US" sz="2400" dirty="0">
                <a:latin typeface="Times New Roman" pitchFamily="18" charset="0"/>
                <a:cs typeface="Times New Roman" pitchFamily="18" charset="0"/>
              </a:rPr>
              <a:t>It can be used in inverter battery or any other battery for monitoring the battery voltage and backup time of that battery.</a:t>
            </a:r>
            <a:endParaRPr lang="en-IN" sz="2400" dirty="0">
              <a:latin typeface="Times New Roman" pitchFamily="18" charset="0"/>
              <a:cs typeface="Times New Roman" pitchFamily="18" charset="0"/>
            </a:endParaRPr>
          </a:p>
          <a:p>
            <a:pPr marL="285750" indent="-285750">
              <a:buFont typeface="Arial" pitchFamily="34" charset="0"/>
              <a:buChar char="•"/>
            </a:pPr>
            <a:endParaRPr lang="en-US" sz="2400" dirty="0" smtClean="0">
              <a:latin typeface="Times New Roman" pitchFamily="18" charset="0"/>
              <a:cs typeface="Times New Roman" pitchFamily="18" charset="0"/>
            </a:endParaRPr>
          </a:p>
          <a:p>
            <a:pPr marL="285750" indent="-285750">
              <a:buFont typeface="Arial" pitchFamily="34" charset="0"/>
              <a:buChar char="•"/>
            </a:pPr>
            <a:endParaRPr lang="en-IN" sz="2400" dirty="0" smtClean="0">
              <a:latin typeface="Times New Roman" pitchFamily="18" charset="0"/>
              <a:cs typeface="Times New Roman" pitchFamily="18" charset="0"/>
            </a:endParaRPr>
          </a:p>
          <a:p>
            <a:pPr marL="285750" indent="-285750">
              <a:buFont typeface="Arial" pitchFamily="34" charset="0"/>
              <a:buChar char="•"/>
            </a:pP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714627"/>
            <a:ext cx="9144000" cy="0"/>
          </a:xfrm>
          <a:prstGeom prst="line">
            <a:avLst/>
          </a:prstGeom>
          <a:ln w="76200" cmpd="sng">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762000"/>
            <a:ext cx="453235" cy="5562600"/>
          </a:xfrm>
          <a:prstGeom prst="rect">
            <a:avLst/>
          </a:prstGeom>
          <a:solidFill>
            <a:srgbClr val="0066FF"/>
          </a:solidFill>
          <a:ln>
            <a:solidFill>
              <a:srgbClr val="0066FF"/>
            </a:solidFill>
          </a:ln>
        </p:spPr>
        <p:txBody>
          <a:bodyPr vert="vert270" wrap="square" lIns="87266" tIns="43633" rIns="87266" bIns="43633">
            <a:spAutoFit/>
          </a:bodyPr>
          <a:lstStyle/>
          <a:p>
            <a:pPr algn="ctr">
              <a:defRPr/>
            </a:pPr>
            <a:r>
              <a:rPr lang="en-US" b="1" dirty="0">
                <a:solidFill>
                  <a:schemeClr val="bg1"/>
                </a:solidFill>
                <a:latin typeface="Arial Black" pitchFamily="34" charset="0"/>
              </a:rPr>
              <a:t>ZES ZCOER , Pune</a:t>
            </a:r>
          </a:p>
        </p:txBody>
      </p:sp>
      <p:cxnSp>
        <p:nvCxnSpPr>
          <p:cNvPr id="8" name="Straight Connector 7"/>
          <p:cNvCxnSpPr/>
          <p:nvPr/>
        </p:nvCxnSpPr>
        <p:spPr>
          <a:xfrm>
            <a:off x="0" y="6324377"/>
            <a:ext cx="9144000" cy="1340"/>
          </a:xfrm>
          <a:prstGeom prst="line">
            <a:avLst/>
          </a:prstGeom>
          <a:ln w="76200" cmpd="sng">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05658" y="6453760"/>
            <a:ext cx="4054466" cy="324197"/>
          </a:xfrm>
          <a:prstGeom prst="rect">
            <a:avLst/>
          </a:prstGeom>
          <a:solidFill>
            <a:srgbClr val="FFFF00"/>
          </a:solidFill>
        </p:spPr>
        <p:txBody>
          <a:bodyPr wrap="square" lIns="77221" tIns="38611" rIns="77221" bIns="38611" rtlCol="0">
            <a:spAutoFit/>
          </a:bodyPr>
          <a:lstStyle/>
          <a:p>
            <a:pPr algn="ctr"/>
            <a:r>
              <a:rPr lang="en-US" sz="1600" dirty="0">
                <a:solidFill>
                  <a:schemeClr val="tx2"/>
                </a:solidFill>
                <a:latin typeface="Bookman Old Style" pitchFamily="18" charset="0"/>
              </a:rPr>
              <a:t>Department of Electrical Engineering</a:t>
            </a:r>
          </a:p>
        </p:txBody>
      </p:sp>
      <p:pic>
        <p:nvPicPr>
          <p:cNvPr id="10" name="Picture 2"/>
          <p:cNvPicPr>
            <a:picLocks noChangeAspect="1" noChangeArrowheads="1"/>
          </p:cNvPicPr>
          <p:nvPr/>
        </p:nvPicPr>
        <p:blipFill>
          <a:blip r:embed="rId2" cstate="print"/>
          <a:srcRect/>
          <a:stretch>
            <a:fillRect/>
          </a:stretch>
        </p:blipFill>
        <p:spPr bwMode="auto">
          <a:xfrm>
            <a:off x="8610600" y="0"/>
            <a:ext cx="533400" cy="612913"/>
          </a:xfrm>
          <a:prstGeom prst="rect">
            <a:avLst/>
          </a:prstGeom>
          <a:noFill/>
          <a:ln w="9525">
            <a:noFill/>
            <a:miter lim="800000"/>
            <a:headEnd/>
            <a:tailEnd/>
          </a:ln>
          <a:effectLst/>
        </p:spPr>
      </p:pic>
      <p:sp>
        <p:nvSpPr>
          <p:cNvPr id="11" name="Text Box 2"/>
          <p:cNvSpPr txBox="1">
            <a:spLocks noChangeArrowheads="1"/>
          </p:cNvSpPr>
          <p:nvPr/>
        </p:nvSpPr>
        <p:spPr bwMode="auto">
          <a:xfrm>
            <a:off x="609600" y="152400"/>
            <a:ext cx="8215312" cy="461653"/>
          </a:xfrm>
          <a:prstGeom prst="rect">
            <a:avLst/>
          </a:prstGeom>
          <a:noFill/>
          <a:ln w="9525">
            <a:noFill/>
            <a:miter lim="800000"/>
            <a:headEnd/>
            <a:tailEnd/>
          </a:ln>
        </p:spPr>
        <p:txBody>
          <a:bodyPr lIns="91430" tIns="45714" rIns="91430" bIns="45714">
            <a:spAutoFit/>
          </a:bodyPr>
          <a:lstStyle/>
          <a:p>
            <a:pPr algn="ctr"/>
            <a:r>
              <a:rPr lang="en-US" altLang="zh-TW" sz="2400" b="1" dirty="0" smtClean="0">
                <a:solidFill>
                  <a:srgbClr val="C00000"/>
                </a:solidFill>
                <a:latin typeface="Bookman Old Style" pitchFamily="18" charset="0"/>
              </a:rPr>
              <a:t>Conclusion</a:t>
            </a:r>
            <a:endParaRPr lang="en-US" altLang="zh-TW" sz="2400" b="1" dirty="0">
              <a:solidFill>
                <a:srgbClr val="C00000"/>
              </a:solidFill>
              <a:latin typeface="Bookman Old Style" pitchFamily="18" charset="0"/>
            </a:endParaRPr>
          </a:p>
        </p:txBody>
      </p:sp>
      <p:pic>
        <p:nvPicPr>
          <p:cNvPr id="12" name="Picture 5" descr="D:\MyData\Desktop\index.jpg"/>
          <p:cNvPicPr>
            <a:picLocks noChangeAspect="1" noChangeArrowheads="1"/>
          </p:cNvPicPr>
          <p:nvPr/>
        </p:nvPicPr>
        <p:blipFill>
          <a:blip r:embed="rId3"/>
          <a:srcRect/>
          <a:stretch>
            <a:fillRect/>
          </a:stretch>
        </p:blipFill>
        <p:spPr bwMode="auto">
          <a:xfrm>
            <a:off x="1" y="2"/>
            <a:ext cx="838200" cy="647032"/>
          </a:xfrm>
          <a:prstGeom prst="rect">
            <a:avLst/>
          </a:prstGeom>
          <a:noFill/>
        </p:spPr>
      </p:pic>
      <p:sp>
        <p:nvSpPr>
          <p:cNvPr id="15" name="Slide Number Placeholder 14"/>
          <p:cNvSpPr>
            <a:spLocks noGrp="1"/>
          </p:cNvSpPr>
          <p:nvPr>
            <p:ph type="sldNum" sz="quarter" idx="12"/>
          </p:nvPr>
        </p:nvSpPr>
        <p:spPr/>
        <p:txBody>
          <a:bodyPr/>
          <a:lstStyle/>
          <a:p>
            <a:fld id="{B6F15528-21DE-4FAA-801E-634DDDAF4B2B}" type="slidenum">
              <a:rPr lang="en-US" sz="1400" smtClean="0">
                <a:latin typeface="Bookman Old Style" pitchFamily="18" charset="0"/>
              </a:rPr>
              <a:pPr/>
              <a:t>21</a:t>
            </a:fld>
            <a:endParaRPr lang="en-US" dirty="0">
              <a:latin typeface="Bookman Old Style" pitchFamily="18" charset="0"/>
            </a:endParaRPr>
          </a:p>
        </p:txBody>
      </p:sp>
      <p:sp>
        <p:nvSpPr>
          <p:cNvPr id="17" name="Content Placeholder 2"/>
          <p:cNvSpPr>
            <a:spLocks noGrp="1"/>
          </p:cNvSpPr>
          <p:nvPr>
            <p:ph sz="quarter" idx="1"/>
          </p:nvPr>
        </p:nvSpPr>
        <p:spPr>
          <a:xfrm>
            <a:off x="999090" y="914400"/>
            <a:ext cx="7611509" cy="4873752"/>
          </a:xfrm>
        </p:spPr>
        <p:txBody>
          <a:bodyPr>
            <a:normAutofit/>
          </a:bodyPr>
          <a:lstStyle/>
          <a:p>
            <a:r>
              <a:rPr lang="en-US" sz="2400" dirty="0">
                <a:latin typeface="Times New Roman" pitchFamily="18" charset="0"/>
                <a:cs typeface="Times New Roman" pitchFamily="18" charset="0"/>
              </a:rPr>
              <a:t>The inverter backup indicator will help us to find out how many time will survive inverter battery or any battery which is connected to the system on applied load. </a:t>
            </a:r>
            <a:endParaRPr lang="en-US" sz="2400" dirty="0" smtClean="0">
              <a:latin typeface="Times New Roman" pitchFamily="18" charset="0"/>
              <a:cs typeface="Times New Roman" pitchFamily="18" charset="0"/>
            </a:endParaRPr>
          </a:p>
          <a:p>
            <a:pPr marL="0" indent="0">
              <a:buNone/>
            </a:pPr>
            <a:endParaRPr lang="en-US" sz="2400" dirty="0" smtClean="0">
              <a:latin typeface="Times New Roman" pitchFamily="18" charset="0"/>
              <a:cs typeface="Times New Roman" pitchFamily="18" charset="0"/>
            </a:endParaRPr>
          </a:p>
          <a:p>
            <a:r>
              <a:rPr lang="en-US" sz="2400" dirty="0">
                <a:latin typeface="Times New Roman" pitchFamily="18" charset="0"/>
                <a:cs typeface="Times New Roman" pitchFamily="18" charset="0"/>
              </a:rPr>
              <a:t>This device will display the current, voltage, capacity in percentage and remaining backup time of the inverter on LCD display which provided on the device. It helps the consumer to track the inverter battery. Due to small size of inverter backup indicator it can be easy placed on any inverter.</a:t>
            </a:r>
            <a:endParaRPr lang="en-IN" sz="2400" dirty="0">
              <a:latin typeface="Times New Roman" pitchFamily="18" charset="0"/>
              <a:cs typeface="Times New Roman" pitchFamily="18" charset="0"/>
            </a:endParaRPr>
          </a:p>
          <a:p>
            <a:pPr marL="0" indent="0">
              <a:buNone/>
            </a:pPr>
            <a:endParaRPr lang="en-US" sz="2400" dirty="0">
              <a:latin typeface="Bookman Old Style"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714627"/>
            <a:ext cx="9144000" cy="0"/>
          </a:xfrm>
          <a:prstGeom prst="line">
            <a:avLst/>
          </a:prstGeom>
          <a:ln w="76200" cmpd="sng">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762000"/>
            <a:ext cx="453235" cy="5562600"/>
          </a:xfrm>
          <a:prstGeom prst="rect">
            <a:avLst/>
          </a:prstGeom>
          <a:solidFill>
            <a:srgbClr val="0066FF"/>
          </a:solidFill>
          <a:ln>
            <a:solidFill>
              <a:srgbClr val="0066FF"/>
            </a:solidFill>
          </a:ln>
        </p:spPr>
        <p:txBody>
          <a:bodyPr vert="vert270" wrap="square" lIns="87266" tIns="43633" rIns="87266" bIns="43633">
            <a:spAutoFit/>
          </a:bodyPr>
          <a:lstStyle/>
          <a:p>
            <a:pPr algn="ctr">
              <a:defRPr/>
            </a:pPr>
            <a:r>
              <a:rPr lang="en-US" b="1" dirty="0">
                <a:solidFill>
                  <a:schemeClr val="bg1"/>
                </a:solidFill>
                <a:latin typeface="Arial Black" pitchFamily="34" charset="0"/>
              </a:rPr>
              <a:t>ZES ZCOER , Pune</a:t>
            </a:r>
          </a:p>
        </p:txBody>
      </p:sp>
      <p:cxnSp>
        <p:nvCxnSpPr>
          <p:cNvPr id="8" name="Straight Connector 7"/>
          <p:cNvCxnSpPr/>
          <p:nvPr/>
        </p:nvCxnSpPr>
        <p:spPr>
          <a:xfrm>
            <a:off x="0" y="6324377"/>
            <a:ext cx="9144000" cy="1340"/>
          </a:xfrm>
          <a:prstGeom prst="line">
            <a:avLst/>
          </a:prstGeom>
          <a:ln w="76200" cmpd="sng">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05658" y="6453760"/>
            <a:ext cx="4054466" cy="324197"/>
          </a:xfrm>
          <a:prstGeom prst="rect">
            <a:avLst/>
          </a:prstGeom>
          <a:solidFill>
            <a:srgbClr val="FFFF00"/>
          </a:solidFill>
        </p:spPr>
        <p:txBody>
          <a:bodyPr wrap="square" lIns="77221" tIns="38611" rIns="77221" bIns="38611" rtlCol="0">
            <a:spAutoFit/>
          </a:bodyPr>
          <a:lstStyle/>
          <a:p>
            <a:pPr algn="ctr"/>
            <a:r>
              <a:rPr lang="en-US" sz="1600" dirty="0">
                <a:solidFill>
                  <a:schemeClr val="tx2"/>
                </a:solidFill>
                <a:latin typeface="Bookman Old Style" pitchFamily="18" charset="0"/>
              </a:rPr>
              <a:t>Department of Electrical Engineering</a:t>
            </a:r>
          </a:p>
        </p:txBody>
      </p:sp>
      <p:pic>
        <p:nvPicPr>
          <p:cNvPr id="10" name="Picture 2"/>
          <p:cNvPicPr>
            <a:picLocks noChangeAspect="1" noChangeArrowheads="1"/>
          </p:cNvPicPr>
          <p:nvPr/>
        </p:nvPicPr>
        <p:blipFill>
          <a:blip r:embed="rId2" cstate="print"/>
          <a:srcRect/>
          <a:stretch>
            <a:fillRect/>
          </a:stretch>
        </p:blipFill>
        <p:spPr bwMode="auto">
          <a:xfrm>
            <a:off x="8610600" y="0"/>
            <a:ext cx="533400" cy="612913"/>
          </a:xfrm>
          <a:prstGeom prst="rect">
            <a:avLst/>
          </a:prstGeom>
          <a:noFill/>
          <a:ln w="9525">
            <a:noFill/>
            <a:miter lim="800000"/>
            <a:headEnd/>
            <a:tailEnd/>
          </a:ln>
          <a:effectLst/>
        </p:spPr>
      </p:pic>
      <p:pic>
        <p:nvPicPr>
          <p:cNvPr id="22" name="Picture 5" descr="D:\MyData\Desktop\index.jpg"/>
          <p:cNvPicPr>
            <a:picLocks noChangeAspect="1" noChangeArrowheads="1"/>
          </p:cNvPicPr>
          <p:nvPr/>
        </p:nvPicPr>
        <p:blipFill>
          <a:blip r:embed="rId3"/>
          <a:srcRect/>
          <a:stretch>
            <a:fillRect/>
          </a:stretch>
        </p:blipFill>
        <p:spPr bwMode="auto">
          <a:xfrm>
            <a:off x="1" y="2"/>
            <a:ext cx="838200" cy="647032"/>
          </a:xfrm>
          <a:prstGeom prst="rect">
            <a:avLst/>
          </a:prstGeom>
          <a:noFill/>
        </p:spPr>
      </p:pic>
      <p:sp>
        <p:nvSpPr>
          <p:cNvPr id="13" name="Slide Number Placeholder 12"/>
          <p:cNvSpPr>
            <a:spLocks noGrp="1"/>
          </p:cNvSpPr>
          <p:nvPr>
            <p:ph type="sldNum" sz="quarter" idx="12"/>
          </p:nvPr>
        </p:nvSpPr>
        <p:spPr/>
        <p:txBody>
          <a:bodyPr/>
          <a:lstStyle/>
          <a:p>
            <a:fld id="{B6F15528-21DE-4FAA-801E-634DDDAF4B2B}" type="slidenum">
              <a:rPr lang="en-US" sz="1400" smtClean="0">
                <a:latin typeface="Bookman Old Style" pitchFamily="18" charset="0"/>
              </a:rPr>
              <a:pPr/>
              <a:t>22</a:t>
            </a:fld>
            <a:endParaRPr lang="en-US" sz="1400" dirty="0">
              <a:latin typeface="Bookman Old Style" pitchFamily="18" charset="0"/>
            </a:endParaRPr>
          </a:p>
        </p:txBody>
      </p:sp>
      <p:sp>
        <p:nvSpPr>
          <p:cNvPr id="2" name="Rectangle 1"/>
          <p:cNvSpPr/>
          <p:nvPr/>
        </p:nvSpPr>
        <p:spPr>
          <a:xfrm>
            <a:off x="1905000" y="2667000"/>
            <a:ext cx="5715000" cy="1200329"/>
          </a:xfrm>
          <a:prstGeom prst="rect">
            <a:avLst/>
          </a:prstGeom>
        </p:spPr>
        <p:txBody>
          <a:bodyPr wrap="square">
            <a:spAutoFit/>
          </a:bodyPr>
          <a:lstStyle/>
          <a:p>
            <a:pPr algn="ctr"/>
            <a:r>
              <a:rPr lang="en-CA" sz="5400" b="1" dirty="0">
                <a:solidFill>
                  <a:srgbClr val="C00000"/>
                </a:solidFill>
                <a:latin typeface="Bookman Old Style" pitchFamily="18" charset="0"/>
              </a:rPr>
              <a:t>Thank You…</a:t>
            </a:r>
            <a:endParaRPr lang="en-US" sz="5400" b="1" dirty="0">
              <a:solidFill>
                <a:srgbClr val="C00000"/>
              </a:solidFill>
              <a:latin typeface="Bookman Old Style" pitchFamily="18" charset="0"/>
            </a:endParaRPr>
          </a:p>
          <a:p>
            <a:endParaRPr lang="en-US" dirty="0"/>
          </a:p>
        </p:txBody>
      </p:sp>
    </p:spTree>
    <p:extLst>
      <p:ext uri="{BB962C8B-B14F-4D97-AF65-F5344CB8AC3E}">
        <p14:creationId xmlns:p14="http://schemas.microsoft.com/office/powerpoint/2010/main" val="8501315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714627"/>
            <a:ext cx="9144000" cy="0"/>
          </a:xfrm>
          <a:prstGeom prst="line">
            <a:avLst/>
          </a:prstGeom>
          <a:ln w="76200" cmpd="sng">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762000"/>
            <a:ext cx="453235" cy="5562600"/>
          </a:xfrm>
          <a:prstGeom prst="rect">
            <a:avLst/>
          </a:prstGeom>
          <a:solidFill>
            <a:srgbClr val="0066FF"/>
          </a:solidFill>
          <a:ln>
            <a:solidFill>
              <a:srgbClr val="0066FF"/>
            </a:solidFill>
          </a:ln>
        </p:spPr>
        <p:txBody>
          <a:bodyPr vert="vert270" wrap="square" lIns="87266" tIns="43633" rIns="87266" bIns="43633">
            <a:spAutoFit/>
          </a:bodyPr>
          <a:lstStyle/>
          <a:p>
            <a:pPr algn="ctr">
              <a:defRPr/>
            </a:pPr>
            <a:r>
              <a:rPr lang="en-US" b="1" dirty="0">
                <a:solidFill>
                  <a:schemeClr val="bg1"/>
                </a:solidFill>
                <a:latin typeface="Arial Black" pitchFamily="34" charset="0"/>
              </a:rPr>
              <a:t>ZES ZCOER , Pune</a:t>
            </a:r>
          </a:p>
        </p:txBody>
      </p:sp>
      <p:cxnSp>
        <p:nvCxnSpPr>
          <p:cNvPr id="8" name="Straight Connector 7"/>
          <p:cNvCxnSpPr/>
          <p:nvPr/>
        </p:nvCxnSpPr>
        <p:spPr>
          <a:xfrm>
            <a:off x="0" y="6324377"/>
            <a:ext cx="9144000" cy="1340"/>
          </a:xfrm>
          <a:prstGeom prst="line">
            <a:avLst/>
          </a:prstGeom>
          <a:ln w="76200" cmpd="sng">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05658" y="6453760"/>
            <a:ext cx="4054466" cy="324197"/>
          </a:xfrm>
          <a:prstGeom prst="rect">
            <a:avLst/>
          </a:prstGeom>
          <a:solidFill>
            <a:srgbClr val="FFFF00"/>
          </a:solidFill>
        </p:spPr>
        <p:txBody>
          <a:bodyPr wrap="square" lIns="77221" tIns="38611" rIns="77221" bIns="38611" rtlCol="0">
            <a:spAutoFit/>
          </a:bodyPr>
          <a:lstStyle/>
          <a:p>
            <a:pPr algn="ctr"/>
            <a:r>
              <a:rPr lang="en-US" sz="1600" dirty="0">
                <a:solidFill>
                  <a:schemeClr val="tx2"/>
                </a:solidFill>
                <a:latin typeface="Bookman Old Style" pitchFamily="18" charset="0"/>
              </a:rPr>
              <a:t>Department of Electrical Engineering</a:t>
            </a:r>
          </a:p>
        </p:txBody>
      </p:sp>
      <p:pic>
        <p:nvPicPr>
          <p:cNvPr id="10" name="Picture 2"/>
          <p:cNvPicPr>
            <a:picLocks noChangeAspect="1" noChangeArrowheads="1"/>
          </p:cNvPicPr>
          <p:nvPr/>
        </p:nvPicPr>
        <p:blipFill>
          <a:blip r:embed="rId2" cstate="print"/>
          <a:srcRect/>
          <a:stretch>
            <a:fillRect/>
          </a:stretch>
        </p:blipFill>
        <p:spPr bwMode="auto">
          <a:xfrm>
            <a:off x="8610600" y="0"/>
            <a:ext cx="533400" cy="612913"/>
          </a:xfrm>
          <a:prstGeom prst="rect">
            <a:avLst/>
          </a:prstGeom>
          <a:noFill/>
          <a:ln w="9525">
            <a:noFill/>
            <a:miter lim="800000"/>
            <a:headEnd/>
            <a:tailEnd/>
          </a:ln>
          <a:effectLst/>
        </p:spPr>
      </p:pic>
      <p:sp>
        <p:nvSpPr>
          <p:cNvPr id="11" name="TextBox 10"/>
          <p:cNvSpPr txBox="1"/>
          <p:nvPr/>
        </p:nvSpPr>
        <p:spPr>
          <a:xfrm>
            <a:off x="2057400" y="152400"/>
            <a:ext cx="5715000" cy="461665"/>
          </a:xfrm>
          <a:prstGeom prst="rect">
            <a:avLst/>
          </a:prstGeom>
          <a:noFill/>
        </p:spPr>
        <p:txBody>
          <a:bodyPr wrap="square" rtlCol="0">
            <a:spAutoFit/>
          </a:bodyPr>
          <a:lstStyle/>
          <a:p>
            <a:pPr algn="ctr"/>
            <a:r>
              <a:rPr lang="en-US" sz="2400" b="1" dirty="0" smtClean="0">
                <a:solidFill>
                  <a:srgbClr val="C00000"/>
                </a:solidFill>
                <a:latin typeface="Bookman Old Style" pitchFamily="18" charset="0"/>
              </a:rPr>
              <a:t>Introduction</a:t>
            </a:r>
            <a:endParaRPr lang="en-US" sz="2400" b="1" dirty="0">
              <a:solidFill>
                <a:srgbClr val="C00000"/>
              </a:solidFill>
              <a:latin typeface="Bookman Old Style" pitchFamily="18" charset="0"/>
            </a:endParaRPr>
          </a:p>
        </p:txBody>
      </p:sp>
      <p:sp>
        <p:nvSpPr>
          <p:cNvPr id="12" name="Content Placeholder 12"/>
          <p:cNvSpPr txBox="1">
            <a:spLocks/>
          </p:cNvSpPr>
          <p:nvPr/>
        </p:nvSpPr>
        <p:spPr>
          <a:xfrm>
            <a:off x="762000" y="838200"/>
            <a:ext cx="7847483" cy="3195708"/>
          </a:xfrm>
          <a:prstGeom prst="rect">
            <a:avLst/>
          </a:prstGeom>
        </p:spPr>
        <p:txBody>
          <a:bodyPr lIns="77221" tIns="38611" rIns="77221" bIns="38611"/>
          <a:lstStyle/>
          <a:p>
            <a:pPr lvl="0" algn="just">
              <a:lnSpc>
                <a:spcPct val="150000"/>
              </a:lnSpc>
              <a:spcBef>
                <a:spcPts val="0"/>
              </a:spcBef>
            </a:pPr>
            <a:endParaRPr lang="en-US" sz="1600" dirty="0">
              <a:solidFill>
                <a:prstClr val="black"/>
              </a:solidFill>
              <a:latin typeface="Times New Roman" pitchFamily="18" charset="0"/>
              <a:cs typeface="Times New Roman" pitchFamily="18" charset="0"/>
            </a:endParaRPr>
          </a:p>
          <a:p>
            <a:pPr lvl="0" algn="just">
              <a:lnSpc>
                <a:spcPct val="150000"/>
              </a:lnSpc>
              <a:spcBef>
                <a:spcPts val="0"/>
              </a:spcBef>
            </a:pPr>
            <a:endParaRPr lang="en-IN" sz="1600" dirty="0">
              <a:latin typeface="Times New Roman" pitchFamily="18" charset="0"/>
              <a:cs typeface="Times New Roman" pitchFamily="18" charset="0"/>
            </a:endParaRPr>
          </a:p>
          <a:p>
            <a:pPr marL="327081" indent="-327081" defTabSz="772211" eaLnBrk="0" fontAlgn="base" hangingPunct="0">
              <a:spcBef>
                <a:spcPct val="20000"/>
              </a:spcBef>
              <a:spcAft>
                <a:spcPct val="0"/>
              </a:spcAft>
              <a:buFontTx/>
              <a:buChar char="•"/>
              <a:defRPr/>
            </a:pPr>
            <a:endParaRPr lang="en-US" sz="1600" kern="0" dirty="0">
              <a:latin typeface="Book Antiqua" pitchFamily="18" charset="0"/>
            </a:endParaRPr>
          </a:p>
        </p:txBody>
      </p:sp>
      <p:pic>
        <p:nvPicPr>
          <p:cNvPr id="14" name="Picture 5" descr="D:\MyData\Desktop\index.jpg"/>
          <p:cNvPicPr>
            <a:picLocks noChangeAspect="1" noChangeArrowheads="1"/>
          </p:cNvPicPr>
          <p:nvPr/>
        </p:nvPicPr>
        <p:blipFill>
          <a:blip r:embed="rId3"/>
          <a:srcRect/>
          <a:stretch>
            <a:fillRect/>
          </a:stretch>
        </p:blipFill>
        <p:spPr bwMode="auto">
          <a:xfrm>
            <a:off x="1" y="2"/>
            <a:ext cx="838200" cy="647032"/>
          </a:xfrm>
          <a:prstGeom prst="rect">
            <a:avLst/>
          </a:prstGeom>
          <a:noFill/>
        </p:spPr>
      </p:pic>
      <p:sp>
        <p:nvSpPr>
          <p:cNvPr id="16" name="Slide Number Placeholder 15"/>
          <p:cNvSpPr>
            <a:spLocks noGrp="1"/>
          </p:cNvSpPr>
          <p:nvPr>
            <p:ph type="sldNum" sz="quarter" idx="12"/>
          </p:nvPr>
        </p:nvSpPr>
        <p:spPr/>
        <p:txBody>
          <a:bodyPr/>
          <a:lstStyle/>
          <a:p>
            <a:r>
              <a:rPr lang="en-US" dirty="0">
                <a:latin typeface="Bookman Old Style" pitchFamily="18" charset="0"/>
              </a:rPr>
              <a:t>3</a:t>
            </a:r>
          </a:p>
        </p:txBody>
      </p:sp>
      <p:sp>
        <p:nvSpPr>
          <p:cNvPr id="13" name="TextBox 12"/>
          <p:cNvSpPr txBox="1"/>
          <p:nvPr/>
        </p:nvSpPr>
        <p:spPr>
          <a:xfrm>
            <a:off x="685800" y="838201"/>
            <a:ext cx="8153400" cy="5909310"/>
          </a:xfrm>
          <a:prstGeom prst="rect">
            <a:avLst/>
          </a:prstGeom>
          <a:noFill/>
        </p:spPr>
        <p:txBody>
          <a:bodyPr wrap="square" rtlCol="0">
            <a:spAutoFit/>
          </a:bodyPr>
          <a:lstStyle/>
          <a:p>
            <a:pPr marL="342900" indent="-342900">
              <a:lnSpc>
                <a:spcPct val="150000"/>
              </a:lnSpc>
              <a:buFont typeface="Courier New" pitchFamily="49" charset="0"/>
              <a:buChar char="o"/>
            </a:pPr>
            <a:r>
              <a:rPr lang="en-US" dirty="0">
                <a:latin typeface="Bookman Old Style" pitchFamily="18" charset="0"/>
                <a:cs typeface="Times New Roman" pitchFamily="18" charset="0"/>
              </a:rPr>
              <a:t>An inverter is one of the most commonly used appliances. It is an essential device that can be found not only in factories but also in homes, schools, offices and public buildings.</a:t>
            </a:r>
          </a:p>
          <a:p>
            <a:pPr marL="342900" indent="-342900">
              <a:lnSpc>
                <a:spcPct val="150000"/>
              </a:lnSpc>
              <a:buFont typeface="Courier New" pitchFamily="49" charset="0"/>
              <a:buChar char="o"/>
            </a:pPr>
            <a:endParaRPr lang="en-US" dirty="0">
              <a:latin typeface="Bookman Old Style" pitchFamily="18" charset="0"/>
              <a:cs typeface="Times New Roman" pitchFamily="18" charset="0"/>
            </a:endParaRPr>
          </a:p>
          <a:p>
            <a:pPr marL="342900" indent="-342900">
              <a:lnSpc>
                <a:spcPct val="150000"/>
              </a:lnSpc>
              <a:buFont typeface="Courier New" pitchFamily="49" charset="0"/>
              <a:buChar char="o"/>
            </a:pPr>
            <a:r>
              <a:rPr lang="en-IN" dirty="0">
                <a:latin typeface="Bookman Old Style" pitchFamily="18" charset="0"/>
                <a:cs typeface="Times New Roman" pitchFamily="18" charset="0"/>
              </a:rPr>
              <a:t>Whenever a battery operation is involved for operating a given load, knowing the backup time of the battery becomes an important factor with the system.</a:t>
            </a:r>
          </a:p>
          <a:p>
            <a:pPr marL="342900" indent="-342900">
              <a:lnSpc>
                <a:spcPct val="150000"/>
              </a:lnSpc>
              <a:buFont typeface="Courier New" pitchFamily="49" charset="0"/>
              <a:buChar char="o"/>
            </a:pPr>
            <a:endParaRPr lang="en-IN" dirty="0">
              <a:latin typeface="Bookman Old Style" pitchFamily="18" charset="0"/>
              <a:cs typeface="Times New Roman" pitchFamily="18" charset="0"/>
            </a:endParaRPr>
          </a:p>
          <a:p>
            <a:pPr marL="342900" indent="-342900">
              <a:lnSpc>
                <a:spcPct val="150000"/>
              </a:lnSpc>
              <a:buFont typeface="Courier New" pitchFamily="49" charset="0"/>
              <a:buChar char="o"/>
            </a:pPr>
            <a:r>
              <a:rPr lang="en-US" dirty="0">
                <a:latin typeface="Bookman Old Style" pitchFamily="18" charset="0"/>
                <a:cs typeface="Times New Roman" pitchFamily="18" charset="0"/>
              </a:rPr>
              <a:t>In this project our aim is to display remaining capacity of inverter. Small device which can be placed on any inverter by applying some programmable changes like battery capacity and output voltage here, by consideration of project cost we are using small li-</a:t>
            </a:r>
            <a:r>
              <a:rPr lang="en-US" dirty="0" err="1">
                <a:latin typeface="Bookman Old Style" pitchFamily="18" charset="0"/>
                <a:cs typeface="Times New Roman" pitchFamily="18" charset="0"/>
              </a:rPr>
              <a:t>po</a:t>
            </a:r>
            <a:r>
              <a:rPr lang="en-US" dirty="0">
                <a:latin typeface="Bookman Old Style" pitchFamily="18" charset="0"/>
                <a:cs typeface="Times New Roman" pitchFamily="18" charset="0"/>
              </a:rPr>
              <a:t> battery to demonstrate project.</a:t>
            </a:r>
            <a:endParaRPr lang="en-IN" dirty="0">
              <a:latin typeface="Bookman Old Style" pitchFamily="18" charset="0"/>
              <a:cs typeface="Times New Roman" pitchFamily="18" charset="0"/>
            </a:endParaRPr>
          </a:p>
          <a:p>
            <a:pPr marL="342900" indent="-342900">
              <a:lnSpc>
                <a:spcPct val="150000"/>
              </a:lnSpc>
              <a:buFont typeface="Courier New" pitchFamily="49" charset="0"/>
              <a:buChar char="o"/>
            </a:pPr>
            <a:endParaRPr lang="en-US" b="1" dirty="0">
              <a:latin typeface="Century Schoolbook"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714627"/>
            <a:ext cx="9144000" cy="0"/>
          </a:xfrm>
          <a:prstGeom prst="line">
            <a:avLst/>
          </a:prstGeom>
          <a:ln w="76200" cmpd="sng">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762000"/>
            <a:ext cx="453235" cy="5562600"/>
          </a:xfrm>
          <a:prstGeom prst="rect">
            <a:avLst/>
          </a:prstGeom>
          <a:solidFill>
            <a:srgbClr val="0066FF"/>
          </a:solidFill>
          <a:ln>
            <a:solidFill>
              <a:srgbClr val="0066FF"/>
            </a:solidFill>
          </a:ln>
        </p:spPr>
        <p:txBody>
          <a:bodyPr vert="vert270" wrap="square" lIns="87266" tIns="43633" rIns="87266" bIns="43633">
            <a:spAutoFit/>
          </a:bodyPr>
          <a:lstStyle/>
          <a:p>
            <a:pPr algn="ctr">
              <a:defRPr/>
            </a:pPr>
            <a:r>
              <a:rPr lang="en-US" b="1" dirty="0">
                <a:solidFill>
                  <a:schemeClr val="bg1"/>
                </a:solidFill>
                <a:latin typeface="Arial Black" pitchFamily="34" charset="0"/>
              </a:rPr>
              <a:t>ZES ZCOER , Pune</a:t>
            </a:r>
          </a:p>
        </p:txBody>
      </p:sp>
      <p:cxnSp>
        <p:nvCxnSpPr>
          <p:cNvPr id="8" name="Straight Connector 7"/>
          <p:cNvCxnSpPr/>
          <p:nvPr/>
        </p:nvCxnSpPr>
        <p:spPr>
          <a:xfrm>
            <a:off x="0" y="6324377"/>
            <a:ext cx="9144000" cy="1340"/>
          </a:xfrm>
          <a:prstGeom prst="line">
            <a:avLst/>
          </a:prstGeom>
          <a:ln w="76200" cmpd="sng">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05658" y="6453760"/>
            <a:ext cx="4054466" cy="324197"/>
          </a:xfrm>
          <a:prstGeom prst="rect">
            <a:avLst/>
          </a:prstGeom>
          <a:solidFill>
            <a:srgbClr val="FFFF00"/>
          </a:solidFill>
        </p:spPr>
        <p:txBody>
          <a:bodyPr wrap="square" lIns="77221" tIns="38611" rIns="77221" bIns="38611" rtlCol="0">
            <a:spAutoFit/>
          </a:bodyPr>
          <a:lstStyle/>
          <a:p>
            <a:pPr algn="ctr"/>
            <a:r>
              <a:rPr lang="en-US" sz="1600" dirty="0">
                <a:solidFill>
                  <a:schemeClr val="tx2"/>
                </a:solidFill>
                <a:latin typeface="Bookman Old Style" pitchFamily="18" charset="0"/>
              </a:rPr>
              <a:t>Department of Electrical Engineering</a:t>
            </a:r>
          </a:p>
        </p:txBody>
      </p:sp>
      <p:pic>
        <p:nvPicPr>
          <p:cNvPr id="10" name="Picture 2"/>
          <p:cNvPicPr>
            <a:picLocks noChangeAspect="1" noChangeArrowheads="1"/>
          </p:cNvPicPr>
          <p:nvPr/>
        </p:nvPicPr>
        <p:blipFill>
          <a:blip r:embed="rId2" cstate="print"/>
          <a:srcRect/>
          <a:stretch>
            <a:fillRect/>
          </a:stretch>
        </p:blipFill>
        <p:spPr bwMode="auto">
          <a:xfrm>
            <a:off x="8610600" y="0"/>
            <a:ext cx="533400" cy="612913"/>
          </a:xfrm>
          <a:prstGeom prst="rect">
            <a:avLst/>
          </a:prstGeom>
          <a:noFill/>
          <a:ln w="9525">
            <a:noFill/>
            <a:miter lim="800000"/>
            <a:headEnd/>
            <a:tailEnd/>
          </a:ln>
          <a:effectLst/>
        </p:spPr>
      </p:pic>
      <p:sp>
        <p:nvSpPr>
          <p:cNvPr id="11" name="TextBox 10"/>
          <p:cNvSpPr txBox="1"/>
          <p:nvPr/>
        </p:nvSpPr>
        <p:spPr>
          <a:xfrm>
            <a:off x="2209800" y="152400"/>
            <a:ext cx="4419600" cy="461665"/>
          </a:xfrm>
          <a:prstGeom prst="rect">
            <a:avLst/>
          </a:prstGeom>
          <a:noFill/>
        </p:spPr>
        <p:txBody>
          <a:bodyPr wrap="square" rtlCol="0">
            <a:spAutoFit/>
          </a:bodyPr>
          <a:lstStyle/>
          <a:p>
            <a:pPr algn="ctr"/>
            <a:r>
              <a:rPr lang="en-US" sz="2400" b="1" dirty="0" smtClean="0">
                <a:solidFill>
                  <a:srgbClr val="C00000"/>
                </a:solidFill>
                <a:latin typeface="Bookman Old Style" pitchFamily="18" charset="0"/>
                <a:cs typeface="Calibri" panose="020F0502020204030204" pitchFamily="34" charset="0"/>
              </a:rPr>
              <a:t>Literature  Survey</a:t>
            </a:r>
            <a:endParaRPr lang="en-US" sz="2400" b="1" dirty="0">
              <a:solidFill>
                <a:srgbClr val="C00000"/>
              </a:solidFill>
              <a:latin typeface="Bookman Old Style" pitchFamily="18" charset="0"/>
            </a:endParaRPr>
          </a:p>
        </p:txBody>
      </p:sp>
      <p:pic>
        <p:nvPicPr>
          <p:cNvPr id="12" name="Picture 5" descr="D:\MyData\Desktop\index.jpg"/>
          <p:cNvPicPr>
            <a:picLocks noChangeAspect="1" noChangeArrowheads="1"/>
          </p:cNvPicPr>
          <p:nvPr/>
        </p:nvPicPr>
        <p:blipFill>
          <a:blip r:embed="rId3"/>
          <a:srcRect/>
          <a:stretch>
            <a:fillRect/>
          </a:stretch>
        </p:blipFill>
        <p:spPr bwMode="auto">
          <a:xfrm>
            <a:off x="1" y="2"/>
            <a:ext cx="838200" cy="647032"/>
          </a:xfrm>
          <a:prstGeom prst="rect">
            <a:avLst/>
          </a:prstGeom>
          <a:noFill/>
        </p:spPr>
      </p:pic>
      <p:sp>
        <p:nvSpPr>
          <p:cNvPr id="14" name="Slide Number Placeholder 13"/>
          <p:cNvSpPr>
            <a:spLocks noGrp="1"/>
          </p:cNvSpPr>
          <p:nvPr>
            <p:ph type="sldNum" sz="quarter" idx="12"/>
          </p:nvPr>
        </p:nvSpPr>
        <p:spPr/>
        <p:txBody>
          <a:bodyPr/>
          <a:lstStyle/>
          <a:p>
            <a:fld id="{B6F15528-21DE-4FAA-801E-634DDDAF4B2B}" type="slidenum">
              <a:rPr lang="en-US" sz="1400" smtClean="0">
                <a:latin typeface="Bookman Old Style" pitchFamily="18" charset="0"/>
              </a:rPr>
              <a:pPr/>
              <a:t>4</a:t>
            </a:fld>
            <a:endParaRPr lang="en-US" dirty="0">
              <a:latin typeface="Bookman Old Style" pitchFamily="18" charset="0"/>
            </a:endParaRPr>
          </a:p>
        </p:txBody>
      </p:sp>
      <p:sp>
        <p:nvSpPr>
          <p:cNvPr id="15" name="TextBox 14"/>
          <p:cNvSpPr txBox="1"/>
          <p:nvPr/>
        </p:nvSpPr>
        <p:spPr>
          <a:xfrm>
            <a:off x="685800" y="990600"/>
            <a:ext cx="8305800" cy="4999446"/>
          </a:xfrm>
          <a:prstGeom prst="rect">
            <a:avLst/>
          </a:prstGeom>
          <a:noFill/>
        </p:spPr>
        <p:txBody>
          <a:bodyPr wrap="square" rtlCol="0">
            <a:spAutoFit/>
          </a:bodyPr>
          <a:lstStyle/>
          <a:p>
            <a:pPr marL="342900" indent="-342900">
              <a:lnSpc>
                <a:spcPct val="150000"/>
              </a:lnSpc>
              <a:spcBef>
                <a:spcPts val="432"/>
              </a:spcBef>
              <a:buFont typeface="Courier New" pitchFamily="49" charset="0"/>
              <a:buChar char="o"/>
            </a:pPr>
            <a:r>
              <a:rPr lang="en-US" sz="1600" dirty="0">
                <a:latin typeface="Bookman Old Style" pitchFamily="18" charset="0"/>
                <a:cs typeface="Times New Roman" pitchFamily="18" charset="0"/>
              </a:rPr>
              <a:t>Luminous India have inverter battery indicator but shows only remaining percentage of capacity.  90% of inverter manufactures </a:t>
            </a:r>
            <a:r>
              <a:rPr lang="en-US" sz="1600" dirty="0" err="1">
                <a:latin typeface="Bookman Old Style" pitchFamily="18" charset="0"/>
                <a:cs typeface="Times New Roman" pitchFamily="18" charset="0"/>
              </a:rPr>
              <a:t>doest</a:t>
            </a:r>
            <a:r>
              <a:rPr lang="en-US" sz="1600" dirty="0">
                <a:latin typeface="Bookman Old Style" pitchFamily="18" charset="0"/>
                <a:cs typeface="Times New Roman" pitchFamily="18" charset="0"/>
              </a:rPr>
              <a:t> have any capacity indicating built in system in their inverters. Remaining inverter with indictors is too much costly.</a:t>
            </a:r>
            <a:endParaRPr lang="en-IN" sz="1600" dirty="0">
              <a:latin typeface="Bookman Old Style" pitchFamily="18" charset="0"/>
              <a:cs typeface="Times New Roman" pitchFamily="18" charset="0"/>
            </a:endParaRPr>
          </a:p>
          <a:p>
            <a:pPr marL="342900" indent="-342900">
              <a:lnSpc>
                <a:spcPct val="150000"/>
              </a:lnSpc>
              <a:spcBef>
                <a:spcPts val="432"/>
              </a:spcBef>
              <a:buFont typeface="Courier New" pitchFamily="49" charset="0"/>
              <a:buChar char="o"/>
            </a:pPr>
            <a:r>
              <a:rPr lang="en-US" sz="1600" dirty="0">
                <a:latin typeface="Bookman Old Style" pitchFamily="18" charset="0"/>
                <a:cs typeface="Times New Roman" pitchFamily="18" charset="0"/>
              </a:rPr>
              <a:t>A 7 segment LED display could make the circuit quite complex, 4 LED indicators, which can be easily upgraded to 8 LEDs by adding another LM324 comparator stage.</a:t>
            </a:r>
          </a:p>
          <a:p>
            <a:pPr marL="342900" indent="-342900">
              <a:lnSpc>
                <a:spcPct val="150000"/>
              </a:lnSpc>
              <a:spcBef>
                <a:spcPts val="432"/>
              </a:spcBef>
              <a:buFont typeface="Courier New" pitchFamily="49" charset="0"/>
              <a:buChar char="o"/>
            </a:pPr>
            <a:r>
              <a:rPr lang="en-US" sz="1600" dirty="0">
                <a:latin typeface="Bookman Old Style" pitchFamily="18" charset="0"/>
                <a:cs typeface="Times New Roman" pitchFamily="18" charset="0"/>
              </a:rPr>
              <a:t>A. H. Sabry#1,2 , Wan </a:t>
            </a:r>
            <a:r>
              <a:rPr lang="en-US" sz="1600" dirty="0" err="1">
                <a:latin typeface="Bookman Old Style" pitchFamily="18" charset="0"/>
                <a:cs typeface="Times New Roman" pitchFamily="18" charset="0"/>
              </a:rPr>
              <a:t>Zuha</a:t>
            </a:r>
            <a:r>
              <a:rPr lang="en-US" sz="1600" dirty="0">
                <a:latin typeface="Bookman Old Style" pitchFamily="18" charset="0"/>
                <a:cs typeface="Times New Roman" pitchFamily="18" charset="0"/>
              </a:rPr>
              <a:t> Wan </a:t>
            </a:r>
            <a:r>
              <a:rPr lang="en-US" sz="1600" dirty="0" err="1">
                <a:latin typeface="Bookman Old Style" pitchFamily="18" charset="0"/>
                <a:cs typeface="Times New Roman" pitchFamily="18" charset="0"/>
              </a:rPr>
              <a:t>Hasan</a:t>
            </a:r>
            <a:r>
              <a:rPr lang="en-US" sz="1600" dirty="0">
                <a:latin typeface="Bookman Old Style" pitchFamily="18" charset="0"/>
                <a:cs typeface="Times New Roman" pitchFamily="18" charset="0"/>
              </a:rPr>
              <a:t> 2, </a:t>
            </a:r>
            <a:r>
              <a:rPr lang="en-US" sz="1600" dirty="0" err="1">
                <a:latin typeface="Bookman Old Style" pitchFamily="18" charset="0"/>
                <a:cs typeface="Times New Roman" pitchFamily="18" charset="0"/>
              </a:rPr>
              <a:t>Yasir</a:t>
            </a:r>
            <a:r>
              <a:rPr lang="en-US" sz="1600" dirty="0">
                <a:latin typeface="Bookman Old Style" pitchFamily="18" charset="0"/>
                <a:cs typeface="Times New Roman" pitchFamily="18" charset="0"/>
              </a:rPr>
              <a:t> Alkubaisi#1 , </a:t>
            </a:r>
            <a:r>
              <a:rPr lang="en-US" sz="1600" dirty="0" err="1">
                <a:latin typeface="Bookman Old Style" pitchFamily="18" charset="0"/>
                <a:cs typeface="Times New Roman" pitchFamily="18" charset="0"/>
              </a:rPr>
              <a:t>Mohd</a:t>
            </a:r>
            <a:r>
              <a:rPr lang="en-US" sz="1600" dirty="0">
                <a:latin typeface="Bookman Old Style" pitchFamily="18" charset="0"/>
                <a:cs typeface="Times New Roman" pitchFamily="18" charset="0"/>
              </a:rPr>
              <a:t> </a:t>
            </a:r>
            <a:r>
              <a:rPr lang="en-US" sz="1600" dirty="0" err="1">
                <a:latin typeface="Bookman Old Style" pitchFamily="18" charset="0"/>
                <a:cs typeface="Times New Roman" pitchFamily="18" charset="0"/>
              </a:rPr>
              <a:t>Zainal</a:t>
            </a:r>
            <a:r>
              <a:rPr lang="en-US" sz="1600" dirty="0">
                <a:latin typeface="Bookman Old Style" pitchFamily="18" charset="0"/>
                <a:cs typeface="Times New Roman" pitchFamily="18" charset="0"/>
              </a:rPr>
              <a:t> </a:t>
            </a:r>
            <a:r>
              <a:rPr lang="en-US" sz="1600" dirty="0" err="1">
                <a:latin typeface="Bookman Old Style" pitchFamily="18" charset="0"/>
                <a:cs typeface="Times New Roman" pitchFamily="18" charset="0"/>
              </a:rPr>
              <a:t>Abidin</a:t>
            </a:r>
            <a:r>
              <a:rPr lang="en-US" sz="1600" dirty="0">
                <a:latin typeface="Bookman Old Style" pitchFamily="18" charset="0"/>
                <a:cs typeface="Times New Roman" pitchFamily="18" charset="0"/>
              </a:rPr>
              <a:t> Ab-Kadir1,2 1Electrical and Electronics Department Engineering, </a:t>
            </a:r>
            <a:r>
              <a:rPr lang="en-US" sz="1600" dirty="0" err="1">
                <a:latin typeface="Bookman Old Style" pitchFamily="18" charset="0"/>
                <a:cs typeface="Times New Roman" pitchFamily="18" charset="0"/>
              </a:rPr>
              <a:t>Universiti</a:t>
            </a:r>
            <a:r>
              <a:rPr lang="en-US" sz="1600" dirty="0">
                <a:latin typeface="Bookman Old Style" pitchFamily="18" charset="0"/>
                <a:cs typeface="Times New Roman" pitchFamily="18" charset="0"/>
              </a:rPr>
              <a:t> Putra Malaysia (UPM) Selangor, </a:t>
            </a:r>
            <a:r>
              <a:rPr lang="en-US" sz="1600" dirty="0" err="1">
                <a:latin typeface="Bookman Old Style" pitchFamily="18" charset="0"/>
                <a:cs typeface="Times New Roman" pitchFamily="18" charset="0"/>
              </a:rPr>
              <a:t>Serdang</a:t>
            </a:r>
            <a:r>
              <a:rPr lang="en-US" sz="1600" dirty="0">
                <a:latin typeface="Bookman Old Style" pitchFamily="18" charset="0"/>
                <a:cs typeface="Times New Roman" pitchFamily="18" charset="0"/>
              </a:rPr>
              <a:t>, 43400, Malaysia design following system.</a:t>
            </a:r>
            <a:endParaRPr lang="en-IN" sz="1600" dirty="0">
              <a:latin typeface="Bookman Old Style" pitchFamily="18" charset="0"/>
              <a:cs typeface="Times New Roman" pitchFamily="18" charset="0"/>
            </a:endParaRPr>
          </a:p>
          <a:p>
            <a:pPr marL="342900" indent="-342900">
              <a:lnSpc>
                <a:spcPct val="150000"/>
              </a:lnSpc>
              <a:spcBef>
                <a:spcPts val="432"/>
              </a:spcBef>
              <a:buFont typeface="Courier New" pitchFamily="49" charset="0"/>
              <a:buChar char="o"/>
            </a:pPr>
            <a:r>
              <a:rPr lang="en-US" sz="1600" dirty="0">
                <a:latin typeface="Bookman Old Style" pitchFamily="18" charset="0"/>
                <a:cs typeface="Times New Roman" pitchFamily="18" charset="0"/>
              </a:rPr>
              <a:t>Backup power system (BPS) compatible with two options of primary power sources; grid-connected power (AC) or solar PV-power (DC)</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714627"/>
            <a:ext cx="9144000" cy="0"/>
          </a:xfrm>
          <a:prstGeom prst="line">
            <a:avLst/>
          </a:prstGeom>
          <a:ln w="76200" cmpd="sng">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762000"/>
            <a:ext cx="453235" cy="5562600"/>
          </a:xfrm>
          <a:prstGeom prst="rect">
            <a:avLst/>
          </a:prstGeom>
          <a:solidFill>
            <a:srgbClr val="0066FF"/>
          </a:solidFill>
          <a:ln>
            <a:solidFill>
              <a:srgbClr val="0066FF"/>
            </a:solidFill>
          </a:ln>
        </p:spPr>
        <p:txBody>
          <a:bodyPr vert="vert270" wrap="square" lIns="87266" tIns="43633" rIns="87266" bIns="43633">
            <a:spAutoFit/>
          </a:bodyPr>
          <a:lstStyle/>
          <a:p>
            <a:pPr algn="ctr">
              <a:defRPr/>
            </a:pPr>
            <a:r>
              <a:rPr lang="en-US" b="1" dirty="0">
                <a:solidFill>
                  <a:schemeClr val="bg1"/>
                </a:solidFill>
                <a:latin typeface="Arial Black" pitchFamily="34" charset="0"/>
              </a:rPr>
              <a:t>ZES ZCOER , Pune</a:t>
            </a:r>
          </a:p>
        </p:txBody>
      </p:sp>
      <p:cxnSp>
        <p:nvCxnSpPr>
          <p:cNvPr id="8" name="Straight Connector 7"/>
          <p:cNvCxnSpPr/>
          <p:nvPr/>
        </p:nvCxnSpPr>
        <p:spPr>
          <a:xfrm>
            <a:off x="0" y="6324377"/>
            <a:ext cx="9144000" cy="1340"/>
          </a:xfrm>
          <a:prstGeom prst="line">
            <a:avLst/>
          </a:prstGeom>
          <a:ln w="76200" cmpd="sng">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05658" y="6453760"/>
            <a:ext cx="4054466" cy="324197"/>
          </a:xfrm>
          <a:prstGeom prst="rect">
            <a:avLst/>
          </a:prstGeom>
          <a:solidFill>
            <a:srgbClr val="FFFF00"/>
          </a:solidFill>
        </p:spPr>
        <p:txBody>
          <a:bodyPr wrap="square" lIns="77221" tIns="38611" rIns="77221" bIns="38611" rtlCol="0">
            <a:spAutoFit/>
          </a:bodyPr>
          <a:lstStyle/>
          <a:p>
            <a:pPr algn="ctr"/>
            <a:r>
              <a:rPr lang="en-US" sz="1600" dirty="0">
                <a:solidFill>
                  <a:schemeClr val="tx2"/>
                </a:solidFill>
                <a:latin typeface="Bookman Old Style" pitchFamily="18" charset="0"/>
              </a:rPr>
              <a:t>Department of Electrical Engineering</a:t>
            </a:r>
          </a:p>
        </p:txBody>
      </p:sp>
      <p:pic>
        <p:nvPicPr>
          <p:cNvPr id="10" name="Picture 2"/>
          <p:cNvPicPr>
            <a:picLocks noChangeAspect="1" noChangeArrowheads="1"/>
          </p:cNvPicPr>
          <p:nvPr/>
        </p:nvPicPr>
        <p:blipFill>
          <a:blip r:embed="rId2" cstate="print"/>
          <a:srcRect/>
          <a:stretch>
            <a:fillRect/>
          </a:stretch>
        </p:blipFill>
        <p:spPr bwMode="auto">
          <a:xfrm>
            <a:off x="8610600" y="0"/>
            <a:ext cx="533400" cy="612913"/>
          </a:xfrm>
          <a:prstGeom prst="rect">
            <a:avLst/>
          </a:prstGeom>
          <a:noFill/>
          <a:ln w="9525">
            <a:noFill/>
            <a:miter lim="800000"/>
            <a:headEnd/>
            <a:tailEnd/>
          </a:ln>
          <a:effectLst/>
        </p:spPr>
      </p:pic>
      <p:sp>
        <p:nvSpPr>
          <p:cNvPr id="11" name="TextBox 10"/>
          <p:cNvSpPr txBox="1"/>
          <p:nvPr/>
        </p:nvSpPr>
        <p:spPr>
          <a:xfrm>
            <a:off x="2209800" y="152400"/>
            <a:ext cx="4419600" cy="461665"/>
          </a:xfrm>
          <a:prstGeom prst="rect">
            <a:avLst/>
          </a:prstGeom>
          <a:noFill/>
        </p:spPr>
        <p:txBody>
          <a:bodyPr wrap="square" rtlCol="0">
            <a:spAutoFit/>
          </a:bodyPr>
          <a:lstStyle/>
          <a:p>
            <a:pPr algn="ctr"/>
            <a:r>
              <a:rPr lang="en-US" sz="2400" b="1" dirty="0" smtClean="0">
                <a:solidFill>
                  <a:srgbClr val="C00000"/>
                </a:solidFill>
                <a:latin typeface="Bookman Old Style" pitchFamily="18" charset="0"/>
              </a:rPr>
              <a:t>Block Diagram</a:t>
            </a:r>
            <a:endParaRPr lang="en-US" sz="2400" b="1" dirty="0">
              <a:solidFill>
                <a:srgbClr val="C00000"/>
              </a:solidFill>
              <a:latin typeface="Bookman Old Style" pitchFamily="18" charset="0"/>
            </a:endParaRPr>
          </a:p>
        </p:txBody>
      </p:sp>
      <p:pic>
        <p:nvPicPr>
          <p:cNvPr id="13" name="Picture 5" descr="D:\MyData\Desktop\index.jpg"/>
          <p:cNvPicPr>
            <a:picLocks noChangeAspect="1" noChangeArrowheads="1"/>
          </p:cNvPicPr>
          <p:nvPr/>
        </p:nvPicPr>
        <p:blipFill>
          <a:blip r:embed="rId3"/>
          <a:srcRect/>
          <a:stretch>
            <a:fillRect/>
          </a:stretch>
        </p:blipFill>
        <p:spPr bwMode="auto">
          <a:xfrm>
            <a:off x="1" y="2"/>
            <a:ext cx="838200" cy="647032"/>
          </a:xfrm>
          <a:prstGeom prst="rect">
            <a:avLst/>
          </a:prstGeom>
          <a:noFill/>
        </p:spPr>
      </p:pic>
      <p:sp>
        <p:nvSpPr>
          <p:cNvPr id="15" name="Slide Number Placeholder 14"/>
          <p:cNvSpPr>
            <a:spLocks noGrp="1"/>
          </p:cNvSpPr>
          <p:nvPr>
            <p:ph type="sldNum" sz="quarter" idx="12"/>
          </p:nvPr>
        </p:nvSpPr>
        <p:spPr/>
        <p:txBody>
          <a:bodyPr/>
          <a:lstStyle/>
          <a:p>
            <a:fld id="{B6F15528-21DE-4FAA-801E-634DDDAF4B2B}" type="slidenum">
              <a:rPr lang="en-US" sz="1400" smtClean="0">
                <a:latin typeface="Bookman Old Style" pitchFamily="18" charset="0"/>
              </a:rPr>
              <a:pPr/>
              <a:t>5</a:t>
            </a:fld>
            <a:endParaRPr lang="en-US" dirty="0">
              <a:latin typeface="Bookman Old Style" pitchFamily="18" charset="0"/>
            </a:endParaRPr>
          </a:p>
        </p:txBody>
      </p:sp>
      <p:sp>
        <p:nvSpPr>
          <p:cNvPr id="59" name="Rectangle 58"/>
          <p:cNvSpPr/>
          <p:nvPr/>
        </p:nvSpPr>
        <p:spPr>
          <a:xfrm>
            <a:off x="1849118" y="5201669"/>
            <a:ext cx="5426301" cy="523220"/>
          </a:xfrm>
          <a:prstGeom prst="rect">
            <a:avLst/>
          </a:prstGeom>
        </p:spPr>
        <p:txBody>
          <a:bodyPr wrap="square">
            <a:spAutoFit/>
          </a:bodyPr>
          <a:lstStyle/>
          <a:p>
            <a:pPr algn="ctr"/>
            <a:r>
              <a:rPr lang="en-US" sz="2800" b="1" dirty="0" smtClean="0">
                <a:latin typeface="Times New Roman" pitchFamily="18" charset="0"/>
                <a:cs typeface="Times New Roman" pitchFamily="18" charset="0"/>
              </a:rPr>
              <a:t>Inverter battery backup indicator</a:t>
            </a:r>
            <a:endParaRPr lang="en-US" sz="2800" b="1" dirty="0">
              <a:latin typeface="Times New Roman" pitchFamily="18" charset="0"/>
              <a:cs typeface="Times New Roman" pitchFamily="18" charset="0"/>
            </a:endParaRPr>
          </a:p>
        </p:txBody>
      </p:sp>
      <p:sp>
        <p:nvSpPr>
          <p:cNvPr id="33" name="Rectangle 32"/>
          <p:cNvSpPr/>
          <p:nvPr/>
        </p:nvSpPr>
        <p:spPr>
          <a:xfrm>
            <a:off x="1752600" y="1317307"/>
            <a:ext cx="5638800" cy="3508375"/>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34" name="Straight Connector 33"/>
          <p:cNvCxnSpPr/>
          <p:nvPr/>
        </p:nvCxnSpPr>
        <p:spPr>
          <a:xfrm>
            <a:off x="4551045" y="4157027"/>
            <a:ext cx="378460" cy="0"/>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Connector 34"/>
          <p:cNvCxnSpPr/>
          <p:nvPr/>
        </p:nvCxnSpPr>
        <p:spPr>
          <a:xfrm>
            <a:off x="4550410" y="2871787"/>
            <a:ext cx="402590" cy="0"/>
          </a:xfrm>
          <a:prstGeom prst="line">
            <a:avLst/>
          </a:prstGeom>
        </p:spPr>
        <p:style>
          <a:lnRef idx="2">
            <a:schemeClr val="dk1"/>
          </a:lnRef>
          <a:fillRef idx="0">
            <a:schemeClr val="dk1"/>
          </a:fillRef>
          <a:effectRef idx="1">
            <a:schemeClr val="dk1"/>
          </a:effectRef>
          <a:fontRef idx="minor">
            <a:schemeClr val="tx1"/>
          </a:fontRef>
        </p:style>
      </p:cxnSp>
      <p:sp>
        <p:nvSpPr>
          <p:cNvPr id="36" name="Rectangle 35"/>
          <p:cNvSpPr/>
          <p:nvPr/>
        </p:nvSpPr>
        <p:spPr>
          <a:xfrm>
            <a:off x="4923790" y="2574607"/>
            <a:ext cx="1047750" cy="2076450"/>
          </a:xfrm>
          <a:prstGeom prst="rect">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effectLst/>
                <a:latin typeface="Arial Black"/>
                <a:ea typeface="Times New Roman"/>
                <a:cs typeface="Times New Roman"/>
              </a:rPr>
              <a:t>Micro-</a:t>
            </a:r>
            <a:endParaRPr lang="en-IN" sz="1100">
              <a:effectLst/>
              <a:ea typeface="Times New Roman"/>
              <a:cs typeface="Times New Roman"/>
            </a:endParaRPr>
          </a:p>
          <a:p>
            <a:pPr algn="ctr">
              <a:lnSpc>
                <a:spcPct val="115000"/>
              </a:lnSpc>
              <a:spcAft>
                <a:spcPts val="1000"/>
              </a:spcAft>
            </a:pPr>
            <a:r>
              <a:rPr lang="en-US" sz="1100">
                <a:effectLst/>
                <a:latin typeface="Arial Black"/>
                <a:ea typeface="Times New Roman"/>
                <a:cs typeface="Times New Roman"/>
              </a:rPr>
              <a:t>Controller</a:t>
            </a:r>
            <a:endParaRPr lang="en-IN" sz="1100">
              <a:effectLst/>
              <a:ea typeface="Times New Roman"/>
              <a:cs typeface="Times New Roman"/>
            </a:endParaRPr>
          </a:p>
        </p:txBody>
      </p:sp>
      <p:cxnSp>
        <p:nvCxnSpPr>
          <p:cNvPr id="60" name="Straight Connector 59"/>
          <p:cNvCxnSpPr/>
          <p:nvPr/>
        </p:nvCxnSpPr>
        <p:spPr>
          <a:xfrm>
            <a:off x="5972810" y="3395027"/>
            <a:ext cx="378460" cy="0"/>
          </a:xfrm>
          <a:prstGeom prst="line">
            <a:avLst/>
          </a:prstGeom>
        </p:spPr>
        <p:style>
          <a:lnRef idx="2">
            <a:schemeClr val="dk1"/>
          </a:lnRef>
          <a:fillRef idx="0">
            <a:schemeClr val="dk1"/>
          </a:fillRef>
          <a:effectRef idx="1">
            <a:schemeClr val="dk1"/>
          </a:effectRef>
          <a:fontRef idx="minor">
            <a:schemeClr val="tx1"/>
          </a:fontRef>
        </p:style>
      </p:cxnSp>
      <p:sp>
        <p:nvSpPr>
          <p:cNvPr id="61" name="Flowchart: Alternate Process 60"/>
          <p:cNvSpPr/>
          <p:nvPr/>
        </p:nvSpPr>
        <p:spPr>
          <a:xfrm>
            <a:off x="6283960" y="3174047"/>
            <a:ext cx="990600" cy="447675"/>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effectLst/>
                <a:latin typeface="Arial Narrow"/>
                <a:ea typeface="Times New Roman"/>
                <a:cs typeface="Times New Roman"/>
              </a:rPr>
              <a:t>Display</a:t>
            </a:r>
            <a:endParaRPr lang="en-IN" sz="1100">
              <a:effectLst/>
              <a:ea typeface="Times New Roman"/>
              <a:cs typeface="Times New Roman"/>
            </a:endParaRPr>
          </a:p>
        </p:txBody>
      </p:sp>
      <p:cxnSp>
        <p:nvCxnSpPr>
          <p:cNvPr id="62" name="Straight Connector 61"/>
          <p:cNvCxnSpPr/>
          <p:nvPr/>
        </p:nvCxnSpPr>
        <p:spPr>
          <a:xfrm>
            <a:off x="3028315" y="2870517"/>
            <a:ext cx="552450" cy="0"/>
          </a:xfrm>
          <a:prstGeom prst="line">
            <a:avLst/>
          </a:prstGeom>
        </p:spPr>
        <p:style>
          <a:lnRef idx="2">
            <a:schemeClr val="dk1"/>
          </a:lnRef>
          <a:fillRef idx="0">
            <a:schemeClr val="dk1"/>
          </a:fillRef>
          <a:effectRef idx="1">
            <a:schemeClr val="dk1"/>
          </a:effectRef>
          <a:fontRef idx="minor">
            <a:schemeClr val="tx1"/>
          </a:fontRef>
        </p:style>
      </p:cxnSp>
      <p:cxnSp>
        <p:nvCxnSpPr>
          <p:cNvPr id="63" name="Straight Connector 62"/>
          <p:cNvCxnSpPr/>
          <p:nvPr/>
        </p:nvCxnSpPr>
        <p:spPr>
          <a:xfrm>
            <a:off x="3058795" y="4158297"/>
            <a:ext cx="552450" cy="0"/>
          </a:xfrm>
          <a:prstGeom prst="line">
            <a:avLst/>
          </a:prstGeom>
        </p:spPr>
        <p:style>
          <a:lnRef idx="2">
            <a:schemeClr val="dk1"/>
          </a:lnRef>
          <a:fillRef idx="0">
            <a:schemeClr val="dk1"/>
          </a:fillRef>
          <a:effectRef idx="1">
            <a:schemeClr val="dk1"/>
          </a:effectRef>
          <a:fontRef idx="minor">
            <a:schemeClr val="tx1"/>
          </a:fontRef>
        </p:style>
      </p:cxnSp>
      <p:cxnSp>
        <p:nvCxnSpPr>
          <p:cNvPr id="64" name="Straight Connector 63"/>
          <p:cNvCxnSpPr/>
          <p:nvPr/>
        </p:nvCxnSpPr>
        <p:spPr>
          <a:xfrm>
            <a:off x="2543175" y="3042602"/>
            <a:ext cx="0" cy="980440"/>
          </a:xfrm>
          <a:prstGeom prst="line">
            <a:avLst/>
          </a:prstGeom>
        </p:spPr>
        <p:style>
          <a:lnRef idx="2">
            <a:schemeClr val="dk1"/>
          </a:lnRef>
          <a:fillRef idx="0">
            <a:schemeClr val="dk1"/>
          </a:fillRef>
          <a:effectRef idx="1">
            <a:schemeClr val="dk1"/>
          </a:effectRef>
          <a:fontRef idx="minor">
            <a:schemeClr val="tx1"/>
          </a:fontRef>
        </p:style>
      </p:cxnSp>
      <p:sp>
        <p:nvSpPr>
          <p:cNvPr id="65" name="Flowchart: Alternate Process 64"/>
          <p:cNvSpPr/>
          <p:nvPr/>
        </p:nvSpPr>
        <p:spPr>
          <a:xfrm>
            <a:off x="2037715" y="3993197"/>
            <a:ext cx="1066800" cy="347980"/>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b="1">
                <a:effectLst/>
                <a:latin typeface="Arial Narrow"/>
                <a:ea typeface="Times New Roman"/>
                <a:cs typeface="Times New Roman"/>
              </a:rPr>
              <a:t>Battery</a:t>
            </a:r>
            <a:endParaRPr lang="en-IN" sz="1100">
              <a:effectLst/>
              <a:ea typeface="Times New Roman"/>
              <a:cs typeface="Times New Roman"/>
            </a:endParaRPr>
          </a:p>
        </p:txBody>
      </p:sp>
      <p:cxnSp>
        <p:nvCxnSpPr>
          <p:cNvPr id="66" name="Straight Connector 65"/>
          <p:cNvCxnSpPr/>
          <p:nvPr/>
        </p:nvCxnSpPr>
        <p:spPr>
          <a:xfrm>
            <a:off x="5413375" y="1985327"/>
            <a:ext cx="0" cy="587375"/>
          </a:xfrm>
          <a:prstGeom prst="line">
            <a:avLst/>
          </a:prstGeom>
        </p:spPr>
        <p:style>
          <a:lnRef idx="2">
            <a:schemeClr val="dk1"/>
          </a:lnRef>
          <a:fillRef idx="0">
            <a:schemeClr val="dk1"/>
          </a:fillRef>
          <a:effectRef idx="1">
            <a:schemeClr val="dk1"/>
          </a:effectRef>
          <a:fontRef idx="minor">
            <a:schemeClr val="tx1"/>
          </a:fontRef>
        </p:style>
      </p:cxnSp>
      <p:sp>
        <p:nvSpPr>
          <p:cNvPr id="67" name="Flowchart: Terminator 66"/>
          <p:cNvSpPr/>
          <p:nvPr/>
        </p:nvSpPr>
        <p:spPr>
          <a:xfrm>
            <a:off x="4742815" y="1584007"/>
            <a:ext cx="1295400" cy="466725"/>
          </a:xfrm>
          <a:prstGeom prst="flowChartTerminator">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effectLst/>
                <a:latin typeface="Arial Narrow"/>
                <a:ea typeface="Times New Roman"/>
                <a:cs typeface="Times New Roman"/>
              </a:rPr>
              <a:t>Power Supply</a:t>
            </a:r>
            <a:endParaRPr lang="en-IN" sz="1100">
              <a:effectLst/>
              <a:ea typeface="Times New Roman"/>
              <a:cs typeface="Times New Roman"/>
            </a:endParaRPr>
          </a:p>
        </p:txBody>
      </p:sp>
      <p:sp>
        <p:nvSpPr>
          <p:cNvPr id="68" name="Round Diagonal Corner Rectangle 67"/>
          <p:cNvSpPr/>
          <p:nvPr/>
        </p:nvSpPr>
        <p:spPr>
          <a:xfrm>
            <a:off x="2075815" y="2679382"/>
            <a:ext cx="955675" cy="364490"/>
          </a:xfrm>
          <a:prstGeom prst="round2DiagRect">
            <a:avLst>
              <a:gd name="adj1" fmla="val 0"/>
              <a:gd name="adj2" fmla="val 0"/>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n-US" sz="1100" b="1">
                <a:effectLst/>
                <a:latin typeface="Arial Narrow"/>
                <a:ea typeface="Times New Roman"/>
                <a:cs typeface="Times New Roman"/>
              </a:rPr>
              <a:t>Load</a:t>
            </a:r>
            <a:endParaRPr lang="en-IN" sz="1100">
              <a:effectLst/>
              <a:ea typeface="Times New Roman"/>
              <a:cs typeface="Times New Roman"/>
            </a:endParaRPr>
          </a:p>
        </p:txBody>
      </p:sp>
      <p:sp>
        <p:nvSpPr>
          <p:cNvPr id="69" name="Flowchart: Preparation 68"/>
          <p:cNvSpPr/>
          <p:nvPr/>
        </p:nvSpPr>
        <p:spPr>
          <a:xfrm>
            <a:off x="3507105" y="3962717"/>
            <a:ext cx="1163320" cy="376555"/>
          </a:xfrm>
          <a:prstGeom prst="flowChartPreparation">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n-US" sz="800" b="1" dirty="0">
                <a:effectLst/>
                <a:latin typeface="Arial Narrow"/>
                <a:ea typeface="Times New Roman"/>
                <a:cs typeface="Times New Roman"/>
              </a:rPr>
              <a:t>Voltage</a:t>
            </a:r>
            <a:endParaRPr lang="en-IN" sz="1100" dirty="0">
              <a:effectLst/>
              <a:ea typeface="Times New Roman"/>
              <a:cs typeface="Times New Roman"/>
            </a:endParaRPr>
          </a:p>
          <a:p>
            <a:pPr algn="ctr">
              <a:lnSpc>
                <a:spcPct val="115000"/>
              </a:lnSpc>
              <a:spcAft>
                <a:spcPts val="0"/>
              </a:spcAft>
            </a:pPr>
            <a:r>
              <a:rPr lang="en-US" sz="800" b="1" dirty="0" smtClean="0">
                <a:effectLst/>
                <a:latin typeface="Arial Narrow"/>
                <a:ea typeface="Times New Roman"/>
                <a:cs typeface="Times New Roman"/>
              </a:rPr>
              <a:t>Sensor</a:t>
            </a:r>
            <a:r>
              <a:rPr lang="en-US" sz="1100" b="1" dirty="0">
                <a:effectLst/>
                <a:latin typeface="Arial Narrow"/>
                <a:ea typeface="Times New Roman"/>
                <a:cs typeface="Times New Roman"/>
              </a:rPr>
              <a:t> </a:t>
            </a:r>
            <a:endParaRPr lang="en-IN" sz="1100" dirty="0">
              <a:effectLst/>
              <a:ea typeface="Times New Roman"/>
              <a:cs typeface="Times New Roman"/>
            </a:endParaRPr>
          </a:p>
        </p:txBody>
      </p:sp>
      <p:sp>
        <p:nvSpPr>
          <p:cNvPr id="70" name="Flowchart: Preparation 69"/>
          <p:cNvSpPr/>
          <p:nvPr/>
        </p:nvSpPr>
        <p:spPr>
          <a:xfrm>
            <a:off x="3479800" y="2677477"/>
            <a:ext cx="1163320" cy="376555"/>
          </a:xfrm>
          <a:prstGeom prst="flowChartPreparation">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n-US" sz="900" b="1">
                <a:effectLst/>
                <a:latin typeface="Arial Narrow"/>
                <a:ea typeface="Times New Roman"/>
                <a:cs typeface="Times New Roman"/>
              </a:rPr>
              <a:t>Current</a:t>
            </a:r>
            <a:endParaRPr lang="en-IN" sz="1100">
              <a:effectLst/>
              <a:ea typeface="Times New Roman"/>
              <a:cs typeface="Times New Roman"/>
            </a:endParaRPr>
          </a:p>
          <a:p>
            <a:pPr algn="ctr">
              <a:lnSpc>
                <a:spcPct val="115000"/>
              </a:lnSpc>
              <a:spcAft>
                <a:spcPts val="0"/>
              </a:spcAft>
            </a:pPr>
            <a:r>
              <a:rPr lang="en-US" sz="900" b="1">
                <a:effectLst/>
                <a:latin typeface="Arial Narrow"/>
                <a:ea typeface="Times New Roman"/>
                <a:cs typeface="Times New Roman"/>
              </a:rPr>
              <a:t>Sensor</a:t>
            </a:r>
            <a:endParaRPr lang="en-IN" sz="1100">
              <a:effectLst/>
              <a:ea typeface="Times New Roman"/>
              <a:cs typeface="Times New Roman"/>
            </a:endParaRPr>
          </a:p>
        </p:txBody>
      </p:sp>
      <p:sp>
        <p:nvSpPr>
          <p:cNvPr id="2" name="Rectangle 1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77913"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Rectangle 24"/>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77913"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714627"/>
            <a:ext cx="9144000" cy="0"/>
          </a:xfrm>
          <a:prstGeom prst="line">
            <a:avLst/>
          </a:prstGeom>
          <a:ln w="76200" cmpd="sng">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762000"/>
            <a:ext cx="453235" cy="5562600"/>
          </a:xfrm>
          <a:prstGeom prst="rect">
            <a:avLst/>
          </a:prstGeom>
          <a:solidFill>
            <a:srgbClr val="0066FF"/>
          </a:solidFill>
          <a:ln>
            <a:solidFill>
              <a:srgbClr val="0066FF"/>
            </a:solidFill>
          </a:ln>
        </p:spPr>
        <p:txBody>
          <a:bodyPr vert="vert270" wrap="square" lIns="87266" tIns="43633" rIns="87266" bIns="43633">
            <a:spAutoFit/>
          </a:bodyPr>
          <a:lstStyle/>
          <a:p>
            <a:pPr algn="ctr">
              <a:defRPr/>
            </a:pPr>
            <a:r>
              <a:rPr lang="en-US" b="1" dirty="0">
                <a:solidFill>
                  <a:schemeClr val="bg1"/>
                </a:solidFill>
                <a:latin typeface="Arial Black" pitchFamily="34" charset="0"/>
              </a:rPr>
              <a:t>ZES ZCOER , Pune</a:t>
            </a:r>
          </a:p>
        </p:txBody>
      </p:sp>
      <p:cxnSp>
        <p:nvCxnSpPr>
          <p:cNvPr id="8" name="Straight Connector 7"/>
          <p:cNvCxnSpPr/>
          <p:nvPr/>
        </p:nvCxnSpPr>
        <p:spPr>
          <a:xfrm>
            <a:off x="0" y="6324377"/>
            <a:ext cx="9144000" cy="1340"/>
          </a:xfrm>
          <a:prstGeom prst="line">
            <a:avLst/>
          </a:prstGeom>
          <a:ln w="76200" cmpd="sng">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05658" y="6453760"/>
            <a:ext cx="4054466" cy="324197"/>
          </a:xfrm>
          <a:prstGeom prst="rect">
            <a:avLst/>
          </a:prstGeom>
          <a:solidFill>
            <a:srgbClr val="FFFF00"/>
          </a:solidFill>
        </p:spPr>
        <p:txBody>
          <a:bodyPr wrap="square" lIns="77221" tIns="38611" rIns="77221" bIns="38611" rtlCol="0">
            <a:spAutoFit/>
          </a:bodyPr>
          <a:lstStyle/>
          <a:p>
            <a:pPr algn="ctr"/>
            <a:r>
              <a:rPr lang="en-US" sz="1600" dirty="0">
                <a:solidFill>
                  <a:schemeClr val="tx2"/>
                </a:solidFill>
                <a:latin typeface="Bookman Old Style" pitchFamily="18" charset="0"/>
              </a:rPr>
              <a:t>Department of Electrical Engineering</a:t>
            </a:r>
          </a:p>
        </p:txBody>
      </p:sp>
      <p:pic>
        <p:nvPicPr>
          <p:cNvPr id="10" name="Picture 2"/>
          <p:cNvPicPr>
            <a:picLocks noChangeAspect="1" noChangeArrowheads="1"/>
          </p:cNvPicPr>
          <p:nvPr/>
        </p:nvPicPr>
        <p:blipFill>
          <a:blip r:embed="rId3" cstate="print"/>
          <a:srcRect/>
          <a:stretch>
            <a:fillRect/>
          </a:stretch>
        </p:blipFill>
        <p:spPr bwMode="auto">
          <a:xfrm>
            <a:off x="8610600" y="0"/>
            <a:ext cx="533400" cy="612913"/>
          </a:xfrm>
          <a:prstGeom prst="rect">
            <a:avLst/>
          </a:prstGeom>
          <a:noFill/>
          <a:ln w="9525">
            <a:noFill/>
            <a:miter lim="800000"/>
            <a:headEnd/>
            <a:tailEnd/>
          </a:ln>
          <a:effectLst/>
        </p:spPr>
      </p:pic>
      <p:sp>
        <p:nvSpPr>
          <p:cNvPr id="11" name="TextBox 10"/>
          <p:cNvSpPr txBox="1"/>
          <p:nvPr/>
        </p:nvSpPr>
        <p:spPr>
          <a:xfrm>
            <a:off x="2209800" y="152400"/>
            <a:ext cx="4419600" cy="461665"/>
          </a:xfrm>
          <a:prstGeom prst="rect">
            <a:avLst/>
          </a:prstGeom>
          <a:noFill/>
        </p:spPr>
        <p:txBody>
          <a:bodyPr wrap="square" rtlCol="0">
            <a:spAutoFit/>
          </a:bodyPr>
          <a:lstStyle/>
          <a:p>
            <a:pPr algn="ctr"/>
            <a:r>
              <a:rPr lang="en-US" sz="2400" b="1" dirty="0" smtClean="0">
                <a:solidFill>
                  <a:srgbClr val="C00000"/>
                </a:solidFill>
                <a:latin typeface="Bookman Old Style" pitchFamily="18" charset="0"/>
              </a:rPr>
              <a:t>Explanation</a:t>
            </a:r>
            <a:endParaRPr lang="en-US" sz="2400" b="1" dirty="0">
              <a:solidFill>
                <a:srgbClr val="C00000"/>
              </a:solidFill>
              <a:latin typeface="Bookman Old Style" pitchFamily="18" charset="0"/>
            </a:endParaRPr>
          </a:p>
        </p:txBody>
      </p:sp>
      <p:pic>
        <p:nvPicPr>
          <p:cNvPr id="12" name="Picture 5" descr="D:\MyData\Desktop\index.jpg"/>
          <p:cNvPicPr>
            <a:picLocks noChangeAspect="1" noChangeArrowheads="1"/>
          </p:cNvPicPr>
          <p:nvPr/>
        </p:nvPicPr>
        <p:blipFill>
          <a:blip r:embed="rId4"/>
          <a:srcRect/>
          <a:stretch>
            <a:fillRect/>
          </a:stretch>
        </p:blipFill>
        <p:spPr bwMode="auto">
          <a:xfrm>
            <a:off x="1" y="2"/>
            <a:ext cx="838200" cy="647032"/>
          </a:xfrm>
          <a:prstGeom prst="rect">
            <a:avLst/>
          </a:prstGeom>
          <a:noFill/>
        </p:spPr>
      </p:pic>
      <p:sp>
        <p:nvSpPr>
          <p:cNvPr id="14" name="Slide Number Placeholder 13"/>
          <p:cNvSpPr>
            <a:spLocks noGrp="1"/>
          </p:cNvSpPr>
          <p:nvPr>
            <p:ph type="sldNum" sz="quarter" idx="12"/>
          </p:nvPr>
        </p:nvSpPr>
        <p:spPr/>
        <p:txBody>
          <a:bodyPr/>
          <a:lstStyle/>
          <a:p>
            <a:fld id="{B6F15528-21DE-4FAA-801E-634DDDAF4B2B}" type="slidenum">
              <a:rPr lang="en-US" sz="1400" smtClean="0">
                <a:latin typeface="Bookman Old Style" pitchFamily="18" charset="0"/>
              </a:rPr>
              <a:pPr/>
              <a:t>6</a:t>
            </a:fld>
            <a:endParaRPr lang="en-US" dirty="0">
              <a:latin typeface="Bookman Old Style" pitchFamily="18" charset="0"/>
            </a:endParaRPr>
          </a:p>
        </p:txBody>
      </p:sp>
      <p:sp>
        <p:nvSpPr>
          <p:cNvPr id="17" name="TextBox 16"/>
          <p:cNvSpPr txBox="1"/>
          <p:nvPr/>
        </p:nvSpPr>
        <p:spPr>
          <a:xfrm>
            <a:off x="533400" y="914400"/>
            <a:ext cx="8305800" cy="369332"/>
          </a:xfrm>
          <a:prstGeom prst="rect">
            <a:avLst/>
          </a:prstGeom>
          <a:noFill/>
        </p:spPr>
        <p:txBody>
          <a:bodyPr wrap="square" rtlCol="0">
            <a:spAutoFit/>
          </a:bodyPr>
          <a:lstStyle/>
          <a:p>
            <a:pPr marL="329184" indent="-329184" algn="just">
              <a:spcBef>
                <a:spcPts val="432"/>
              </a:spcBef>
              <a:buBlip>
                <a:blip r:embed="rId5"/>
              </a:buBlip>
            </a:pPr>
            <a:endParaRPr lang="en-US" dirty="0">
              <a:latin typeface="Bookman Old Style" pitchFamily="18" charset="0"/>
            </a:endParaRPr>
          </a:p>
        </p:txBody>
      </p:sp>
      <p:sp>
        <p:nvSpPr>
          <p:cNvPr id="15" name="Content Placeholder 2"/>
          <p:cNvSpPr>
            <a:spLocks noGrp="1"/>
          </p:cNvSpPr>
          <p:nvPr>
            <p:ph sz="quarter" idx="1"/>
          </p:nvPr>
        </p:nvSpPr>
        <p:spPr>
          <a:xfrm>
            <a:off x="952500" y="838311"/>
            <a:ext cx="7467600" cy="5486066"/>
          </a:xfrm>
        </p:spPr>
        <p:txBody>
          <a:bodyPr>
            <a:normAutofit fontScale="77500" lnSpcReduction="20000"/>
          </a:bodyPr>
          <a:lstStyle/>
          <a:p>
            <a:r>
              <a:rPr lang="en-US" b="1" dirty="0" smtClean="0">
                <a:latin typeface="Century Schoolbook" pitchFamily="18" charset="0"/>
              </a:rPr>
              <a:t>Power Supply :</a:t>
            </a:r>
          </a:p>
          <a:p>
            <a:pPr marL="0" indent="0">
              <a:buNone/>
            </a:pPr>
            <a:r>
              <a:rPr lang="en-US" sz="1800" dirty="0" smtClean="0">
                <a:latin typeface="Century Schoolbook" pitchFamily="18" charset="0"/>
                <a:cs typeface="Times New Roman" pitchFamily="18" charset="0"/>
              </a:rPr>
              <a:t>	The Inverter Battery is used as the power supply to  our design system.</a:t>
            </a:r>
          </a:p>
          <a:p>
            <a:pPr marL="0" indent="0">
              <a:buNone/>
            </a:pPr>
            <a:r>
              <a:rPr lang="en-US" sz="1800" dirty="0" smtClean="0">
                <a:latin typeface="Century Schoolbook" pitchFamily="18" charset="0"/>
                <a:cs typeface="Times New Roman" pitchFamily="18" charset="0"/>
              </a:rPr>
              <a:t>	The system component is consists of various components like </a:t>
            </a:r>
            <a:r>
              <a:rPr lang="en-US" sz="1800" dirty="0" err="1" smtClean="0">
                <a:latin typeface="Century Schoolbook" pitchFamily="18" charset="0"/>
                <a:cs typeface="Times New Roman" pitchFamily="18" charset="0"/>
              </a:rPr>
              <a:t>arduino</a:t>
            </a:r>
            <a:r>
              <a:rPr lang="en-US" sz="1800" dirty="0" smtClean="0">
                <a:latin typeface="Century Schoolbook" pitchFamily="18" charset="0"/>
                <a:cs typeface="Times New Roman" pitchFamily="18" charset="0"/>
              </a:rPr>
              <a:t> 	development board, current sensor, voltage sensor, display , etc. which 	required the dc power supply to operate.</a:t>
            </a:r>
          </a:p>
          <a:p>
            <a:pPr>
              <a:buNone/>
            </a:pPr>
            <a:endParaRPr lang="en-US" sz="1800" dirty="0" smtClean="0">
              <a:latin typeface="Century Schoolbook" pitchFamily="18" charset="0"/>
              <a:cs typeface="Times New Roman" pitchFamily="18" charset="0"/>
            </a:endParaRPr>
          </a:p>
          <a:p>
            <a:r>
              <a:rPr lang="en-US" b="1" dirty="0" err="1" smtClean="0">
                <a:latin typeface="Century Schoolbook" pitchFamily="18" charset="0"/>
              </a:rPr>
              <a:t>Arduino</a:t>
            </a:r>
            <a:r>
              <a:rPr lang="en-US" b="1" dirty="0" smtClean="0">
                <a:latin typeface="Century Schoolbook" pitchFamily="18" charset="0"/>
              </a:rPr>
              <a:t> Micro-controller :</a:t>
            </a:r>
          </a:p>
          <a:p>
            <a:pPr>
              <a:buNone/>
            </a:pPr>
            <a:r>
              <a:rPr lang="en-US" sz="1800" dirty="0" smtClean="0">
                <a:latin typeface="Century Schoolbook" pitchFamily="18" charset="0"/>
                <a:cs typeface="Times New Roman" pitchFamily="18" charset="0"/>
              </a:rPr>
              <a:t>		</a:t>
            </a:r>
            <a:r>
              <a:rPr lang="en-US" sz="1800" dirty="0" err="1" smtClean="0">
                <a:latin typeface="Century Schoolbook" pitchFamily="18" charset="0"/>
                <a:cs typeface="Times New Roman" pitchFamily="18" charset="0"/>
              </a:rPr>
              <a:t>Arduino</a:t>
            </a:r>
            <a:r>
              <a:rPr lang="en-US" sz="1800" dirty="0" smtClean="0">
                <a:latin typeface="Century Schoolbook" pitchFamily="18" charset="0"/>
                <a:cs typeface="Times New Roman" pitchFamily="18" charset="0"/>
              </a:rPr>
              <a:t> consists of both a physical circuit board and a piece of </a:t>
            </a:r>
            <a:r>
              <a:rPr lang="en-US" sz="1800" dirty="0" err="1" smtClean="0">
                <a:latin typeface="Century Schoolbook" pitchFamily="18" charset="0"/>
                <a:cs typeface="Times New Roman" pitchFamily="18" charset="0"/>
              </a:rPr>
              <a:t>softwae</a:t>
            </a:r>
            <a:r>
              <a:rPr lang="en-US" sz="1800" dirty="0" smtClean="0">
                <a:latin typeface="Century Schoolbook" pitchFamily="18" charset="0"/>
                <a:cs typeface="Times New Roman" pitchFamily="18" charset="0"/>
              </a:rPr>
              <a:t> (IDE)</a:t>
            </a:r>
          </a:p>
          <a:p>
            <a:pPr>
              <a:buNone/>
            </a:pPr>
            <a:r>
              <a:rPr lang="en-US" sz="1800" dirty="0">
                <a:latin typeface="Century Schoolbook" pitchFamily="18" charset="0"/>
                <a:cs typeface="Times New Roman" pitchFamily="18" charset="0"/>
              </a:rPr>
              <a:t>	</a:t>
            </a:r>
            <a:r>
              <a:rPr lang="en-US" sz="1800" dirty="0" smtClean="0">
                <a:latin typeface="Century Schoolbook" pitchFamily="18" charset="0"/>
                <a:cs typeface="Times New Roman" pitchFamily="18" charset="0"/>
              </a:rPr>
              <a:t>	</a:t>
            </a:r>
            <a:r>
              <a:rPr lang="en-US" sz="1800" dirty="0" err="1" smtClean="0">
                <a:latin typeface="Century Schoolbook" pitchFamily="18" charset="0"/>
                <a:cs typeface="Times New Roman" pitchFamily="18" charset="0"/>
              </a:rPr>
              <a:t>Ardunio</a:t>
            </a:r>
            <a:r>
              <a:rPr lang="en-US" sz="1800" dirty="0" smtClean="0">
                <a:latin typeface="Century Schoolbook" pitchFamily="18" charset="0"/>
                <a:cs typeface="Times New Roman" pitchFamily="18" charset="0"/>
              </a:rPr>
              <a:t> Nano is  a 8 bit microcontroller development board,  it use 	ATmega328p microcontroller  IC. </a:t>
            </a:r>
            <a:r>
              <a:rPr lang="en-US" sz="1800" dirty="0" err="1" smtClean="0">
                <a:latin typeface="Century Schoolbook" pitchFamily="18" charset="0"/>
                <a:cs typeface="Times New Roman" pitchFamily="18" charset="0"/>
              </a:rPr>
              <a:t>Ardunio</a:t>
            </a:r>
            <a:r>
              <a:rPr lang="en-US" sz="1800" dirty="0" smtClean="0">
                <a:latin typeface="Century Schoolbook" pitchFamily="18" charset="0"/>
                <a:cs typeface="Times New Roman" pitchFamily="18" charset="0"/>
              </a:rPr>
              <a:t> </a:t>
            </a:r>
            <a:r>
              <a:rPr lang="en-US" sz="1800" dirty="0">
                <a:latin typeface="Century Schoolbook" pitchFamily="18" charset="0"/>
                <a:cs typeface="Times New Roman" pitchFamily="18" charset="0"/>
              </a:rPr>
              <a:t>N</a:t>
            </a:r>
            <a:r>
              <a:rPr lang="en-US" sz="1800" dirty="0" smtClean="0">
                <a:latin typeface="Century Schoolbook" pitchFamily="18" charset="0"/>
                <a:cs typeface="Times New Roman" pitchFamily="18" charset="0"/>
              </a:rPr>
              <a:t>ano has analog and digital pins.</a:t>
            </a:r>
            <a:endParaRPr lang="en-US" dirty="0" smtClean="0">
              <a:latin typeface="Century Schoolbook" pitchFamily="18" charset="0"/>
            </a:endParaRPr>
          </a:p>
          <a:p>
            <a:pPr marL="0" indent="0">
              <a:buNone/>
            </a:pPr>
            <a:r>
              <a:rPr lang="en-IN" sz="2000" dirty="0" smtClean="0">
                <a:latin typeface="Times New Roman" pitchFamily="18" charset="0"/>
                <a:cs typeface="Times New Roman" pitchFamily="18" charset="0"/>
              </a:rPr>
              <a:t>                </a:t>
            </a:r>
          </a:p>
          <a:p>
            <a:endParaRPr lang="en-IN" sz="2000" dirty="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a:t>
            </a:r>
            <a:endParaRPr lang="en-US" sz="1900" dirty="0" smtClean="0">
              <a:latin typeface="Century Schoolbook" pitchFamily="18" charset="0"/>
            </a:endParaRP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93955" y="3124200"/>
            <a:ext cx="4768968" cy="3056475"/>
          </a:xfrm>
          <a:prstGeom prst="rect">
            <a:avLst/>
          </a:prstGeom>
        </p:spPr>
      </p:pic>
    </p:spTree>
    <p:extLst>
      <p:ext uri="{BB962C8B-B14F-4D97-AF65-F5344CB8AC3E}">
        <p14:creationId xmlns:p14="http://schemas.microsoft.com/office/powerpoint/2010/main" val="3480306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714627"/>
            <a:ext cx="9144000" cy="0"/>
          </a:xfrm>
          <a:prstGeom prst="line">
            <a:avLst/>
          </a:prstGeom>
          <a:ln w="76200" cmpd="sng">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762000"/>
            <a:ext cx="453235" cy="5562600"/>
          </a:xfrm>
          <a:prstGeom prst="rect">
            <a:avLst/>
          </a:prstGeom>
          <a:solidFill>
            <a:srgbClr val="0066FF"/>
          </a:solidFill>
          <a:ln>
            <a:solidFill>
              <a:srgbClr val="0066FF"/>
            </a:solidFill>
          </a:ln>
        </p:spPr>
        <p:txBody>
          <a:bodyPr vert="vert270" wrap="square" lIns="87266" tIns="43633" rIns="87266" bIns="43633">
            <a:spAutoFit/>
          </a:bodyPr>
          <a:lstStyle/>
          <a:p>
            <a:pPr algn="ctr">
              <a:defRPr/>
            </a:pPr>
            <a:r>
              <a:rPr lang="en-US" b="1" dirty="0">
                <a:solidFill>
                  <a:schemeClr val="bg1"/>
                </a:solidFill>
                <a:latin typeface="Arial Black" pitchFamily="34" charset="0"/>
              </a:rPr>
              <a:t>ZES ZCOER , Pune</a:t>
            </a:r>
          </a:p>
        </p:txBody>
      </p:sp>
      <p:cxnSp>
        <p:nvCxnSpPr>
          <p:cNvPr id="8" name="Straight Connector 7"/>
          <p:cNvCxnSpPr/>
          <p:nvPr/>
        </p:nvCxnSpPr>
        <p:spPr>
          <a:xfrm>
            <a:off x="0" y="6324377"/>
            <a:ext cx="9144000" cy="1340"/>
          </a:xfrm>
          <a:prstGeom prst="line">
            <a:avLst/>
          </a:prstGeom>
          <a:ln w="76200" cmpd="sng">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05658" y="6453760"/>
            <a:ext cx="4054466" cy="324197"/>
          </a:xfrm>
          <a:prstGeom prst="rect">
            <a:avLst/>
          </a:prstGeom>
          <a:solidFill>
            <a:srgbClr val="FFFF00"/>
          </a:solidFill>
        </p:spPr>
        <p:txBody>
          <a:bodyPr wrap="square" lIns="77221" tIns="38611" rIns="77221" bIns="38611" rtlCol="0">
            <a:spAutoFit/>
          </a:bodyPr>
          <a:lstStyle/>
          <a:p>
            <a:pPr algn="ctr"/>
            <a:r>
              <a:rPr lang="en-US" sz="1600" dirty="0">
                <a:solidFill>
                  <a:schemeClr val="tx2"/>
                </a:solidFill>
                <a:latin typeface="Bookman Old Style" pitchFamily="18" charset="0"/>
              </a:rPr>
              <a:t>Department of Electrical Engineering</a:t>
            </a:r>
          </a:p>
        </p:txBody>
      </p:sp>
      <p:pic>
        <p:nvPicPr>
          <p:cNvPr id="10" name="Picture 2"/>
          <p:cNvPicPr>
            <a:picLocks noChangeAspect="1" noChangeArrowheads="1"/>
          </p:cNvPicPr>
          <p:nvPr/>
        </p:nvPicPr>
        <p:blipFill>
          <a:blip r:embed="rId3" cstate="print"/>
          <a:srcRect/>
          <a:stretch>
            <a:fillRect/>
          </a:stretch>
        </p:blipFill>
        <p:spPr bwMode="auto">
          <a:xfrm>
            <a:off x="8610600" y="0"/>
            <a:ext cx="533400" cy="612913"/>
          </a:xfrm>
          <a:prstGeom prst="rect">
            <a:avLst/>
          </a:prstGeom>
          <a:noFill/>
          <a:ln w="9525">
            <a:noFill/>
            <a:miter lim="800000"/>
            <a:headEnd/>
            <a:tailEnd/>
          </a:ln>
          <a:effectLst/>
        </p:spPr>
      </p:pic>
      <p:sp>
        <p:nvSpPr>
          <p:cNvPr id="11" name="TextBox 10"/>
          <p:cNvSpPr txBox="1"/>
          <p:nvPr/>
        </p:nvSpPr>
        <p:spPr>
          <a:xfrm>
            <a:off x="2209800" y="152400"/>
            <a:ext cx="4419600" cy="461665"/>
          </a:xfrm>
          <a:prstGeom prst="rect">
            <a:avLst/>
          </a:prstGeom>
          <a:noFill/>
        </p:spPr>
        <p:txBody>
          <a:bodyPr wrap="square" rtlCol="0">
            <a:spAutoFit/>
          </a:bodyPr>
          <a:lstStyle/>
          <a:p>
            <a:pPr algn="ctr"/>
            <a:r>
              <a:rPr lang="en-US" sz="2400" b="1" dirty="0" smtClean="0">
                <a:solidFill>
                  <a:srgbClr val="C00000"/>
                </a:solidFill>
                <a:latin typeface="Bookman Old Style" pitchFamily="18" charset="0"/>
              </a:rPr>
              <a:t>Explanation</a:t>
            </a:r>
            <a:endParaRPr lang="en-US" sz="2400" b="1" dirty="0">
              <a:solidFill>
                <a:srgbClr val="C00000"/>
              </a:solidFill>
              <a:latin typeface="Bookman Old Style" pitchFamily="18" charset="0"/>
            </a:endParaRPr>
          </a:p>
        </p:txBody>
      </p:sp>
      <p:pic>
        <p:nvPicPr>
          <p:cNvPr id="12" name="Picture 5" descr="D:\MyData\Desktop\index.jpg"/>
          <p:cNvPicPr>
            <a:picLocks noChangeAspect="1" noChangeArrowheads="1"/>
          </p:cNvPicPr>
          <p:nvPr/>
        </p:nvPicPr>
        <p:blipFill>
          <a:blip r:embed="rId4"/>
          <a:srcRect/>
          <a:stretch>
            <a:fillRect/>
          </a:stretch>
        </p:blipFill>
        <p:spPr bwMode="auto">
          <a:xfrm>
            <a:off x="1" y="2"/>
            <a:ext cx="838200" cy="647032"/>
          </a:xfrm>
          <a:prstGeom prst="rect">
            <a:avLst/>
          </a:prstGeom>
          <a:noFill/>
        </p:spPr>
      </p:pic>
      <p:sp>
        <p:nvSpPr>
          <p:cNvPr id="14" name="Slide Number Placeholder 13"/>
          <p:cNvSpPr>
            <a:spLocks noGrp="1"/>
          </p:cNvSpPr>
          <p:nvPr>
            <p:ph type="sldNum" sz="quarter" idx="12"/>
          </p:nvPr>
        </p:nvSpPr>
        <p:spPr/>
        <p:txBody>
          <a:bodyPr/>
          <a:lstStyle/>
          <a:p>
            <a:fld id="{B6F15528-21DE-4FAA-801E-634DDDAF4B2B}" type="slidenum">
              <a:rPr lang="en-US" sz="1400" smtClean="0">
                <a:latin typeface="Bookman Old Style" pitchFamily="18" charset="0"/>
              </a:rPr>
              <a:pPr/>
              <a:t>7</a:t>
            </a:fld>
            <a:endParaRPr lang="en-US" dirty="0">
              <a:latin typeface="Bookman Old Style" pitchFamily="18" charset="0"/>
            </a:endParaRPr>
          </a:p>
        </p:txBody>
      </p:sp>
      <p:sp>
        <p:nvSpPr>
          <p:cNvPr id="17" name="TextBox 16"/>
          <p:cNvSpPr txBox="1"/>
          <p:nvPr/>
        </p:nvSpPr>
        <p:spPr>
          <a:xfrm>
            <a:off x="533400" y="914400"/>
            <a:ext cx="8305800" cy="369332"/>
          </a:xfrm>
          <a:prstGeom prst="rect">
            <a:avLst/>
          </a:prstGeom>
          <a:noFill/>
        </p:spPr>
        <p:txBody>
          <a:bodyPr wrap="square" rtlCol="0">
            <a:spAutoFit/>
          </a:bodyPr>
          <a:lstStyle/>
          <a:p>
            <a:pPr marL="329184" indent="-329184" algn="just">
              <a:spcBef>
                <a:spcPts val="432"/>
              </a:spcBef>
              <a:buBlip>
                <a:blip r:embed="rId5"/>
              </a:buBlip>
            </a:pPr>
            <a:endParaRPr lang="en-US" dirty="0">
              <a:latin typeface="Bookman Old Style" pitchFamily="18" charset="0"/>
            </a:endParaRPr>
          </a:p>
        </p:txBody>
      </p:sp>
      <p:sp>
        <p:nvSpPr>
          <p:cNvPr id="15" name="Content Placeholder 2"/>
          <p:cNvSpPr>
            <a:spLocks noGrp="1"/>
          </p:cNvSpPr>
          <p:nvPr>
            <p:ph sz="quarter" idx="1"/>
          </p:nvPr>
        </p:nvSpPr>
        <p:spPr>
          <a:xfrm>
            <a:off x="952500" y="838311"/>
            <a:ext cx="7467600" cy="2590689"/>
          </a:xfrm>
        </p:spPr>
        <p:txBody>
          <a:bodyPr>
            <a:normAutofit fontScale="70000" lnSpcReduction="20000"/>
          </a:bodyPr>
          <a:lstStyle/>
          <a:p>
            <a:r>
              <a:rPr lang="en-US" b="1" dirty="0" smtClean="0">
                <a:latin typeface="Century Schoolbook" pitchFamily="18" charset="0"/>
              </a:rPr>
              <a:t>Current Sensor :</a:t>
            </a:r>
          </a:p>
          <a:p>
            <a:pPr>
              <a:buNone/>
            </a:pPr>
            <a:r>
              <a:rPr lang="en-US" dirty="0" smtClean="0">
                <a:latin typeface="Century Schoolbook" pitchFamily="18" charset="0"/>
              </a:rPr>
              <a:t>		</a:t>
            </a:r>
            <a:r>
              <a:rPr lang="en-US" sz="1800" dirty="0" smtClean="0">
                <a:latin typeface="Century Schoolbook" pitchFamily="18" charset="0"/>
                <a:cs typeface="Times New Roman" pitchFamily="18" charset="0"/>
              </a:rPr>
              <a:t>Current sensor is a device that detect the electric current in a wire and 	generates a signal proportional to that current and which is connected in series with load. </a:t>
            </a:r>
          </a:p>
          <a:p>
            <a:pPr>
              <a:buNone/>
            </a:pPr>
            <a:r>
              <a:rPr lang="en-US" sz="1800" dirty="0">
                <a:latin typeface="Century Schoolbook" pitchFamily="18" charset="0"/>
                <a:cs typeface="Times New Roman" pitchFamily="18" charset="0"/>
              </a:rPr>
              <a:t>	</a:t>
            </a:r>
            <a:r>
              <a:rPr lang="en-US" sz="1800" dirty="0" smtClean="0">
                <a:latin typeface="Century Schoolbook" pitchFamily="18" charset="0"/>
                <a:cs typeface="Times New Roman" pitchFamily="18" charset="0"/>
              </a:rPr>
              <a:t>Here we are using INA219 current sensor it can be able to measure up to   30 A current.</a:t>
            </a:r>
            <a:endParaRPr lang="en-US" dirty="0" smtClean="0">
              <a:latin typeface="Century Schoolbook" pitchFamily="18" charset="0"/>
            </a:endParaRPr>
          </a:p>
          <a:p>
            <a:pPr>
              <a:lnSpc>
                <a:spcPct val="150000"/>
              </a:lnSpc>
            </a:pPr>
            <a:r>
              <a:rPr lang="en-US" b="1" dirty="0">
                <a:latin typeface="Times New Roman" pitchFamily="18" charset="0"/>
                <a:cs typeface="Times New Roman" pitchFamily="18" charset="0"/>
                <a:sym typeface="+mn-ea"/>
              </a:rPr>
              <a:t>Voltage </a:t>
            </a:r>
            <a:r>
              <a:rPr lang="en-US" b="1" dirty="0" smtClean="0">
                <a:latin typeface="Times New Roman" pitchFamily="18" charset="0"/>
                <a:cs typeface="Times New Roman" pitchFamily="18" charset="0"/>
                <a:sym typeface="+mn-ea"/>
              </a:rPr>
              <a:t>Sensor :</a:t>
            </a:r>
            <a:endParaRPr lang="en-US" b="1" dirty="0">
              <a:latin typeface="Times New Roman" pitchFamily="18" charset="0"/>
              <a:cs typeface="Times New Roman" pitchFamily="18" charset="0"/>
            </a:endParaRPr>
          </a:p>
          <a:p>
            <a:pPr>
              <a:buNone/>
            </a:pPr>
            <a:r>
              <a:rPr lang="en-US" sz="1900" dirty="0">
                <a:latin typeface="Century Schoolbook" pitchFamily="18" charset="0"/>
                <a:cs typeface="Times New Roman" pitchFamily="18" charset="0"/>
              </a:rPr>
              <a:t>	</a:t>
            </a:r>
            <a:r>
              <a:rPr lang="en-US" sz="1900" dirty="0" smtClean="0">
                <a:latin typeface="Century Schoolbook" pitchFamily="18" charset="0"/>
                <a:cs typeface="Times New Roman" pitchFamily="18" charset="0"/>
              </a:rPr>
              <a:t>	</a:t>
            </a:r>
            <a:r>
              <a:rPr lang="en-IN" sz="2000" dirty="0">
                <a:latin typeface="Times New Roman" pitchFamily="18" charset="0"/>
                <a:cs typeface="Times New Roman" pitchFamily="18" charset="0"/>
              </a:rPr>
              <a:t>The Voltage Sensor Module is a simple but very useful module that uses a </a:t>
            </a:r>
            <a:r>
              <a:rPr lang="en-IN" sz="2000" dirty="0" smtClean="0">
                <a:latin typeface="Times New Roman" pitchFamily="18" charset="0"/>
                <a:cs typeface="Times New Roman" pitchFamily="18" charset="0"/>
              </a:rPr>
              <a:t>	potential </a:t>
            </a:r>
            <a:r>
              <a:rPr lang="en-IN" sz="2000" dirty="0">
                <a:latin typeface="Times New Roman" pitchFamily="18" charset="0"/>
                <a:cs typeface="Times New Roman" pitchFamily="18" charset="0"/>
              </a:rPr>
              <a:t>divider to reduce an input voltage by a factor of 5. The 0-25V </a:t>
            </a:r>
            <a:r>
              <a:rPr lang="en-IN" sz="2000" dirty="0" smtClean="0">
                <a:latin typeface="Times New Roman" pitchFamily="18" charset="0"/>
                <a:cs typeface="Times New Roman" pitchFamily="18" charset="0"/>
              </a:rPr>
              <a:t>Voltage </a:t>
            </a:r>
            <a:r>
              <a:rPr lang="en-IN" sz="2000" dirty="0">
                <a:latin typeface="Times New Roman" pitchFamily="18" charset="0"/>
                <a:cs typeface="Times New Roman" pitchFamily="18" charset="0"/>
              </a:rPr>
              <a:t>Sensor Module allows you to use the </a:t>
            </a:r>
            <a:r>
              <a:rPr lang="en-IN" sz="2000" dirty="0" err="1">
                <a:latin typeface="Times New Roman" pitchFamily="18" charset="0"/>
                <a:cs typeface="Times New Roman" pitchFamily="18" charset="0"/>
              </a:rPr>
              <a:t>analog</a:t>
            </a:r>
            <a:r>
              <a:rPr lang="en-IN" sz="2000" dirty="0">
                <a:latin typeface="Times New Roman" pitchFamily="18" charset="0"/>
                <a:cs typeface="Times New Roman" pitchFamily="18" charset="0"/>
              </a:rPr>
              <a:t> input of a </a:t>
            </a:r>
            <a:r>
              <a:rPr lang="en-IN" sz="2000" dirty="0" smtClean="0">
                <a:latin typeface="Times New Roman" pitchFamily="18" charset="0"/>
                <a:cs typeface="Times New Roman" pitchFamily="18" charset="0"/>
              </a:rPr>
              <a:t>microcontroller </a:t>
            </a:r>
            <a:r>
              <a:rPr lang="en-IN" sz="2000" dirty="0">
                <a:latin typeface="Times New Roman" pitchFamily="18" charset="0"/>
                <a:cs typeface="Times New Roman" pitchFamily="18" charset="0"/>
              </a:rPr>
              <a:t>to monitor voltages much higher than it is capable of </a:t>
            </a:r>
            <a:r>
              <a:rPr lang="en-IN" sz="2000" dirty="0" smtClean="0">
                <a:latin typeface="Times New Roman" pitchFamily="18" charset="0"/>
                <a:cs typeface="Times New Roman" pitchFamily="18" charset="0"/>
              </a:rPr>
              <a:t>sensing.</a:t>
            </a:r>
            <a:endParaRPr lang="en-US" sz="1900" dirty="0" smtClean="0">
              <a:latin typeface="Century Schoolbook" pitchFamily="18" charset="0"/>
            </a:endParaRP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4388" y="3534335"/>
            <a:ext cx="3016560" cy="24534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94358" y="3534335"/>
            <a:ext cx="2703700" cy="24495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85884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714627"/>
            <a:ext cx="9144000" cy="0"/>
          </a:xfrm>
          <a:prstGeom prst="line">
            <a:avLst/>
          </a:prstGeom>
          <a:ln w="76200" cmpd="sng">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762000"/>
            <a:ext cx="453235" cy="5562600"/>
          </a:xfrm>
          <a:prstGeom prst="rect">
            <a:avLst/>
          </a:prstGeom>
          <a:solidFill>
            <a:srgbClr val="0066FF"/>
          </a:solidFill>
          <a:ln>
            <a:solidFill>
              <a:srgbClr val="0066FF"/>
            </a:solidFill>
          </a:ln>
        </p:spPr>
        <p:txBody>
          <a:bodyPr vert="vert270" wrap="square" lIns="87266" tIns="43633" rIns="87266" bIns="43633">
            <a:spAutoFit/>
          </a:bodyPr>
          <a:lstStyle/>
          <a:p>
            <a:pPr algn="ctr">
              <a:defRPr/>
            </a:pPr>
            <a:r>
              <a:rPr lang="en-US" b="1" dirty="0">
                <a:solidFill>
                  <a:schemeClr val="bg1"/>
                </a:solidFill>
                <a:latin typeface="Arial Black" pitchFamily="34" charset="0"/>
              </a:rPr>
              <a:t>ZES ZCOER , Pune</a:t>
            </a:r>
          </a:p>
        </p:txBody>
      </p:sp>
      <p:cxnSp>
        <p:nvCxnSpPr>
          <p:cNvPr id="8" name="Straight Connector 7"/>
          <p:cNvCxnSpPr/>
          <p:nvPr/>
        </p:nvCxnSpPr>
        <p:spPr>
          <a:xfrm>
            <a:off x="0" y="6324377"/>
            <a:ext cx="9144000" cy="1340"/>
          </a:xfrm>
          <a:prstGeom prst="line">
            <a:avLst/>
          </a:prstGeom>
          <a:ln w="76200" cmpd="sng">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05658" y="6453760"/>
            <a:ext cx="4054466" cy="324197"/>
          </a:xfrm>
          <a:prstGeom prst="rect">
            <a:avLst/>
          </a:prstGeom>
          <a:solidFill>
            <a:srgbClr val="FFFF00"/>
          </a:solidFill>
        </p:spPr>
        <p:txBody>
          <a:bodyPr wrap="square" lIns="77221" tIns="38611" rIns="77221" bIns="38611" rtlCol="0">
            <a:spAutoFit/>
          </a:bodyPr>
          <a:lstStyle/>
          <a:p>
            <a:pPr algn="ctr"/>
            <a:r>
              <a:rPr lang="en-US" sz="1600" dirty="0">
                <a:solidFill>
                  <a:schemeClr val="tx2"/>
                </a:solidFill>
                <a:latin typeface="Bookman Old Style" pitchFamily="18" charset="0"/>
              </a:rPr>
              <a:t>Department of Electrical Engineering</a:t>
            </a:r>
          </a:p>
        </p:txBody>
      </p:sp>
      <p:pic>
        <p:nvPicPr>
          <p:cNvPr id="10" name="Picture 2"/>
          <p:cNvPicPr>
            <a:picLocks noChangeAspect="1" noChangeArrowheads="1"/>
          </p:cNvPicPr>
          <p:nvPr/>
        </p:nvPicPr>
        <p:blipFill>
          <a:blip r:embed="rId3" cstate="print"/>
          <a:srcRect/>
          <a:stretch>
            <a:fillRect/>
          </a:stretch>
        </p:blipFill>
        <p:spPr bwMode="auto">
          <a:xfrm>
            <a:off x="8610600" y="0"/>
            <a:ext cx="533400" cy="612913"/>
          </a:xfrm>
          <a:prstGeom prst="rect">
            <a:avLst/>
          </a:prstGeom>
          <a:noFill/>
          <a:ln w="9525">
            <a:noFill/>
            <a:miter lim="800000"/>
            <a:headEnd/>
            <a:tailEnd/>
          </a:ln>
          <a:effectLst/>
        </p:spPr>
      </p:pic>
      <p:sp>
        <p:nvSpPr>
          <p:cNvPr id="11" name="Text Box 2"/>
          <p:cNvSpPr txBox="1">
            <a:spLocks noChangeArrowheads="1"/>
          </p:cNvSpPr>
          <p:nvPr/>
        </p:nvSpPr>
        <p:spPr bwMode="auto">
          <a:xfrm>
            <a:off x="609600" y="152400"/>
            <a:ext cx="8215312" cy="461653"/>
          </a:xfrm>
          <a:prstGeom prst="rect">
            <a:avLst/>
          </a:prstGeom>
          <a:noFill/>
          <a:ln w="9525">
            <a:noFill/>
            <a:miter lim="800000"/>
            <a:headEnd/>
            <a:tailEnd/>
          </a:ln>
        </p:spPr>
        <p:txBody>
          <a:bodyPr lIns="91430" tIns="45714" rIns="91430" bIns="45714">
            <a:spAutoFit/>
          </a:bodyPr>
          <a:lstStyle/>
          <a:p>
            <a:pPr algn="ctr"/>
            <a:r>
              <a:rPr lang="en-US" altLang="zh-TW" sz="2400" b="1" dirty="0" smtClean="0">
                <a:solidFill>
                  <a:srgbClr val="C00000"/>
                </a:solidFill>
                <a:latin typeface="Bookman Old Style" pitchFamily="18" charset="0"/>
              </a:rPr>
              <a:t>Explanation</a:t>
            </a:r>
            <a:endParaRPr lang="en-US" altLang="zh-TW" sz="2400" b="1" dirty="0">
              <a:solidFill>
                <a:srgbClr val="C00000"/>
              </a:solidFill>
              <a:latin typeface="Bookman Old Style" pitchFamily="18" charset="0"/>
            </a:endParaRPr>
          </a:p>
        </p:txBody>
      </p:sp>
      <p:pic>
        <p:nvPicPr>
          <p:cNvPr id="29" name="Picture 5" descr="D:\MyData\Desktop\index.jpg"/>
          <p:cNvPicPr>
            <a:picLocks noChangeAspect="1" noChangeArrowheads="1"/>
          </p:cNvPicPr>
          <p:nvPr/>
        </p:nvPicPr>
        <p:blipFill>
          <a:blip r:embed="rId4"/>
          <a:srcRect/>
          <a:stretch>
            <a:fillRect/>
          </a:stretch>
        </p:blipFill>
        <p:spPr bwMode="auto">
          <a:xfrm>
            <a:off x="1" y="2"/>
            <a:ext cx="838200" cy="647032"/>
          </a:xfrm>
          <a:prstGeom prst="rect">
            <a:avLst/>
          </a:prstGeom>
          <a:noFill/>
        </p:spPr>
      </p:pic>
      <p:sp>
        <p:nvSpPr>
          <p:cNvPr id="25" name="Slide Number Placeholder 24"/>
          <p:cNvSpPr>
            <a:spLocks noGrp="1"/>
          </p:cNvSpPr>
          <p:nvPr>
            <p:ph type="sldNum" sz="quarter" idx="12"/>
          </p:nvPr>
        </p:nvSpPr>
        <p:spPr/>
        <p:txBody>
          <a:bodyPr/>
          <a:lstStyle/>
          <a:p>
            <a:fld id="{B6F15528-21DE-4FAA-801E-634DDDAF4B2B}" type="slidenum">
              <a:rPr lang="en-US" sz="1400" smtClean="0">
                <a:latin typeface="Bookman Old Style" pitchFamily="18" charset="0"/>
              </a:rPr>
              <a:pPr/>
              <a:t>8</a:t>
            </a:fld>
            <a:endParaRPr lang="en-US" sz="1400" dirty="0">
              <a:latin typeface="Bookman Old Style" pitchFamily="18" charset="0"/>
            </a:endParaRPr>
          </a:p>
        </p:txBody>
      </p:sp>
      <p:sp>
        <p:nvSpPr>
          <p:cNvPr id="15" name="Content Placeholder 2"/>
          <p:cNvSpPr>
            <a:spLocks noGrp="1"/>
          </p:cNvSpPr>
          <p:nvPr>
            <p:ph sz="quarter" idx="1"/>
          </p:nvPr>
        </p:nvSpPr>
        <p:spPr>
          <a:xfrm>
            <a:off x="999091" y="1106424"/>
            <a:ext cx="7467600" cy="3160776"/>
          </a:xfrm>
        </p:spPr>
        <p:txBody>
          <a:bodyPr>
            <a:normAutofit fontScale="85000" lnSpcReduction="10000"/>
          </a:bodyPr>
          <a:lstStyle/>
          <a:p>
            <a:r>
              <a:rPr lang="en-US" sz="2800" b="1" dirty="0" smtClean="0">
                <a:latin typeface="Century Schoolbook" pitchFamily="18" charset="0"/>
              </a:rPr>
              <a:t>Load :</a:t>
            </a:r>
            <a:endParaRPr lang="en-US" sz="2800" b="1" dirty="0">
              <a:latin typeface="Century Schoolbook" pitchFamily="18" charset="0"/>
            </a:endParaRPr>
          </a:p>
          <a:p>
            <a:pPr marL="457200" lvl="1" indent="0">
              <a:buNone/>
            </a:pPr>
            <a:r>
              <a:rPr lang="en-US" sz="1900" dirty="0">
                <a:latin typeface="Century Schoolbook" pitchFamily="18" charset="0"/>
                <a:cs typeface="Times New Roman" pitchFamily="18" charset="0"/>
              </a:rPr>
              <a:t>An electric load is an electric component or portion of a </a:t>
            </a:r>
            <a:r>
              <a:rPr lang="en-US" sz="1900" dirty="0" err="1">
                <a:latin typeface="Century Schoolbook" pitchFamily="18" charset="0"/>
                <a:cs typeface="Times New Roman" pitchFamily="18" charset="0"/>
              </a:rPr>
              <a:t>ciruit</a:t>
            </a:r>
            <a:r>
              <a:rPr lang="en-US" sz="1900" dirty="0">
                <a:latin typeface="Century Schoolbook" pitchFamily="18" charset="0"/>
                <a:cs typeface="Times New Roman" pitchFamily="18" charset="0"/>
              </a:rPr>
              <a:t> that consume the </a:t>
            </a:r>
            <a:r>
              <a:rPr lang="en-US" sz="1900" dirty="0" smtClean="0">
                <a:latin typeface="Century Schoolbook" pitchFamily="18" charset="0"/>
                <a:cs typeface="Times New Roman" pitchFamily="18" charset="0"/>
              </a:rPr>
              <a:t>electric </a:t>
            </a:r>
            <a:r>
              <a:rPr lang="en-US" sz="1900" dirty="0">
                <a:latin typeface="Century Schoolbook" pitchFamily="18" charset="0"/>
                <a:cs typeface="Times New Roman" pitchFamily="18" charset="0"/>
              </a:rPr>
              <a:t>power, such as electric appliances and lights</a:t>
            </a:r>
            <a:r>
              <a:rPr lang="en-US" sz="1900" dirty="0" smtClean="0">
                <a:latin typeface="Century Schoolbook" pitchFamily="18" charset="0"/>
                <a:cs typeface="Times New Roman" pitchFamily="18" charset="0"/>
              </a:rPr>
              <a:t>.</a:t>
            </a:r>
            <a:endParaRPr lang="en-US" sz="2400" dirty="0" smtClean="0">
              <a:latin typeface="Century Schoolbook" pitchFamily="18" charset="0"/>
            </a:endParaRPr>
          </a:p>
          <a:p>
            <a:pPr marL="457200" lvl="1" indent="0">
              <a:buNone/>
            </a:pPr>
            <a:endParaRPr lang="en-US" sz="2400" dirty="0" smtClean="0">
              <a:latin typeface="Century Schoolbook" pitchFamily="18" charset="0"/>
            </a:endParaRPr>
          </a:p>
          <a:p>
            <a:r>
              <a:rPr lang="en-US" sz="2800" b="1" dirty="0" smtClean="0">
                <a:latin typeface="Century Schoolbook" pitchFamily="18" charset="0"/>
              </a:rPr>
              <a:t>Battery :</a:t>
            </a:r>
          </a:p>
          <a:p>
            <a:pPr>
              <a:buNone/>
            </a:pPr>
            <a:r>
              <a:rPr lang="en-US" dirty="0" smtClean="0">
                <a:latin typeface="Century Schoolbook" pitchFamily="18" charset="0"/>
              </a:rPr>
              <a:t>	</a:t>
            </a:r>
            <a:r>
              <a:rPr lang="en-US" sz="1800" dirty="0" smtClean="0">
                <a:latin typeface="Century Schoolbook" pitchFamily="18" charset="0"/>
                <a:cs typeface="Times New Roman" pitchFamily="18" charset="0"/>
              </a:rPr>
              <a:t>Battery is a source of electric power consisting of one or more cells with external connection for powering electric devices.</a:t>
            </a:r>
          </a:p>
          <a:p>
            <a:pPr>
              <a:buNone/>
            </a:pPr>
            <a:r>
              <a:rPr lang="en-US" sz="1800" dirty="0" smtClean="0">
                <a:latin typeface="Century Schoolbook" pitchFamily="18" charset="0"/>
                <a:cs typeface="Times New Roman" pitchFamily="18" charset="0"/>
              </a:rPr>
              <a:t>	Here we are using 7.4V 2200 </a:t>
            </a:r>
            <a:r>
              <a:rPr lang="en-US" sz="1800" dirty="0" err="1" smtClean="0">
                <a:latin typeface="Century Schoolbook" pitchFamily="18" charset="0"/>
                <a:cs typeface="Times New Roman" pitchFamily="18" charset="0"/>
              </a:rPr>
              <a:t>mAh</a:t>
            </a:r>
            <a:r>
              <a:rPr lang="en-US" sz="1800" dirty="0" smtClean="0">
                <a:latin typeface="Century Schoolbook" pitchFamily="18" charset="0"/>
                <a:cs typeface="Times New Roman" pitchFamily="18" charset="0"/>
              </a:rPr>
              <a:t>  Li-</a:t>
            </a:r>
            <a:r>
              <a:rPr lang="en-US" sz="1800" dirty="0" err="1" smtClean="0">
                <a:latin typeface="Century Schoolbook" pitchFamily="18" charset="0"/>
                <a:cs typeface="Times New Roman" pitchFamily="18" charset="0"/>
              </a:rPr>
              <a:t>po</a:t>
            </a:r>
            <a:r>
              <a:rPr lang="en-US" sz="1800" dirty="0" smtClean="0">
                <a:latin typeface="Century Schoolbook" pitchFamily="18" charset="0"/>
                <a:cs typeface="Times New Roman" pitchFamily="18" charset="0"/>
              </a:rPr>
              <a:t> Rechargeable 2 Cell Battery Pack</a:t>
            </a:r>
          </a:p>
          <a:p>
            <a:pPr>
              <a:buNone/>
            </a:pPr>
            <a:r>
              <a:rPr lang="en-US" sz="1800" dirty="0" smtClean="0">
                <a:latin typeface="Century Schoolbook" pitchFamily="18" charset="0"/>
                <a:cs typeface="Times New Roman" pitchFamily="18" charset="0"/>
              </a:rPr>
              <a:t> </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19105" y="3962400"/>
            <a:ext cx="2988235" cy="2133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98700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714627"/>
            <a:ext cx="9144000" cy="0"/>
          </a:xfrm>
          <a:prstGeom prst="line">
            <a:avLst/>
          </a:prstGeom>
          <a:ln w="76200" cmpd="sng">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762000"/>
            <a:ext cx="453235" cy="5562600"/>
          </a:xfrm>
          <a:prstGeom prst="rect">
            <a:avLst/>
          </a:prstGeom>
          <a:solidFill>
            <a:srgbClr val="0066FF"/>
          </a:solidFill>
          <a:ln>
            <a:solidFill>
              <a:srgbClr val="0066FF"/>
            </a:solidFill>
          </a:ln>
        </p:spPr>
        <p:txBody>
          <a:bodyPr vert="vert270" wrap="square" lIns="87266" tIns="43633" rIns="87266" bIns="43633">
            <a:spAutoFit/>
          </a:bodyPr>
          <a:lstStyle/>
          <a:p>
            <a:pPr algn="ctr">
              <a:defRPr/>
            </a:pPr>
            <a:r>
              <a:rPr lang="en-US" b="1" dirty="0">
                <a:solidFill>
                  <a:schemeClr val="bg1"/>
                </a:solidFill>
                <a:latin typeface="Arial Black" pitchFamily="34" charset="0"/>
              </a:rPr>
              <a:t>ZES ZCOER , Pune</a:t>
            </a:r>
          </a:p>
        </p:txBody>
      </p:sp>
      <p:cxnSp>
        <p:nvCxnSpPr>
          <p:cNvPr id="8" name="Straight Connector 7"/>
          <p:cNvCxnSpPr/>
          <p:nvPr/>
        </p:nvCxnSpPr>
        <p:spPr>
          <a:xfrm>
            <a:off x="0" y="6324377"/>
            <a:ext cx="9144000" cy="1340"/>
          </a:xfrm>
          <a:prstGeom prst="line">
            <a:avLst/>
          </a:prstGeom>
          <a:ln w="76200" cmpd="sng">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05658" y="6453760"/>
            <a:ext cx="4054466" cy="324197"/>
          </a:xfrm>
          <a:prstGeom prst="rect">
            <a:avLst/>
          </a:prstGeom>
          <a:solidFill>
            <a:srgbClr val="FFFF00"/>
          </a:solidFill>
        </p:spPr>
        <p:txBody>
          <a:bodyPr wrap="square" lIns="77221" tIns="38611" rIns="77221" bIns="38611" rtlCol="0">
            <a:spAutoFit/>
          </a:bodyPr>
          <a:lstStyle/>
          <a:p>
            <a:pPr algn="ctr"/>
            <a:r>
              <a:rPr lang="en-US" sz="1600" dirty="0">
                <a:solidFill>
                  <a:schemeClr val="tx2"/>
                </a:solidFill>
                <a:latin typeface="Bookman Old Style" pitchFamily="18" charset="0"/>
              </a:rPr>
              <a:t>Department of Electrical Engineering</a:t>
            </a:r>
          </a:p>
        </p:txBody>
      </p:sp>
      <p:pic>
        <p:nvPicPr>
          <p:cNvPr id="10" name="Picture 2"/>
          <p:cNvPicPr>
            <a:picLocks noChangeAspect="1" noChangeArrowheads="1"/>
          </p:cNvPicPr>
          <p:nvPr/>
        </p:nvPicPr>
        <p:blipFill>
          <a:blip r:embed="rId3" cstate="print"/>
          <a:srcRect/>
          <a:stretch>
            <a:fillRect/>
          </a:stretch>
        </p:blipFill>
        <p:spPr bwMode="auto">
          <a:xfrm>
            <a:off x="8610600" y="0"/>
            <a:ext cx="533400" cy="612913"/>
          </a:xfrm>
          <a:prstGeom prst="rect">
            <a:avLst/>
          </a:prstGeom>
          <a:noFill/>
          <a:ln w="9525">
            <a:noFill/>
            <a:miter lim="800000"/>
            <a:headEnd/>
            <a:tailEnd/>
          </a:ln>
          <a:effectLst/>
        </p:spPr>
      </p:pic>
      <p:sp>
        <p:nvSpPr>
          <p:cNvPr id="11" name="Text Box 2"/>
          <p:cNvSpPr txBox="1">
            <a:spLocks noChangeArrowheads="1"/>
          </p:cNvSpPr>
          <p:nvPr/>
        </p:nvSpPr>
        <p:spPr bwMode="auto">
          <a:xfrm>
            <a:off x="609600" y="152400"/>
            <a:ext cx="8215312" cy="461653"/>
          </a:xfrm>
          <a:prstGeom prst="rect">
            <a:avLst/>
          </a:prstGeom>
          <a:noFill/>
          <a:ln w="9525">
            <a:noFill/>
            <a:miter lim="800000"/>
            <a:headEnd/>
            <a:tailEnd/>
          </a:ln>
        </p:spPr>
        <p:txBody>
          <a:bodyPr lIns="91430" tIns="45714" rIns="91430" bIns="45714">
            <a:spAutoFit/>
          </a:bodyPr>
          <a:lstStyle/>
          <a:p>
            <a:pPr algn="ctr"/>
            <a:r>
              <a:rPr lang="en-US" altLang="zh-TW" sz="2400" b="1" dirty="0" smtClean="0">
                <a:solidFill>
                  <a:srgbClr val="C00000"/>
                </a:solidFill>
                <a:latin typeface="Bookman Old Style" pitchFamily="18" charset="0"/>
              </a:rPr>
              <a:t>Explanation</a:t>
            </a:r>
            <a:endParaRPr lang="en-US" altLang="zh-TW" sz="2400" b="1" dirty="0">
              <a:solidFill>
                <a:srgbClr val="C00000"/>
              </a:solidFill>
              <a:latin typeface="Bookman Old Style" pitchFamily="18" charset="0"/>
            </a:endParaRPr>
          </a:p>
        </p:txBody>
      </p:sp>
      <p:pic>
        <p:nvPicPr>
          <p:cNvPr id="29" name="Picture 5" descr="D:\MyData\Desktop\index.jpg"/>
          <p:cNvPicPr>
            <a:picLocks noChangeAspect="1" noChangeArrowheads="1"/>
          </p:cNvPicPr>
          <p:nvPr/>
        </p:nvPicPr>
        <p:blipFill>
          <a:blip r:embed="rId4"/>
          <a:srcRect/>
          <a:stretch>
            <a:fillRect/>
          </a:stretch>
        </p:blipFill>
        <p:spPr bwMode="auto">
          <a:xfrm>
            <a:off x="1" y="2"/>
            <a:ext cx="838200" cy="647032"/>
          </a:xfrm>
          <a:prstGeom prst="rect">
            <a:avLst/>
          </a:prstGeom>
          <a:noFill/>
        </p:spPr>
      </p:pic>
      <p:sp>
        <p:nvSpPr>
          <p:cNvPr id="25" name="Slide Number Placeholder 24"/>
          <p:cNvSpPr>
            <a:spLocks noGrp="1"/>
          </p:cNvSpPr>
          <p:nvPr>
            <p:ph type="sldNum" sz="quarter" idx="12"/>
          </p:nvPr>
        </p:nvSpPr>
        <p:spPr/>
        <p:txBody>
          <a:bodyPr/>
          <a:lstStyle/>
          <a:p>
            <a:fld id="{B6F15528-21DE-4FAA-801E-634DDDAF4B2B}" type="slidenum">
              <a:rPr lang="en-US" sz="1400" smtClean="0">
                <a:latin typeface="Bookman Old Style" pitchFamily="18" charset="0"/>
              </a:rPr>
              <a:pPr/>
              <a:t>9</a:t>
            </a:fld>
            <a:endParaRPr lang="en-US" sz="1400" dirty="0">
              <a:latin typeface="Bookman Old Style" pitchFamily="18" charset="0"/>
            </a:endParaRPr>
          </a:p>
        </p:txBody>
      </p:sp>
      <p:sp>
        <p:nvSpPr>
          <p:cNvPr id="15" name="Content Placeholder 2"/>
          <p:cNvSpPr>
            <a:spLocks noGrp="1"/>
          </p:cNvSpPr>
          <p:nvPr>
            <p:ph sz="quarter" idx="1"/>
          </p:nvPr>
        </p:nvSpPr>
        <p:spPr>
          <a:xfrm>
            <a:off x="999091" y="1106424"/>
            <a:ext cx="7467600" cy="2613929"/>
          </a:xfrm>
        </p:spPr>
        <p:txBody>
          <a:bodyPr>
            <a:normAutofit fontScale="85000" lnSpcReduction="20000"/>
          </a:bodyPr>
          <a:lstStyle/>
          <a:p>
            <a:pPr>
              <a:buNone/>
            </a:pPr>
            <a:r>
              <a:rPr lang="en-US" sz="1800" dirty="0" smtClean="0">
                <a:latin typeface="Century Schoolbook" pitchFamily="18" charset="0"/>
                <a:cs typeface="Times New Roman" pitchFamily="18" charset="0"/>
              </a:rPr>
              <a:t> </a:t>
            </a:r>
            <a:endParaRPr lang="en-US" dirty="0" smtClean="0">
              <a:latin typeface="Century Schoolbook" pitchFamily="18" charset="0"/>
            </a:endParaRPr>
          </a:p>
          <a:p>
            <a:r>
              <a:rPr lang="en-US" sz="2800" b="1" dirty="0" smtClean="0">
                <a:latin typeface="Century Schoolbook" pitchFamily="18" charset="0"/>
              </a:rPr>
              <a:t>Display :</a:t>
            </a:r>
          </a:p>
          <a:p>
            <a:pPr>
              <a:buNone/>
            </a:pPr>
            <a:r>
              <a:rPr lang="en-US" dirty="0" smtClean="0">
                <a:latin typeface="Century Schoolbook" pitchFamily="18" charset="0"/>
              </a:rPr>
              <a:t>	</a:t>
            </a:r>
            <a:r>
              <a:rPr lang="en-US" sz="1800" dirty="0" smtClean="0">
                <a:latin typeface="Century Schoolbook" pitchFamily="18" charset="0"/>
                <a:cs typeface="Times New Roman" pitchFamily="18" charset="0"/>
              </a:rPr>
              <a:t>A seven-segment display is simply sufficient. Consider using a seven-segment display if your </a:t>
            </a:r>
            <a:r>
              <a:rPr lang="en-US" sz="1800" dirty="0" err="1" smtClean="0">
                <a:latin typeface="Century Schoolbook" pitchFamily="18" charset="0"/>
                <a:cs typeface="Times New Roman" pitchFamily="18" charset="0"/>
              </a:rPr>
              <a:t>Arduino</a:t>
            </a:r>
            <a:r>
              <a:rPr lang="en-US" sz="1800" dirty="0" smtClean="0">
                <a:latin typeface="Century Schoolbook" pitchFamily="18" charset="0"/>
                <a:cs typeface="Times New Roman" pitchFamily="18" charset="0"/>
              </a:rPr>
              <a:t> application solely needs to display numbers. This display has </a:t>
            </a:r>
            <a:r>
              <a:rPr lang="en-US" sz="1800" b="1" dirty="0" smtClean="0">
                <a:latin typeface="Century Schoolbook" pitchFamily="18" charset="0"/>
                <a:cs typeface="Times New Roman" pitchFamily="18" charset="0"/>
              </a:rPr>
              <a:t>seven LEDs arranged</a:t>
            </a:r>
            <a:r>
              <a:rPr lang="en-US" sz="1800" dirty="0" smtClean="0">
                <a:latin typeface="Century Schoolbook" pitchFamily="18" charset="0"/>
                <a:cs typeface="Times New Roman" pitchFamily="18" charset="0"/>
              </a:rPr>
              <a:t> into the number eight. They are both cost-effective and easy to use.</a:t>
            </a:r>
          </a:p>
          <a:p>
            <a:pPr>
              <a:buNone/>
            </a:pPr>
            <a:r>
              <a:rPr lang="en-US" sz="1800" dirty="0">
                <a:latin typeface="Century Schoolbook" pitchFamily="18" charset="0"/>
                <a:cs typeface="Times New Roman" pitchFamily="18" charset="0"/>
              </a:rPr>
              <a:t>	</a:t>
            </a:r>
            <a:r>
              <a:rPr lang="en-US" sz="1800" dirty="0" smtClean="0">
                <a:latin typeface="Century Schoolbook" pitchFamily="18" charset="0"/>
                <a:cs typeface="Times New Roman" pitchFamily="18" charset="0"/>
              </a:rPr>
              <a:t>However we are using </a:t>
            </a:r>
            <a:r>
              <a:rPr lang="en-US" sz="1800" dirty="0" err="1" smtClean="0">
                <a:latin typeface="Century Schoolbook" pitchFamily="18" charset="0"/>
                <a:cs typeface="Times New Roman" pitchFamily="18" charset="0"/>
              </a:rPr>
              <a:t>lCD</a:t>
            </a:r>
            <a:r>
              <a:rPr lang="en-US" sz="1800" dirty="0" smtClean="0">
                <a:latin typeface="Century Schoolbook" pitchFamily="18" charset="0"/>
                <a:cs typeface="Times New Roman" pitchFamily="18" charset="0"/>
              </a:rPr>
              <a:t> 2x16 display in our project to display the parameters. (i.e. backup time, battery voltage , load current ) And which is interface with </a:t>
            </a:r>
            <a:r>
              <a:rPr lang="en-US" sz="1800" dirty="0" err="1" smtClean="0">
                <a:latin typeface="Century Schoolbook" pitchFamily="18" charset="0"/>
                <a:cs typeface="Times New Roman" pitchFamily="18" charset="0"/>
              </a:rPr>
              <a:t>arduino</a:t>
            </a:r>
            <a:r>
              <a:rPr lang="en-US" sz="1800" dirty="0" smtClean="0">
                <a:latin typeface="Century Schoolbook" pitchFamily="18" charset="0"/>
                <a:cs typeface="Times New Roman" pitchFamily="18" charset="0"/>
              </a:rPr>
              <a:t> through I2C( Inter- integrated Circuit).</a:t>
            </a:r>
            <a:r>
              <a:rPr lang="en-IN" sz="1600" dirty="0"/>
              <a:t> </a:t>
            </a:r>
            <a:r>
              <a:rPr lang="en-IN" sz="1700" dirty="0" smtClean="0">
                <a:latin typeface="Bookman Old Style" pitchFamily="18" charset="0"/>
              </a:rPr>
              <a:t>Use of I2C module can </a:t>
            </a:r>
            <a:r>
              <a:rPr lang="en-IN" sz="1700" dirty="0">
                <a:latin typeface="Bookman Old Style" pitchFamily="18" charset="0"/>
              </a:rPr>
              <a:t>make display easier.</a:t>
            </a:r>
            <a:endParaRPr lang="en-US" sz="2000" dirty="0" smtClean="0">
              <a:latin typeface="Bookman Old Style" pitchFamily="18" charset="0"/>
              <a:cs typeface="Times New Roman" pitchFamily="18" charset="0"/>
            </a:endParaRPr>
          </a:p>
        </p:txBody>
      </p:sp>
      <p:pic>
        <p:nvPicPr>
          <p:cNvPr id="3" name="Picture 2"/>
          <p:cNvPicPr>
            <a:picLocks noChangeAspect="1"/>
          </p:cNvPicPr>
          <p:nvPr/>
        </p:nvPicPr>
        <p:blipFill rotWithShape="1">
          <a:blip r:embed="rId5">
            <a:extLst>
              <a:ext uri="{28A0092B-C50C-407E-A947-70E740481C1C}">
                <a14:useLocalDpi xmlns:a14="http://schemas.microsoft.com/office/drawing/2010/main" val="0"/>
              </a:ext>
            </a:extLst>
          </a:blip>
          <a:srcRect t="14559" b="12206"/>
          <a:stretch/>
        </p:blipFill>
        <p:spPr>
          <a:xfrm>
            <a:off x="666187" y="3756213"/>
            <a:ext cx="3124200" cy="17205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p:cNvPicPr>
            <a:picLocks noChangeAspect="1"/>
          </p:cNvPicPr>
          <p:nvPr/>
        </p:nvPicPr>
        <p:blipFill rotWithShape="1">
          <a:blip r:embed="rId6" cstate="print">
            <a:extLst>
              <a:ext uri="{28A0092B-C50C-407E-A947-70E740481C1C}">
                <a14:useLocalDpi xmlns:a14="http://schemas.microsoft.com/office/drawing/2010/main" val="0"/>
              </a:ext>
            </a:extLst>
          </a:blip>
          <a:srcRect b="17722"/>
          <a:stretch/>
        </p:blipFill>
        <p:spPr>
          <a:xfrm>
            <a:off x="4572000" y="3790179"/>
            <a:ext cx="3907985" cy="20861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484191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1433</TotalTime>
  <Words>1080</Words>
  <Application>Microsoft Office PowerPoint</Application>
  <PresentationFormat>On-screen Show (4:3)</PresentationFormat>
  <Paragraphs>346</Paragraphs>
  <Slides>22</Slides>
  <Notes>15</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BHUSHAN K</dc:creator>
  <cp:lastModifiedBy>admin</cp:lastModifiedBy>
  <cp:revision>403</cp:revision>
  <dcterms:created xsi:type="dcterms:W3CDTF">2006-08-16T00:00:00Z</dcterms:created>
  <dcterms:modified xsi:type="dcterms:W3CDTF">2022-05-29T15:19:17Z</dcterms:modified>
</cp:coreProperties>
</file>