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ato" panose="020B0604020202020204" charset="0"/>
      <p:regular r:id="rId23"/>
      <p:bold r:id="rId24"/>
      <p:italic r:id="rId25"/>
      <p:boldItalic r:id="rId26"/>
    </p:embeddedFont>
    <p:embeddedFont>
      <p:font typeface="Montserrat"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9c1315e95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9c1315e95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9c1315e95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9c1315e95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9c1315e95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9c1315e95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9c1315e95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9c1315e95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9c1315e95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9c1315e9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9c1315e95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9c1315e95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49c1315e95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49c1315e95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9c1315e95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9c1315e95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9c1315e95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9c1315e95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49c1315e95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49c1315e95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9c1315e9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9c1315e9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9c1315e95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9c1315e95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9c1315e9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9c1315e9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9c1315e95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9c1315e95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9c1315e95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9c1315e9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9c1315e9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9c1315e9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9c1315e95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9c1315e95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9c1315e9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9c1315e9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860350"/>
            <a:ext cx="5017500" cy="229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Traffic Congestion Reporting and Management System</a:t>
            </a:r>
            <a:endParaRPr dirty="0"/>
          </a:p>
        </p:txBody>
      </p:sp>
      <p:sp>
        <p:nvSpPr>
          <p:cNvPr id="135" name="Google Shape;135;p13"/>
          <p:cNvSpPr txBox="1">
            <a:spLocks noGrp="1"/>
          </p:cNvSpPr>
          <p:nvPr>
            <p:ph type="subTitle" idx="1"/>
          </p:nvPr>
        </p:nvSpPr>
        <p:spPr>
          <a:xfrm>
            <a:off x="5083950" y="3924925"/>
            <a:ext cx="3470700" cy="729900"/>
          </a:xfrm>
          <a:prstGeom prst="rect">
            <a:avLst/>
          </a:prstGeom>
        </p:spPr>
        <p:txBody>
          <a:bodyPr spcFirstLastPara="1" wrap="square" lIns="91425" tIns="91425" rIns="91425" bIns="91425" anchor="t" anchorCtr="0">
            <a:noAutofit/>
          </a:bodyPr>
          <a:lstStyle/>
          <a:p>
            <a:pPr marL="0" lvl="0" indent="0"/>
            <a:r>
              <a:rPr lang="sv-SE" dirty="0"/>
              <a:t>Hruda Mohod 	001426345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1258754" y="126404"/>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dirty="0"/>
              <a:t>Screenshots-Commuter(GPS)</a:t>
            </a:r>
            <a:endParaRPr dirty="0"/>
          </a:p>
        </p:txBody>
      </p:sp>
      <p:pic>
        <p:nvPicPr>
          <p:cNvPr id="193" name="Google Shape;193;p22"/>
          <p:cNvPicPr preferRelativeResize="0"/>
          <p:nvPr/>
        </p:nvPicPr>
        <p:blipFill>
          <a:blip r:embed="rId3">
            <a:alphaModFix/>
          </a:blip>
          <a:stretch>
            <a:fillRect/>
          </a:stretch>
        </p:blipFill>
        <p:spPr>
          <a:xfrm>
            <a:off x="1391920" y="639307"/>
            <a:ext cx="6529851" cy="42581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Screenshots-Commuter(Report Congestion)</a:t>
            </a:r>
            <a:endParaRPr dirty="0"/>
          </a:p>
        </p:txBody>
      </p:sp>
      <p:pic>
        <p:nvPicPr>
          <p:cNvPr id="200" name="Google Shape;200;p23"/>
          <p:cNvPicPr preferRelativeResize="0"/>
          <p:nvPr/>
        </p:nvPicPr>
        <p:blipFill>
          <a:blip r:embed="rId3">
            <a:alphaModFix/>
          </a:blip>
          <a:stretch>
            <a:fillRect/>
          </a:stretch>
        </p:blipFill>
        <p:spPr>
          <a:xfrm>
            <a:off x="1444950" y="1136075"/>
            <a:ext cx="7092399" cy="39126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Screenshots-Commuter(Get Informed Module)</a:t>
            </a:r>
            <a:endParaRPr dirty="0"/>
          </a:p>
        </p:txBody>
      </p:sp>
      <p:sp>
        <p:nvSpPr>
          <p:cNvPr id="206" name="Google Shape;206;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207" name="Google Shape;207;p24"/>
          <p:cNvPicPr preferRelativeResize="0"/>
          <p:nvPr/>
        </p:nvPicPr>
        <p:blipFill>
          <a:blip r:embed="rId3">
            <a:alphaModFix/>
          </a:blip>
          <a:stretch>
            <a:fillRect/>
          </a:stretch>
        </p:blipFill>
        <p:spPr>
          <a:xfrm>
            <a:off x="313475" y="1426775"/>
            <a:ext cx="7904000" cy="3154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Screenshot-Sensor Input(Report Problem)</a:t>
            </a:r>
            <a:endParaRPr dirty="0"/>
          </a:p>
        </p:txBody>
      </p:sp>
      <p:sp>
        <p:nvSpPr>
          <p:cNvPr id="213" name="Google Shape;213;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214" name="Google Shape;214;p25"/>
          <p:cNvPicPr preferRelativeResize="0"/>
          <p:nvPr/>
        </p:nvPicPr>
        <p:blipFill>
          <a:blip r:embed="rId3">
            <a:alphaModFix/>
          </a:blip>
          <a:stretch>
            <a:fillRect/>
          </a:stretch>
        </p:blipFill>
        <p:spPr>
          <a:xfrm>
            <a:off x="816225" y="1455975"/>
            <a:ext cx="7621848" cy="315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Screenshots-Traffic Congestion Management(Propose Solution)</a:t>
            </a:r>
            <a:endParaRPr dirty="0"/>
          </a:p>
        </p:txBody>
      </p:sp>
      <p:sp>
        <p:nvSpPr>
          <p:cNvPr id="220" name="Google Shape;220;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221" name="Google Shape;221;p26"/>
          <p:cNvPicPr preferRelativeResize="0"/>
          <p:nvPr/>
        </p:nvPicPr>
        <p:blipFill>
          <a:blip r:embed="rId3">
            <a:alphaModFix/>
          </a:blip>
          <a:stretch>
            <a:fillRect/>
          </a:stretch>
        </p:blipFill>
        <p:spPr>
          <a:xfrm>
            <a:off x="1036825" y="1307850"/>
            <a:ext cx="7357126" cy="33137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Screenshots-Construction Department Manager(Assign Employee)</a:t>
            </a:r>
            <a:endParaRPr dirty="0"/>
          </a:p>
        </p:txBody>
      </p:sp>
      <p:sp>
        <p:nvSpPr>
          <p:cNvPr id="227" name="Google Shape;227;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228" name="Google Shape;228;p27"/>
          <p:cNvPicPr preferRelativeResize="0"/>
          <p:nvPr/>
        </p:nvPicPr>
        <p:blipFill>
          <a:blip r:embed="rId3">
            <a:alphaModFix/>
          </a:blip>
          <a:stretch>
            <a:fillRect/>
          </a:stretch>
        </p:blipFill>
        <p:spPr>
          <a:xfrm>
            <a:off x="1191250" y="1191250"/>
            <a:ext cx="7145150" cy="3301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Screenshots-Construction Department Employee(Propose Solution)</a:t>
            </a:r>
            <a:endParaRPr dirty="0"/>
          </a:p>
        </p:txBody>
      </p:sp>
      <p:pic>
        <p:nvPicPr>
          <p:cNvPr id="235" name="Google Shape;235;p28"/>
          <p:cNvPicPr preferRelativeResize="0"/>
          <p:nvPr/>
        </p:nvPicPr>
        <p:blipFill>
          <a:blip r:embed="rId3">
            <a:alphaModFix/>
          </a:blip>
          <a:stretch>
            <a:fillRect/>
          </a:stretch>
        </p:blipFill>
        <p:spPr>
          <a:xfrm>
            <a:off x="1332624" y="1307850"/>
            <a:ext cx="6968651" cy="32877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Intelligence</a:t>
            </a:r>
            <a:endParaRPr dirty="0"/>
          </a:p>
        </p:txBody>
      </p:sp>
      <p:sp>
        <p:nvSpPr>
          <p:cNvPr id="241" name="Google Shape;241;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242" name="Google Shape;242;p29"/>
          <p:cNvPicPr preferRelativeResize="0"/>
          <p:nvPr/>
        </p:nvPicPr>
        <p:blipFill>
          <a:blip r:embed="rId3">
            <a:alphaModFix/>
          </a:blip>
          <a:stretch>
            <a:fillRect/>
          </a:stretch>
        </p:blipFill>
        <p:spPr>
          <a:xfrm>
            <a:off x="1132209" y="1350437"/>
            <a:ext cx="7787600" cy="3353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Business Intelligence</a:t>
            </a:r>
            <a:endParaRPr dirty="0"/>
          </a:p>
        </p:txBody>
      </p:sp>
      <p:sp>
        <p:nvSpPr>
          <p:cNvPr id="248" name="Google Shape;248;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249" name="Google Shape;249;p30"/>
          <p:cNvPicPr preferRelativeResize="0"/>
          <p:nvPr/>
        </p:nvPicPr>
        <p:blipFill>
          <a:blip r:embed="rId3">
            <a:alphaModFix/>
          </a:blip>
          <a:stretch>
            <a:fillRect/>
          </a:stretch>
        </p:blipFill>
        <p:spPr>
          <a:xfrm>
            <a:off x="0" y="1125975"/>
            <a:ext cx="4676776" cy="3794350"/>
          </a:xfrm>
          <a:prstGeom prst="rect">
            <a:avLst/>
          </a:prstGeom>
          <a:noFill/>
          <a:ln>
            <a:noFill/>
          </a:ln>
        </p:spPr>
      </p:pic>
      <p:pic>
        <p:nvPicPr>
          <p:cNvPr id="250" name="Google Shape;250;p30"/>
          <p:cNvPicPr preferRelativeResize="0"/>
          <p:nvPr/>
        </p:nvPicPr>
        <p:blipFill>
          <a:blip r:embed="rId4">
            <a:alphaModFix/>
          </a:blip>
          <a:stretch>
            <a:fillRect/>
          </a:stretch>
        </p:blipFill>
        <p:spPr>
          <a:xfrm>
            <a:off x="4445150" y="1125975"/>
            <a:ext cx="4625424" cy="3794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Business Intelligence</a:t>
            </a:r>
            <a:endParaRPr dirty="0"/>
          </a:p>
          <a:p>
            <a:pPr marL="0" lvl="0" indent="0" algn="l" rtl="0">
              <a:spcBef>
                <a:spcPts val="0"/>
              </a:spcBef>
              <a:spcAft>
                <a:spcPts val="0"/>
              </a:spcAft>
              <a:buNone/>
            </a:pPr>
            <a:endParaRPr dirty="0"/>
          </a:p>
        </p:txBody>
      </p:sp>
      <p:pic>
        <p:nvPicPr>
          <p:cNvPr id="257" name="Google Shape;257;p31"/>
          <p:cNvPicPr preferRelativeResize="0"/>
          <p:nvPr/>
        </p:nvPicPr>
        <p:blipFill>
          <a:blip r:embed="rId3">
            <a:alphaModFix/>
          </a:blip>
          <a:stretch>
            <a:fillRect/>
          </a:stretch>
        </p:blipFill>
        <p:spPr>
          <a:xfrm>
            <a:off x="185775" y="1444950"/>
            <a:ext cx="4446900" cy="3400725"/>
          </a:xfrm>
          <a:prstGeom prst="rect">
            <a:avLst/>
          </a:prstGeom>
          <a:noFill/>
          <a:ln>
            <a:noFill/>
          </a:ln>
        </p:spPr>
      </p:pic>
      <p:pic>
        <p:nvPicPr>
          <p:cNvPr id="258" name="Google Shape;258;p31"/>
          <p:cNvPicPr preferRelativeResize="0"/>
          <p:nvPr/>
        </p:nvPicPr>
        <p:blipFill>
          <a:blip r:embed="rId4">
            <a:alphaModFix/>
          </a:blip>
          <a:stretch>
            <a:fillRect/>
          </a:stretch>
        </p:blipFill>
        <p:spPr>
          <a:xfrm>
            <a:off x="4864300" y="1400825"/>
            <a:ext cx="4279700" cy="3444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Todays major problem: Traffic Congestion</a:t>
            </a:r>
            <a:endParaRPr dirty="0"/>
          </a:p>
          <a:p>
            <a:pPr marL="0" lvl="0" indent="0" algn="l" rtl="0">
              <a:spcBef>
                <a:spcPts val="0"/>
              </a:spcBef>
              <a:spcAft>
                <a:spcPts val="0"/>
              </a:spcAft>
              <a:buNone/>
            </a:pPr>
            <a:endParaRPr dirty="0"/>
          </a:p>
        </p:txBody>
      </p:sp>
      <p:pic>
        <p:nvPicPr>
          <p:cNvPr id="142" name="Google Shape;142;p14"/>
          <p:cNvPicPr preferRelativeResize="0"/>
          <p:nvPr/>
        </p:nvPicPr>
        <p:blipFill>
          <a:blip r:embed="rId3">
            <a:alphaModFix/>
          </a:blip>
          <a:stretch>
            <a:fillRect/>
          </a:stretch>
        </p:blipFill>
        <p:spPr>
          <a:xfrm>
            <a:off x="885825" y="1567550"/>
            <a:ext cx="7372350" cy="2762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CBA8E-5D98-4920-8021-1B526A50B9CB}"/>
              </a:ext>
            </a:extLst>
          </p:cNvPr>
          <p:cNvSpPr>
            <a:spLocks noGrp="1"/>
          </p:cNvSpPr>
          <p:nvPr>
            <p:ph type="title"/>
          </p:nvPr>
        </p:nvSpPr>
        <p:spPr>
          <a:xfrm>
            <a:off x="3482760" y="2195428"/>
            <a:ext cx="2224491" cy="590392"/>
          </a:xfrm>
        </p:spPr>
        <p:txBody>
          <a:bodyPr/>
          <a:lstStyle/>
          <a:p>
            <a:r>
              <a:rPr lang="en-US" dirty="0"/>
              <a:t>Thank You</a:t>
            </a:r>
          </a:p>
        </p:txBody>
      </p:sp>
    </p:spTree>
    <p:extLst>
      <p:ext uri="{BB962C8B-B14F-4D97-AF65-F5344CB8AC3E}">
        <p14:creationId xmlns:p14="http://schemas.microsoft.com/office/powerpoint/2010/main" val="409106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Problem Statement:</a:t>
            </a:r>
            <a:endParaRPr dirty="0"/>
          </a:p>
          <a:p>
            <a:pPr marL="0" lvl="0" indent="0" algn="l" rtl="0">
              <a:spcBef>
                <a:spcPts val="0"/>
              </a:spcBef>
              <a:spcAft>
                <a:spcPts val="0"/>
              </a:spcAft>
              <a:buNone/>
            </a:pPr>
            <a:endParaRPr dirty="0"/>
          </a:p>
        </p:txBody>
      </p:sp>
      <p:sp>
        <p:nvSpPr>
          <p:cNvPr id="148" name="Google Shape;148;p15"/>
          <p:cNvSpPr txBox="1">
            <a:spLocks noGrp="1"/>
          </p:cNvSpPr>
          <p:nvPr>
            <p:ph type="body" idx="1"/>
          </p:nvPr>
        </p:nvSpPr>
        <p:spPr>
          <a:xfrm>
            <a:off x="1253375" y="1556525"/>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The commute time gets delayed due to the various factors that causes traffic.</a:t>
            </a:r>
            <a:endParaRPr sz="1800" dirty="0"/>
          </a:p>
          <a:p>
            <a:pPr marL="9144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 sz="1800"/>
              <a:t>This project facilitates manual and automatic reporting of congestion on the various routes.  It also enables Traffic Congestion Management  and Construction Department  to view and give resolution to the problems reported for the same.</a:t>
            </a:r>
            <a:endParaRPr sz="1800" dirty="0"/>
          </a:p>
          <a:p>
            <a:pPr marL="914400" lvl="0" indent="0" algn="l" rtl="0">
              <a:spcBef>
                <a:spcPts val="0"/>
              </a:spcBef>
              <a:spcAft>
                <a:spcPts val="0"/>
              </a:spcAft>
              <a:buNone/>
            </a:pPr>
            <a:endParaRPr sz="1800" dirty="0"/>
          </a:p>
          <a:p>
            <a:pPr marL="0" lvl="0" indent="0" algn="l" rtl="0">
              <a:spcBef>
                <a:spcPts val="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Proposed Solution:</a:t>
            </a:r>
            <a:endParaRPr dirty="0"/>
          </a:p>
          <a:p>
            <a:pPr marL="0" lvl="0" indent="0" algn="l" rtl="0">
              <a:spcBef>
                <a:spcPts val="0"/>
              </a:spcBef>
              <a:spcAft>
                <a:spcPts val="0"/>
              </a:spcAft>
              <a:buNone/>
            </a:pPr>
            <a:endParaRPr dirty="0"/>
          </a:p>
        </p:txBody>
      </p:sp>
      <p:sp>
        <p:nvSpPr>
          <p:cNvPr id="154" name="Google Shape;154;p16"/>
          <p:cNvSpPr txBox="1">
            <a:spLocks noGrp="1"/>
          </p:cNvSpPr>
          <p:nvPr>
            <p:ph type="body" idx="1"/>
          </p:nvPr>
        </p:nvSpPr>
        <p:spPr>
          <a:xfrm>
            <a:off x="1297500" y="736169"/>
            <a:ext cx="7038900" cy="3742531"/>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Arial"/>
              <a:buChar char="●"/>
            </a:pPr>
            <a:r>
              <a:rPr lang="en" sz="1800" dirty="0"/>
              <a:t>By controlling the reasons causing traffic congestion we can avoid traffic congestion. Some of the solutions are</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Clr>
                <a:srgbClr val="FFFFFF"/>
              </a:buClr>
              <a:buSzPts val="1800"/>
              <a:buFont typeface="Arial"/>
              <a:buChar char="●"/>
            </a:pPr>
            <a:r>
              <a:rPr lang="en" sz="1800" dirty="0"/>
              <a:t>Having a common portal for Commuters, Traffic Managers and Construction Department.</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Clr>
                <a:srgbClr val="FFFFFF"/>
              </a:buClr>
              <a:buSzPts val="1800"/>
              <a:buFont typeface="Arial"/>
              <a:buChar char="●"/>
            </a:pPr>
            <a:r>
              <a:rPr lang="en" sz="1800" dirty="0"/>
              <a:t>Installing sensors at various places and reporting congestion to Traffic Congestion Management or Construction department.</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Clr>
                <a:srgbClr val="FFFFFF"/>
              </a:buClr>
              <a:buSzPts val="1800"/>
              <a:buFont typeface="Arial"/>
              <a:buChar char="●"/>
            </a:pPr>
            <a:r>
              <a:rPr lang="en" sz="1800" dirty="0"/>
              <a:t>Suggesting commuters way they should choose to go with.</a:t>
            </a:r>
          </a:p>
          <a:p>
            <a:pPr marL="457200" lvl="0" indent="-342900" algn="l" rtl="0">
              <a:spcBef>
                <a:spcPts val="0"/>
              </a:spcBef>
              <a:spcAft>
                <a:spcPts val="0"/>
              </a:spcAft>
              <a:buClr>
                <a:srgbClr val="FFFFFF"/>
              </a:buClr>
              <a:buSzPts val="1800"/>
              <a:buFont typeface="Arial"/>
              <a:buChar char="●"/>
            </a:pPr>
            <a:endParaRPr sz="1800" dirty="0"/>
          </a:p>
          <a:p>
            <a:pPr marL="457200" lvl="0" indent="-342900" algn="l" rtl="0">
              <a:spcBef>
                <a:spcPts val="0"/>
              </a:spcBef>
              <a:spcAft>
                <a:spcPts val="0"/>
              </a:spcAft>
              <a:buClr>
                <a:srgbClr val="FFFFFF"/>
              </a:buClr>
              <a:buSzPts val="1800"/>
              <a:buFont typeface="Arial"/>
              <a:buChar char="●"/>
            </a:pPr>
            <a:r>
              <a:rPr lang="en" sz="1800" dirty="0"/>
              <a:t>Allowing the government to predict the traffic pattern based on various  analysis done.</a:t>
            </a:r>
            <a:endParaRPr sz="1800" dirty="0"/>
          </a:p>
          <a:p>
            <a:pPr marL="0" lvl="0" indent="0" algn="l" rtl="0">
              <a:spcBef>
                <a:spcPts val="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Approach</a:t>
            </a:r>
            <a:endParaRPr dirty="0"/>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In order to allow manual and automatic reporting of Congestion , our system allows to report congestion via manual inputs or automatic sensors.</a:t>
            </a:r>
            <a:endParaRPr sz="1800" dirty="0"/>
          </a:p>
          <a:p>
            <a:pPr marL="0" lvl="0" indent="0" algn="l" rtl="0">
              <a:spcBef>
                <a:spcPts val="1600"/>
              </a:spcBef>
              <a:spcAft>
                <a:spcPts val="0"/>
              </a:spcAft>
              <a:buNone/>
            </a:pPr>
            <a:r>
              <a:rPr lang="en" sz="1800"/>
              <a:t> This report will be send to the Construction Department and Traffic Congestion management according to the type of the request.</a:t>
            </a:r>
            <a:endParaRPr sz="1800" dirty="0"/>
          </a:p>
          <a:p>
            <a:pPr marL="0" lvl="0" indent="0" algn="l" rtl="0">
              <a:spcBef>
                <a:spcPts val="1600"/>
              </a:spcBef>
              <a:spcAft>
                <a:spcPts val="1600"/>
              </a:spcAft>
              <a:buNone/>
            </a:pPr>
            <a:r>
              <a:rPr lang="en" sz="1800"/>
              <a:t>The   Construction Department and Traffic Congestion management  will send the proposed solution and the other commuter can check if the route has been cleared or not.</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 Model</a:t>
            </a:r>
            <a:endParaRPr dirty="0"/>
          </a:p>
        </p:txBody>
      </p:sp>
      <p:sp>
        <p:nvSpPr>
          <p:cNvPr id="166" name="Google Shape;166;p18"/>
          <p:cNvSpPr txBox="1">
            <a:spLocks noGrp="1"/>
          </p:cNvSpPr>
          <p:nvPr>
            <p:ph type="body" idx="1"/>
          </p:nvPr>
        </p:nvSpPr>
        <p:spPr>
          <a:xfrm>
            <a:off x="1297500" y="1567550"/>
            <a:ext cx="7038900" cy="3273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167" name="Google Shape;167;p18"/>
          <p:cNvPicPr preferRelativeResize="0"/>
          <p:nvPr/>
        </p:nvPicPr>
        <p:blipFill>
          <a:blip r:embed="rId3">
            <a:alphaModFix/>
          </a:blip>
          <a:stretch>
            <a:fillRect/>
          </a:stretch>
        </p:blipFill>
        <p:spPr>
          <a:xfrm>
            <a:off x="100850" y="1307850"/>
            <a:ext cx="8987124" cy="3723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Functionality</a:t>
            </a:r>
            <a:endParaRPr dirty="0"/>
          </a:p>
        </p:txBody>
      </p:sp>
      <p:sp>
        <p:nvSpPr>
          <p:cNvPr id="173" name="Google Shape;173;p19"/>
          <p:cNvSpPr txBox="1">
            <a:spLocks noGrp="1"/>
          </p:cNvSpPr>
          <p:nvPr>
            <p:ph type="body" idx="1"/>
          </p:nvPr>
        </p:nvSpPr>
        <p:spPr>
          <a:xfrm>
            <a:off x="1297500" y="915500"/>
            <a:ext cx="7038900" cy="3563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400" dirty="0"/>
              <a:t>System Admin Role:</a:t>
            </a:r>
            <a:endParaRPr sz="1400" dirty="0"/>
          </a:p>
          <a:p>
            <a:pPr marL="457200" lvl="0" indent="-317500" algn="l" rtl="0">
              <a:spcBef>
                <a:spcPts val="0"/>
              </a:spcBef>
              <a:spcAft>
                <a:spcPts val="0"/>
              </a:spcAft>
              <a:buClr>
                <a:srgbClr val="FFFFFF"/>
              </a:buClr>
              <a:buSzPts val="1400"/>
              <a:buFont typeface="Arial"/>
              <a:buChar char="●"/>
            </a:pPr>
            <a:r>
              <a:rPr lang="en" sz="1400" dirty="0"/>
              <a:t>Responsibilities: Manages the entire System. Will create various enterprises and their respective admins .</a:t>
            </a:r>
            <a:endParaRPr sz="1400" dirty="0"/>
          </a:p>
          <a:p>
            <a:pPr marL="457200" lvl="0" indent="0" algn="l" rtl="0">
              <a:spcBef>
                <a:spcPts val="0"/>
              </a:spcBef>
              <a:spcAft>
                <a:spcPts val="0"/>
              </a:spcAft>
              <a:buNone/>
            </a:pPr>
            <a:endParaRPr sz="1400" dirty="0"/>
          </a:p>
          <a:p>
            <a:pPr marL="457200" lvl="0" indent="0" algn="l" rtl="0">
              <a:spcBef>
                <a:spcPts val="0"/>
              </a:spcBef>
              <a:spcAft>
                <a:spcPts val="0"/>
              </a:spcAft>
              <a:buNone/>
            </a:pPr>
            <a:r>
              <a:rPr lang="en" sz="1400" dirty="0"/>
              <a:t>Enterprise Admin Role:</a:t>
            </a:r>
            <a:endParaRPr sz="1400" dirty="0"/>
          </a:p>
          <a:p>
            <a:pPr marL="457200" lvl="0" indent="-317500" algn="l" rtl="0">
              <a:spcBef>
                <a:spcPts val="0"/>
              </a:spcBef>
              <a:spcAft>
                <a:spcPts val="0"/>
              </a:spcAft>
              <a:buClr>
                <a:srgbClr val="FFFFFF"/>
              </a:buClr>
              <a:buSzPts val="1400"/>
              <a:buFont typeface="Arial"/>
              <a:buChar char="●"/>
            </a:pPr>
            <a:r>
              <a:rPr lang="en" sz="1400" dirty="0"/>
              <a:t>Responsibilities: Manages the creation of organization , Employees and  Login of Employees.</a:t>
            </a:r>
            <a:endParaRPr sz="1400" dirty="0"/>
          </a:p>
          <a:p>
            <a:pPr marL="457200" lvl="0" indent="0" algn="l" rtl="0">
              <a:spcBef>
                <a:spcPts val="0"/>
              </a:spcBef>
              <a:spcAft>
                <a:spcPts val="0"/>
              </a:spcAft>
              <a:buNone/>
            </a:pPr>
            <a:endParaRPr sz="1400" dirty="0"/>
          </a:p>
          <a:p>
            <a:pPr marL="457200" lvl="0" indent="0" algn="l" rtl="0">
              <a:spcBef>
                <a:spcPts val="0"/>
              </a:spcBef>
              <a:spcAft>
                <a:spcPts val="0"/>
              </a:spcAft>
              <a:buNone/>
            </a:pPr>
            <a:r>
              <a:rPr lang="en" sz="1400" dirty="0"/>
              <a:t>Commuter Role:</a:t>
            </a:r>
            <a:endParaRPr sz="1400" dirty="0"/>
          </a:p>
          <a:p>
            <a:pPr marL="457200" lvl="0" indent="-317500" algn="l" rtl="0">
              <a:spcBef>
                <a:spcPts val="0"/>
              </a:spcBef>
              <a:spcAft>
                <a:spcPts val="0"/>
              </a:spcAft>
              <a:buClr>
                <a:srgbClr val="FFFFFF"/>
              </a:buClr>
              <a:buSzPts val="1400"/>
              <a:buFont typeface="Arial"/>
              <a:buChar char="●"/>
            </a:pPr>
            <a:r>
              <a:rPr lang="en" sz="1400" dirty="0"/>
              <a:t>Responsibilities: </a:t>
            </a:r>
            <a:r>
              <a:rPr lang="en-US" sz="1400" dirty="0"/>
              <a:t>H</a:t>
            </a:r>
            <a:r>
              <a:rPr lang="en" sz="1400" dirty="0"/>
              <a:t>e is the one who informs if there is any Congestion and can see the congested and free routes to his destination.</a:t>
            </a:r>
            <a:endParaRPr sz="1400" dirty="0"/>
          </a:p>
          <a:p>
            <a:pPr marL="0" lvl="0" indent="0" algn="l" rtl="0">
              <a:spcBef>
                <a:spcPts val="0"/>
              </a:spcBef>
              <a:spcAft>
                <a:spcPts val="0"/>
              </a:spcAft>
              <a:buNone/>
            </a:pPr>
            <a:endParaRPr dirty="0"/>
          </a:p>
          <a:p>
            <a:pPr marL="0" lvl="0" indent="0" algn="l" rtl="0">
              <a:spcBef>
                <a:spcPts val="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Functionality</a:t>
            </a:r>
            <a:endParaRPr dirty="0"/>
          </a:p>
        </p:txBody>
      </p:sp>
      <p:sp>
        <p:nvSpPr>
          <p:cNvPr id="179" name="Google Shape;179;p20"/>
          <p:cNvSpPr txBox="1">
            <a:spLocks noGrp="1"/>
          </p:cNvSpPr>
          <p:nvPr>
            <p:ph type="body" idx="1"/>
          </p:nvPr>
        </p:nvSpPr>
        <p:spPr>
          <a:xfrm>
            <a:off x="1297500" y="915500"/>
            <a:ext cx="7038900" cy="4147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400" dirty="0"/>
              <a:t>System Engineer  Role</a:t>
            </a:r>
            <a:endParaRPr sz="1400" dirty="0"/>
          </a:p>
          <a:p>
            <a:pPr marL="457200" lvl="0" indent="-317500" algn="l" rtl="0">
              <a:spcBef>
                <a:spcPts val="0"/>
              </a:spcBef>
              <a:spcAft>
                <a:spcPts val="0"/>
              </a:spcAft>
              <a:buClr>
                <a:srgbClr val="FFFFFF"/>
              </a:buClr>
              <a:buSzPts val="1400"/>
              <a:buFont typeface="Arial"/>
              <a:buChar char="●"/>
            </a:pPr>
            <a:r>
              <a:rPr lang="en" sz="1400" dirty="0"/>
              <a:t>Responsibilities: </a:t>
            </a:r>
            <a:r>
              <a:rPr lang="en-US" sz="1400" dirty="0"/>
              <a:t>H</a:t>
            </a:r>
            <a:r>
              <a:rPr lang="en" sz="1400" dirty="0"/>
              <a:t>e is the one who gets the output from various sensors installed on the roads and sends the report to Congestion Management and Construction Management.</a:t>
            </a:r>
            <a:endParaRPr sz="1400" dirty="0"/>
          </a:p>
          <a:p>
            <a:pPr marL="457200" lvl="0" indent="0" algn="l" rtl="0">
              <a:spcBef>
                <a:spcPts val="0"/>
              </a:spcBef>
              <a:spcAft>
                <a:spcPts val="0"/>
              </a:spcAft>
              <a:buNone/>
            </a:pPr>
            <a:endParaRPr sz="1400" dirty="0"/>
          </a:p>
          <a:p>
            <a:pPr marL="457200" lvl="0" indent="0" algn="l" rtl="0">
              <a:spcBef>
                <a:spcPts val="0"/>
              </a:spcBef>
              <a:spcAft>
                <a:spcPts val="0"/>
              </a:spcAft>
              <a:buNone/>
            </a:pPr>
            <a:r>
              <a:rPr lang="en" sz="1400" dirty="0"/>
              <a:t>Traffic Congestion Manager Role:</a:t>
            </a:r>
            <a:endParaRPr sz="1400" dirty="0"/>
          </a:p>
          <a:p>
            <a:pPr marL="457200" lvl="0" indent="-317500" algn="l" rtl="0">
              <a:spcBef>
                <a:spcPts val="0"/>
              </a:spcBef>
              <a:spcAft>
                <a:spcPts val="0"/>
              </a:spcAft>
              <a:buClr>
                <a:srgbClr val="FFFFFF"/>
              </a:buClr>
              <a:buSzPts val="1400"/>
              <a:buFont typeface="Arial"/>
              <a:buChar char="●"/>
            </a:pPr>
            <a:r>
              <a:rPr lang="en" sz="1400" dirty="0"/>
              <a:t>Responsibilities: Manages the Traffic Congestion  Organization. Basically he is the one who handles various Traffic Events.</a:t>
            </a:r>
            <a:endParaRPr sz="1400" dirty="0"/>
          </a:p>
          <a:p>
            <a:pPr marL="457200" lvl="0" indent="0" algn="l" rtl="0">
              <a:spcBef>
                <a:spcPts val="0"/>
              </a:spcBef>
              <a:spcAft>
                <a:spcPts val="0"/>
              </a:spcAft>
              <a:buNone/>
            </a:pPr>
            <a:endParaRPr sz="1400" dirty="0"/>
          </a:p>
          <a:p>
            <a:pPr marL="457200" lvl="0" indent="0" algn="l" rtl="0">
              <a:spcBef>
                <a:spcPts val="0"/>
              </a:spcBef>
              <a:spcAft>
                <a:spcPts val="0"/>
              </a:spcAft>
              <a:buNone/>
            </a:pPr>
            <a:r>
              <a:rPr lang="en" sz="1400" dirty="0"/>
              <a:t>Construction Manager Role:</a:t>
            </a:r>
            <a:endParaRPr sz="1400" dirty="0"/>
          </a:p>
          <a:p>
            <a:pPr marL="457200" lvl="0" indent="-317500" algn="l" rtl="0">
              <a:spcBef>
                <a:spcPts val="0"/>
              </a:spcBef>
              <a:spcAft>
                <a:spcPts val="0"/>
              </a:spcAft>
              <a:buClr>
                <a:srgbClr val="FFFFFF"/>
              </a:buClr>
              <a:buSzPts val="1400"/>
              <a:buFont typeface="Arial"/>
              <a:buChar char="●"/>
            </a:pPr>
            <a:r>
              <a:rPr lang="en" sz="1400" dirty="0"/>
              <a:t>Responsibilities: Manages the Construction Manager Organization. He can see all the construction related request and assign an employee for each request.</a:t>
            </a:r>
            <a:endParaRPr sz="1400" dirty="0"/>
          </a:p>
          <a:p>
            <a:pPr marL="457200" lvl="0" indent="0" algn="l" rtl="0">
              <a:spcBef>
                <a:spcPts val="0"/>
              </a:spcBef>
              <a:spcAft>
                <a:spcPts val="0"/>
              </a:spcAft>
              <a:buNone/>
            </a:pPr>
            <a:endParaRPr sz="1400" dirty="0"/>
          </a:p>
          <a:p>
            <a:pPr marL="139700" lvl="0" indent="0" algn="l" rtl="0">
              <a:spcBef>
                <a:spcPts val="0"/>
              </a:spcBef>
              <a:spcAft>
                <a:spcPts val="0"/>
              </a:spcAft>
              <a:buClr>
                <a:srgbClr val="FFFFFF"/>
              </a:buClr>
              <a:buSzPts val="1400"/>
              <a:buNone/>
            </a:pPr>
            <a:r>
              <a:rPr lang="en" sz="1400" dirty="0"/>
              <a:t>         Construction Employee Role:</a:t>
            </a:r>
            <a:endParaRPr sz="1400" dirty="0"/>
          </a:p>
          <a:p>
            <a:pPr marL="457200" lvl="0" indent="-317500" algn="l" rtl="0">
              <a:spcBef>
                <a:spcPts val="0"/>
              </a:spcBef>
              <a:spcAft>
                <a:spcPts val="0"/>
              </a:spcAft>
              <a:buClr>
                <a:srgbClr val="FFFFFF"/>
              </a:buClr>
              <a:buSzPts val="1400"/>
              <a:buFont typeface="Arial"/>
              <a:buChar char="●"/>
            </a:pPr>
            <a:r>
              <a:rPr lang="en" sz="1400" dirty="0"/>
              <a:t>Responsibilities: Manages all the task assigned to him and proposes the Construction solution</a:t>
            </a:r>
            <a:endParaRPr sz="1400" dirty="0"/>
          </a:p>
          <a:p>
            <a:pPr marL="457200" lvl="0" indent="0" algn="l" rtl="0">
              <a:spcBef>
                <a:spcPts val="0"/>
              </a:spcBef>
              <a:spcAft>
                <a:spcPts val="0"/>
              </a:spcAft>
              <a:buNone/>
            </a:pPr>
            <a:endParaRPr sz="1400" dirty="0"/>
          </a:p>
          <a:p>
            <a:pPr marL="0" lvl="0" indent="0" algn="l" rtl="0">
              <a:spcBef>
                <a:spcPts val="0"/>
              </a:spcBef>
              <a:spcAft>
                <a:spcPts val="1600"/>
              </a:spcAft>
              <a:buNone/>
            </a:pP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Screenshots-Commuter</a:t>
            </a:r>
            <a:endParaRPr dirty="0"/>
          </a:p>
        </p:txBody>
      </p:sp>
      <p:pic>
        <p:nvPicPr>
          <p:cNvPr id="186" name="Google Shape;186;p21"/>
          <p:cNvPicPr preferRelativeResize="0"/>
          <p:nvPr/>
        </p:nvPicPr>
        <p:blipFill>
          <a:blip r:embed="rId3">
            <a:alphaModFix/>
          </a:blip>
          <a:stretch>
            <a:fillRect/>
          </a:stretch>
        </p:blipFill>
        <p:spPr>
          <a:xfrm>
            <a:off x="1137577" y="1168367"/>
            <a:ext cx="7202698" cy="3130851"/>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440</Words>
  <Application>Microsoft Office PowerPoint</Application>
  <PresentationFormat>On-screen Show (16:9)</PresentationFormat>
  <Paragraphs>55</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Montserrat</vt:lpstr>
      <vt:lpstr>Lato</vt:lpstr>
      <vt:lpstr>Arial</vt:lpstr>
      <vt:lpstr>Focus</vt:lpstr>
      <vt:lpstr>Traffic Congestion Reporting and Management System</vt:lpstr>
      <vt:lpstr>Todays major problem: Traffic Congestion </vt:lpstr>
      <vt:lpstr>Problem Statement: </vt:lpstr>
      <vt:lpstr>Proposed Solution: </vt:lpstr>
      <vt:lpstr>Approach</vt:lpstr>
      <vt:lpstr>Object Model</vt:lpstr>
      <vt:lpstr>Functionality</vt:lpstr>
      <vt:lpstr>Functionality</vt:lpstr>
      <vt:lpstr>Screenshots-Commuter</vt:lpstr>
      <vt:lpstr>Screenshots-Commuter(GPS)</vt:lpstr>
      <vt:lpstr>Screenshots-Commuter(Report Congestion)</vt:lpstr>
      <vt:lpstr>Screenshots-Commuter(Get Informed Module)</vt:lpstr>
      <vt:lpstr>Screenshot-Sensor Input(Report Problem)</vt:lpstr>
      <vt:lpstr>Screenshots-Traffic Congestion Management(Propose Solution)</vt:lpstr>
      <vt:lpstr>Screenshots-Construction Department Manager(Assign Employee)</vt:lpstr>
      <vt:lpstr>Screenshots-Construction Department Employee(Propose Solution)</vt:lpstr>
      <vt:lpstr>Business Intelligence</vt:lpstr>
      <vt:lpstr>Business Intelligence</vt:lpstr>
      <vt:lpstr>Business Intelligence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Congestion Reporting and Management System</dc:title>
  <cp:lastModifiedBy>mohodhruda@outlook.com</cp:lastModifiedBy>
  <cp:revision>7</cp:revision>
  <dcterms:modified xsi:type="dcterms:W3CDTF">2019-02-08T19:31:40Z</dcterms:modified>
</cp:coreProperties>
</file>