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9" r:id="rId32"/>
    <p:sldId id="290" r:id="rId33"/>
    <p:sldId id="291" r:id="rId34"/>
    <p:sldId id="293" r:id="rId35"/>
    <p:sldId id="295" r:id="rId36"/>
    <p:sldId id="296" r:id="rId37"/>
    <p:sldId id="302" r:id="rId38"/>
    <p:sldId id="298" r:id="rId39"/>
    <p:sldId id="30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2" autoAdjust="0"/>
  </p:normalViewPr>
  <p:slideViewPr>
    <p:cSldViewPr>
      <p:cViewPr varScale="1">
        <p:scale>
          <a:sx n="81" d="100"/>
          <a:sy n="81" d="100"/>
        </p:scale>
        <p:origin x="-1013" y="-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March 21,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1538274" y="1708398"/>
            <a:ext cx="6048672" cy="1288554"/>
          </a:xfrm>
        </p:spPr>
        <p:txBody>
          <a:bodyPr/>
          <a:lstStyle/>
          <a:p>
            <a:r>
              <a:rPr lang="de-DE" sz="6600" dirty="0" smtClean="0"/>
              <a:t>Bachelorarbeit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547664" y="3501008"/>
            <a:ext cx="5534025" cy="1566863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de-DE" sz="2800" dirty="0" smtClean="0"/>
              <a:t>Sicherheitsbetrachtung von Applikations-Containersystemen in Cloud-Infrastrukturen am Beispiel Docker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27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54" y="774619"/>
            <a:ext cx="1627258" cy="22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561853" y="5437673"/>
            <a:ext cx="5386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on Moritz Hoffmann</a:t>
            </a:r>
          </a:p>
          <a:p>
            <a:endParaRPr lang="en-US" sz="2000" dirty="0" smtClean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65000"/>
                  </a:schemeClr>
                </a:solidFill>
              </a:rPr>
              <a:t>Bearbeitungszeitraum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: 01.01.2016 – 31.03.2016</a:t>
            </a:r>
            <a:endParaRPr lang="de-DE" sz="20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28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48" y="628932"/>
            <a:ext cx="1983248" cy="4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56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</a:rPr>
              <a:t>Grundlagen :: </a:t>
            </a:r>
            <a:r>
              <a:rPr lang="de-DE" sz="4000" dirty="0" smtClean="0"/>
              <a:t>Docker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Client-Server-Modell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Mehrere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Komponenten</a:t>
            </a:r>
            <a:endParaRPr lang="en-US" sz="2800" dirty="0" smtClean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800" dirty="0" smtClean="0"/>
              <a:t>Image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800" dirty="0" err="1" smtClean="0"/>
              <a:t>Dockerfile</a:t>
            </a:r>
            <a:endParaRPr lang="en-US" sz="2800" dirty="0" smtClean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800" dirty="0" smtClean="0"/>
              <a:t>Repository (</a:t>
            </a:r>
            <a:r>
              <a:rPr lang="en-US" sz="2800" dirty="0" err="1" smtClean="0"/>
              <a:t>z.B</a:t>
            </a:r>
            <a:r>
              <a:rPr lang="en-US" sz="2800" dirty="0" smtClean="0"/>
              <a:t>. </a:t>
            </a:r>
            <a:r>
              <a:rPr lang="en-US" sz="2800" i="1" dirty="0" smtClean="0"/>
              <a:t>Docker Hub</a:t>
            </a:r>
            <a:r>
              <a:rPr lang="en-US" sz="2800" dirty="0" smtClean="0"/>
              <a:t>)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800" dirty="0" smtClean="0"/>
              <a:t>Container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8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Fragestellung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Konstruktion</a:t>
            </a:r>
            <a:r>
              <a:rPr lang="en-US" sz="2800" dirty="0"/>
              <a:t> </a:t>
            </a:r>
            <a:r>
              <a:rPr lang="en-US" sz="2800" dirty="0" err="1" smtClean="0"/>
              <a:t>über</a:t>
            </a:r>
            <a:r>
              <a:rPr lang="en-US" sz="2800" dirty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Identifikation</a:t>
            </a:r>
            <a:r>
              <a:rPr lang="en-US" sz="2800" dirty="0" smtClean="0"/>
              <a:t> des Systems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Identifikation</a:t>
            </a:r>
            <a:r>
              <a:rPr lang="en-US" sz="2800" dirty="0" smtClean="0"/>
              <a:t> von </a:t>
            </a:r>
            <a:r>
              <a:rPr lang="en-US" sz="2800" dirty="0" err="1" smtClean="0"/>
              <a:t>Risiken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Auswirkungen</a:t>
            </a:r>
            <a:r>
              <a:rPr lang="en-US" sz="2800" dirty="0" smtClean="0"/>
              <a:t> der </a:t>
            </a:r>
            <a:r>
              <a:rPr lang="en-US" sz="2800" dirty="0" err="1" smtClean="0"/>
              <a:t>Risiken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Sicherheitsanforderungen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Ziel</a:t>
            </a:r>
            <a:r>
              <a:rPr lang="en-US" sz="2800" dirty="0" smtClean="0"/>
              <a:t> der </a:t>
            </a:r>
            <a:r>
              <a:rPr lang="en-US" sz="2800" dirty="0" err="1" smtClean="0"/>
              <a:t>Arbeit</a:t>
            </a:r>
            <a:endParaRPr lang="de-DE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4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Fragestellung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/>
              <a:t>Identifikation</a:t>
            </a:r>
            <a:r>
              <a:rPr lang="en-US" sz="2800" dirty="0" smtClean="0"/>
              <a:t> des Systems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hoffmmo\Downloads\BAforzip\BAforzip\images\question_model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20516"/>
            <a:ext cx="7601830" cy="304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115616" y="5417695"/>
            <a:ext cx="142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Eigene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Abbildung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7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Fragestellung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dirty="0" err="1" smtClean="0"/>
              <a:t>Identifikation</a:t>
            </a:r>
            <a:r>
              <a:rPr lang="en-US" sz="2800" dirty="0" smtClean="0"/>
              <a:t> von </a:t>
            </a:r>
            <a:r>
              <a:rPr lang="en-US" sz="2800" dirty="0" err="1" smtClean="0"/>
              <a:t>Risiken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Images </a:t>
            </a:r>
            <a:r>
              <a:rPr lang="en-US" sz="2800" dirty="0" err="1" smtClean="0"/>
              <a:t>nicht</a:t>
            </a:r>
            <a:r>
              <a:rPr lang="en-US" sz="2800" dirty="0"/>
              <a:t> </a:t>
            </a:r>
            <a:r>
              <a:rPr lang="en-US" sz="2800" dirty="0" err="1" smtClean="0"/>
              <a:t>vertrauenswürdig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Container </a:t>
            </a:r>
            <a:r>
              <a:rPr lang="en-US" sz="2800" dirty="0" err="1" smtClean="0"/>
              <a:t>als</a:t>
            </a:r>
            <a:r>
              <a:rPr lang="en-US" sz="2800" dirty="0" smtClean="0"/>
              <a:t> Server </a:t>
            </a:r>
            <a:r>
              <a:rPr lang="en-US" sz="2800" dirty="0" err="1" smtClean="0"/>
              <a:t>im</a:t>
            </a:r>
            <a:r>
              <a:rPr lang="en-US" sz="2800" dirty="0" smtClean="0"/>
              <a:t> Internet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Docker-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Komponenten</a:t>
            </a:r>
            <a:endParaRPr lang="en-US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36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Fragestellung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1319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dirty="0" err="1"/>
              <a:t>Auswirkungen</a:t>
            </a:r>
            <a:r>
              <a:rPr lang="en-US" sz="2800" dirty="0"/>
              <a:t> der </a:t>
            </a:r>
            <a:r>
              <a:rPr lang="en-US" sz="2800" dirty="0" err="1" smtClean="0"/>
              <a:t>Risiken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Erweiterung</a:t>
            </a:r>
            <a:r>
              <a:rPr lang="en-US" sz="2800" dirty="0" smtClean="0"/>
              <a:t> des </a:t>
            </a:r>
            <a:r>
              <a:rPr lang="en-US" sz="2800" dirty="0" err="1" smtClean="0"/>
              <a:t>Systemmodells</a:t>
            </a:r>
            <a:endParaRPr lang="en-US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hoffmmo\Downloads\BAforzip\BAforzip\images\question_mode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65581"/>
            <a:ext cx="7319288" cy="29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34361" y="5832433"/>
            <a:ext cx="142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Eigene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Abbildung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6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Fragestellung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dirty="0" err="1" smtClean="0"/>
              <a:t>Sicherheitsanforderungen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800" dirty="0"/>
              <a:t>	</a:t>
            </a: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hoffmmo\Downloads\BAforzip\BAforzip\images\question_mode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620143"/>
            <a:ext cx="4222944" cy="16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07830" y="2780928"/>
            <a:ext cx="72805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800" i="1" dirty="0"/>
              <a:t>c’ </a:t>
            </a:r>
            <a:r>
              <a:rPr lang="en-US" sz="2800" i="1" dirty="0" err="1"/>
              <a:t>darf</a:t>
            </a:r>
            <a:r>
              <a:rPr lang="en-US" sz="2800" i="1" dirty="0"/>
              <a:t> </a:t>
            </a:r>
            <a:r>
              <a:rPr lang="en-US" sz="2800" i="1" dirty="0" err="1"/>
              <a:t>Sicherheitsziele</a:t>
            </a:r>
            <a:r>
              <a:rPr lang="en-US" sz="2800" i="1" dirty="0"/>
              <a:t> </a:t>
            </a:r>
            <a:r>
              <a:rPr lang="en-US" sz="2800" i="1" dirty="0" err="1"/>
              <a:t>anderer</a:t>
            </a:r>
            <a:r>
              <a:rPr lang="en-US" sz="2800" i="1" dirty="0"/>
              <a:t> </a:t>
            </a:r>
            <a:r>
              <a:rPr lang="en-US" sz="2800" i="1" dirty="0" smtClean="0"/>
              <a:t>Container und </a:t>
            </a:r>
            <a:r>
              <a:rPr lang="en-US" sz="2800" i="1" dirty="0"/>
              <a:t>des </a:t>
            </a:r>
            <a:r>
              <a:rPr lang="en-US" sz="2800" i="1" dirty="0" err="1" smtClean="0"/>
              <a:t>Hostsystems</a:t>
            </a:r>
            <a:r>
              <a:rPr lang="en-US" sz="2800" i="1" dirty="0" smtClean="0"/>
              <a:t> </a:t>
            </a:r>
            <a:r>
              <a:rPr lang="en-US" sz="2800" i="1" dirty="0" err="1"/>
              <a:t>nicht</a:t>
            </a:r>
            <a:r>
              <a:rPr lang="en-US" sz="2800" i="1" dirty="0"/>
              <a:t> </a:t>
            </a:r>
            <a:r>
              <a:rPr lang="en-US" sz="2800" i="1" dirty="0" err="1" smtClean="0"/>
              <a:t>verletzen</a:t>
            </a:r>
            <a:r>
              <a:rPr lang="en-US" sz="2800" i="1" dirty="0" smtClean="0"/>
              <a:t>.</a:t>
            </a:r>
            <a:endParaRPr lang="en-US" sz="2800" i="1" dirty="0"/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187624" y="2780928"/>
            <a:ext cx="144016" cy="155118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67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Fragestellung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sz="2800" dirty="0" err="1" smtClean="0"/>
              <a:t>Ziel</a:t>
            </a:r>
            <a:r>
              <a:rPr lang="en-US" sz="2800" dirty="0" smtClean="0"/>
              <a:t> der </a:t>
            </a:r>
            <a:r>
              <a:rPr lang="en-US" sz="2800" dirty="0" err="1" smtClean="0"/>
              <a:t>Arbeit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Sicherheitsanforderungen</a:t>
            </a:r>
            <a:r>
              <a:rPr lang="en-US" sz="2800" dirty="0"/>
              <a:t> </a:t>
            </a:r>
            <a:r>
              <a:rPr lang="en-US" sz="2800" dirty="0" err="1" smtClean="0"/>
              <a:t>erfüllt</a:t>
            </a:r>
            <a:r>
              <a:rPr lang="en-US" sz="2800" dirty="0" smtClean="0"/>
              <a:t>?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Analyse</a:t>
            </a:r>
            <a:r>
              <a:rPr lang="en-US" sz="2800" dirty="0" smtClean="0"/>
              <a:t> von </a:t>
            </a:r>
            <a:r>
              <a:rPr lang="en-US" sz="2800" dirty="0" err="1" smtClean="0"/>
              <a:t>Modellen</a:t>
            </a:r>
            <a:r>
              <a:rPr lang="en-US" sz="2800" dirty="0" smtClean="0"/>
              <a:t> und </a:t>
            </a:r>
            <a:r>
              <a:rPr lang="en-US" sz="2800" dirty="0" err="1" smtClean="0"/>
              <a:t>Mechanismen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Betrachtung</a:t>
            </a:r>
            <a:r>
              <a:rPr lang="en-US" sz="2800" dirty="0" smtClean="0"/>
              <a:t> von Docker und Linux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Docker in Cloud-</a:t>
            </a:r>
            <a:r>
              <a:rPr lang="en-US" sz="2800" dirty="0" err="1" smtClean="0"/>
              <a:t>Infrastrukturen</a:t>
            </a:r>
            <a:endParaRPr lang="en-US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52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Sicherheit Linux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Isolierung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Ressourcenverwaltung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Einschränkung</a:t>
            </a:r>
            <a:r>
              <a:rPr lang="en-US" sz="2800" dirty="0" smtClean="0"/>
              <a:t> von </a:t>
            </a:r>
            <a:r>
              <a:rPr lang="en-US" sz="2800" dirty="0" err="1" smtClean="0"/>
              <a:t>Zugriffsrechten</a:t>
            </a:r>
            <a:endParaRPr lang="en-US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 smtClean="0">
                <a:latin typeface="+mj-lt"/>
              </a:rPr>
              <a:t> Isolierung</a:t>
            </a:r>
            <a:endParaRPr lang="de-DE" sz="40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Namespaces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Inspiriert</a:t>
            </a:r>
            <a:r>
              <a:rPr lang="en-US" sz="2800" dirty="0" smtClean="0"/>
              <a:t> von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chroot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>
                <a:cs typeface="Courier New" panose="02070309020205020404" pitchFamily="49" charset="0"/>
              </a:rPr>
              <a:t>Realisiert</a:t>
            </a:r>
            <a:r>
              <a:rPr lang="en-US" sz="2800" dirty="0" smtClean="0">
                <a:cs typeface="Courier New" panose="02070309020205020404" pitchFamily="49" charset="0"/>
              </a:rPr>
              <a:t> “</a:t>
            </a:r>
            <a:r>
              <a:rPr lang="en-US" sz="2800" dirty="0" err="1" smtClean="0">
                <a:cs typeface="Courier New" panose="02070309020205020404" pitchFamily="49" charset="0"/>
              </a:rPr>
              <a:t>Sichten</a:t>
            </a:r>
            <a:r>
              <a:rPr lang="en-US" sz="2800" dirty="0" smtClean="0">
                <a:cs typeface="Courier New" panose="02070309020205020404" pitchFamily="49" charset="0"/>
              </a:rPr>
              <a:t>” auf </a:t>
            </a:r>
            <a:r>
              <a:rPr lang="en-US" sz="2800" dirty="0" err="1" smtClean="0">
                <a:cs typeface="Courier New" panose="02070309020205020404" pitchFamily="49" charset="0"/>
              </a:rPr>
              <a:t>kritische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cs typeface="Courier New" panose="02070309020205020404" pitchFamily="49" charset="0"/>
              </a:rPr>
              <a:t>Bereiche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PID, IPC, Mount, Network, User, UTS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Mögliche</a:t>
            </a:r>
            <a:r>
              <a:rPr lang="en-US" sz="2800" dirty="0" smtClean="0"/>
              <a:t> </a:t>
            </a:r>
            <a:r>
              <a:rPr lang="en-US" sz="2800" dirty="0" err="1" smtClean="0"/>
              <a:t>Erweiterung</a:t>
            </a:r>
            <a:r>
              <a:rPr lang="en-US" sz="2800" dirty="0" smtClean="0"/>
              <a:t> </a:t>
            </a:r>
            <a:r>
              <a:rPr lang="en-US" sz="2800" dirty="0" err="1" smtClean="0"/>
              <a:t>mit</a:t>
            </a:r>
            <a:r>
              <a:rPr lang="en-US" sz="2800" dirty="0" smtClean="0"/>
              <a:t> Device- und Security-Namespaces in der </a:t>
            </a:r>
            <a:r>
              <a:rPr lang="en-US" sz="2800" dirty="0" err="1" smtClean="0"/>
              <a:t>Zukunft</a:t>
            </a:r>
            <a:endParaRPr lang="en-US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91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 smtClean="0">
                <a:latin typeface="+mj-lt"/>
              </a:rPr>
              <a:t> Isolierung</a:t>
            </a:r>
            <a:endParaRPr lang="de-DE" sz="4000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672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Beispiel</a:t>
            </a:r>
            <a:r>
              <a:rPr lang="en-US" sz="2800" dirty="0" smtClean="0"/>
              <a:t>: PID-Namespace</a:t>
            </a: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hoffmmo\Downloads\BAforzip\BAforzip\images\sec_pidN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106" y="2780928"/>
            <a:ext cx="484510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671106" y="6309320"/>
            <a:ext cx="142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Eigene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Abbildung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2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27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539552" y="980728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Überblick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Grundlagen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Fragestellung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Sicherheit</a:t>
            </a:r>
            <a:r>
              <a:rPr lang="en-US" sz="2800" dirty="0" smtClean="0"/>
              <a:t> </a:t>
            </a:r>
            <a:r>
              <a:rPr lang="en-US" sz="2800" dirty="0" err="1" smtClean="0"/>
              <a:t>durch</a:t>
            </a:r>
            <a:r>
              <a:rPr lang="en-US" sz="2800" dirty="0" smtClean="0"/>
              <a:t> Linux-</a:t>
            </a:r>
            <a:r>
              <a:rPr lang="en-US" sz="2800" dirty="0" err="1" smtClean="0"/>
              <a:t>Funktionen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Sicherheit</a:t>
            </a:r>
            <a:r>
              <a:rPr lang="en-US" sz="2800" dirty="0" smtClean="0"/>
              <a:t> </a:t>
            </a:r>
            <a:r>
              <a:rPr lang="en-US" sz="2800" dirty="0" err="1" smtClean="0"/>
              <a:t>im</a:t>
            </a:r>
            <a:r>
              <a:rPr lang="en-US" sz="2800" dirty="0"/>
              <a:t> </a:t>
            </a:r>
            <a:r>
              <a:rPr lang="en-US" sz="2800" dirty="0" smtClean="0"/>
              <a:t>Docker-</a:t>
            </a:r>
            <a:r>
              <a:rPr lang="en-US" sz="2800" dirty="0" err="1" smtClean="0"/>
              <a:t>Ökosystem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Docker in Cloud-</a:t>
            </a:r>
            <a:r>
              <a:rPr lang="en-US" sz="2800" dirty="0" err="1" smtClean="0"/>
              <a:t>Infrastrukturen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Fazit</a:t>
            </a:r>
            <a:endParaRPr lang="de-DE" sz="2800" dirty="0"/>
          </a:p>
        </p:txBody>
      </p:sp>
      <p:pic>
        <p:nvPicPr>
          <p:cNvPr id="14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4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 smtClean="0">
                <a:latin typeface="+mj-lt"/>
              </a:rPr>
              <a:t> Ressourcenverwaltung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Control Groups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Verwaltung</a:t>
            </a:r>
            <a:r>
              <a:rPr lang="en-US" sz="2800" dirty="0" smtClean="0"/>
              <a:t> von CPU, </a:t>
            </a:r>
            <a:r>
              <a:rPr lang="en-US" sz="2800" dirty="0" err="1" smtClean="0"/>
              <a:t>Arbeitsspeicher</a:t>
            </a:r>
            <a:r>
              <a:rPr lang="en-US" sz="2800" dirty="0" smtClean="0"/>
              <a:t>, </a:t>
            </a:r>
            <a:r>
              <a:rPr lang="en-US" sz="2800" dirty="0" err="1" smtClean="0"/>
              <a:t>Netzwerkinterface</a:t>
            </a:r>
            <a:r>
              <a:rPr lang="en-US" sz="2800" dirty="0" smtClean="0"/>
              <a:t>, I/O auf </a:t>
            </a:r>
            <a:r>
              <a:rPr lang="en-US" sz="2800" dirty="0" err="1" smtClean="0"/>
              <a:t>Speichermedien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944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Einschränkung von Zugriffsrechten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Capabilities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Teilung</a:t>
            </a:r>
            <a:r>
              <a:rPr lang="en-US" sz="2800" dirty="0" smtClean="0"/>
              <a:t> von </a:t>
            </a:r>
            <a:r>
              <a:rPr lang="en-US" sz="2800" dirty="0" err="1" smtClean="0"/>
              <a:t>Privilegien</a:t>
            </a:r>
            <a:r>
              <a:rPr lang="en-US" sz="2800" dirty="0" smtClean="0"/>
              <a:t> in </a:t>
            </a:r>
            <a:r>
              <a:rPr lang="en-US" sz="2800" dirty="0" err="1" smtClean="0"/>
              <a:t>kleine</a:t>
            </a:r>
            <a:r>
              <a:rPr lang="en-US" sz="2800" dirty="0" smtClean="0"/>
              <a:t> </a:t>
            </a:r>
            <a:r>
              <a:rPr lang="en-US" sz="2800" dirty="0" err="1" smtClean="0"/>
              <a:t>Einheiten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/>
              <a:t>32 </a:t>
            </a:r>
            <a:r>
              <a:rPr lang="en-US" sz="2800" dirty="0" err="1" smtClean="0"/>
              <a:t>Stück</a:t>
            </a:r>
            <a:r>
              <a:rPr lang="en-US" sz="2800" dirty="0" smtClean="0"/>
              <a:t>, Container </a:t>
            </a:r>
            <a:r>
              <a:rPr lang="en-US" sz="2800" dirty="0" err="1" smtClean="0"/>
              <a:t>nutzen</a:t>
            </a:r>
            <a:r>
              <a:rPr lang="en-US" sz="2800" dirty="0" smtClean="0"/>
              <a:t> 14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Grundlage</a:t>
            </a:r>
            <a:r>
              <a:rPr lang="en-US" sz="2800" dirty="0" smtClean="0"/>
              <a:t> </a:t>
            </a:r>
            <a:r>
              <a:rPr lang="en-US" sz="2800" dirty="0" err="1" smtClean="0"/>
              <a:t>f</a:t>
            </a:r>
            <a:r>
              <a:rPr lang="en-US" sz="2800" dirty="0" err="1"/>
              <a:t>ü</a:t>
            </a:r>
            <a:r>
              <a:rPr lang="en-US" sz="2800" dirty="0" err="1" smtClean="0"/>
              <a:t>r</a:t>
            </a:r>
            <a:r>
              <a:rPr lang="en-US" sz="2800" dirty="0" smtClean="0"/>
              <a:t> </a:t>
            </a:r>
            <a:r>
              <a:rPr lang="en-US" sz="2800" i="1" dirty="0" err="1" smtClean="0"/>
              <a:t>SELinux</a:t>
            </a:r>
            <a:r>
              <a:rPr lang="en-US" sz="2800" dirty="0" smtClean="0"/>
              <a:t> und </a:t>
            </a:r>
            <a:r>
              <a:rPr lang="en-US" sz="2800" i="1" dirty="0" err="1" smtClean="0"/>
              <a:t>AppArmor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383814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Einschränkung von Zugriffsrechten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Linux Security Modules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In Kernel </a:t>
            </a:r>
            <a:r>
              <a:rPr lang="en-US" sz="2800" dirty="0" err="1" smtClean="0"/>
              <a:t>integriert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Erweitern</a:t>
            </a:r>
            <a:r>
              <a:rPr lang="en-US" sz="2800" dirty="0" smtClean="0"/>
              <a:t> </a:t>
            </a:r>
            <a:r>
              <a:rPr lang="en-US" sz="2800" dirty="0" err="1" smtClean="0"/>
              <a:t>nativen</a:t>
            </a:r>
            <a:r>
              <a:rPr lang="en-US" sz="2800" dirty="0" smtClean="0"/>
              <a:t> Linux-DAC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Hooks </a:t>
            </a:r>
            <a:r>
              <a:rPr lang="en-US" sz="2800" dirty="0" err="1" smtClean="0"/>
              <a:t>fangen</a:t>
            </a:r>
            <a:r>
              <a:rPr lang="en-US" sz="2800" dirty="0" smtClean="0"/>
              <a:t> </a:t>
            </a:r>
            <a:r>
              <a:rPr lang="en-US" sz="2800" dirty="0" err="1" smtClean="0"/>
              <a:t>Operationen</a:t>
            </a:r>
            <a:r>
              <a:rPr lang="en-US" sz="2800" dirty="0" smtClean="0"/>
              <a:t> ab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Module </a:t>
            </a:r>
            <a:r>
              <a:rPr lang="en-US" sz="2800" i="1" dirty="0" err="1" smtClean="0"/>
              <a:t>AppArmor</a:t>
            </a:r>
            <a:r>
              <a:rPr lang="en-US" sz="2800" dirty="0" smtClean="0"/>
              <a:t> und </a:t>
            </a:r>
            <a:r>
              <a:rPr lang="en-US" sz="2800" i="1" dirty="0" err="1" smtClean="0"/>
              <a:t>SELinux</a:t>
            </a:r>
            <a:r>
              <a:rPr lang="en-US" sz="2800" dirty="0" smtClean="0"/>
              <a:t> </a:t>
            </a:r>
            <a:r>
              <a:rPr lang="en-US" sz="2800" dirty="0" err="1" smtClean="0"/>
              <a:t>werten</a:t>
            </a:r>
            <a:r>
              <a:rPr lang="en-US" sz="2800" dirty="0" smtClean="0"/>
              <a:t> </a:t>
            </a:r>
            <a:r>
              <a:rPr lang="en-US" sz="2800" dirty="0" err="1" smtClean="0"/>
              <a:t>Sicherheitskontext</a:t>
            </a:r>
            <a:r>
              <a:rPr lang="en-US" sz="2800" dirty="0" smtClean="0"/>
              <a:t> der Operation </a:t>
            </a:r>
            <a:r>
              <a:rPr lang="en-US" sz="2800" dirty="0" err="1" smtClean="0"/>
              <a:t>aus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958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Einschränkung von Zugriffsrechten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79928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AppArmor</a:t>
            </a:r>
            <a:endParaRPr lang="en-US" sz="2800" i="1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Regelwerk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7 </a:t>
            </a:r>
            <a:r>
              <a:rPr lang="en-US" sz="2800" dirty="0" err="1" smtClean="0"/>
              <a:t>Berechtigungstypen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Pfadangaben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3 </a:t>
            </a:r>
            <a:r>
              <a:rPr lang="en-US" sz="2800" dirty="0" err="1" smtClean="0"/>
              <a:t>Betriebsmodi</a:t>
            </a:r>
            <a:r>
              <a:rPr lang="en-US" sz="2800" dirty="0" smtClean="0"/>
              <a:t> (Audit, Complain, Enforce)</a:t>
            </a:r>
          </a:p>
        </p:txBody>
      </p:sp>
    </p:spTree>
    <p:extLst>
      <p:ext uri="{BB962C8B-B14F-4D97-AF65-F5344CB8AC3E}">
        <p14:creationId xmlns:p14="http://schemas.microsoft.com/office/powerpoint/2010/main" val="2144523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Einschränkung von Zugriffsrechten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799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Beispiel</a:t>
            </a:r>
            <a:r>
              <a:rPr lang="en-US" sz="2800" dirty="0" smtClean="0"/>
              <a:t>: </a:t>
            </a:r>
            <a:r>
              <a:rPr lang="en-US" sz="2800" i="1" dirty="0" err="1" smtClean="0"/>
              <a:t>AppArmor</a:t>
            </a:r>
            <a:r>
              <a:rPr lang="en-US" sz="2800" dirty="0" smtClean="0"/>
              <a:t> </a:t>
            </a:r>
            <a:r>
              <a:rPr lang="en-US" sz="2800" dirty="0" err="1" smtClean="0"/>
              <a:t>Regelwerk</a:t>
            </a:r>
            <a:endParaRPr lang="en-US" sz="2800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1115616" y="3284984"/>
            <a:ext cx="54168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tunables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/global&gt;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-default 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abstractions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network,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deny @{PROC}/* w,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deny @{PROC}/sys/[^k]** w,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deny @{PROC}/mem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rwklx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44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Einschränkung von Zugriffsrechten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SELinux</a:t>
            </a:r>
            <a:endParaRPr lang="en-US" sz="2800" i="1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Regelwerk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Jedes</a:t>
            </a:r>
            <a:r>
              <a:rPr lang="en-US" sz="2800" dirty="0" smtClean="0"/>
              <a:t> </a:t>
            </a:r>
            <a:r>
              <a:rPr lang="en-US" sz="2800" dirty="0" err="1" smtClean="0"/>
              <a:t>Subjekt</a:t>
            </a:r>
            <a:r>
              <a:rPr lang="en-US" sz="2800" dirty="0" smtClean="0"/>
              <a:t> und </a:t>
            </a:r>
            <a:r>
              <a:rPr lang="en-US" sz="2800" dirty="0" err="1" smtClean="0"/>
              <a:t>Objekt</a:t>
            </a:r>
            <a:r>
              <a:rPr lang="en-US" sz="2800" dirty="0" smtClean="0"/>
              <a:t> hat </a:t>
            </a:r>
            <a:r>
              <a:rPr lang="en-US" sz="2800" dirty="0" err="1" smtClean="0"/>
              <a:t>ein</a:t>
            </a:r>
            <a:r>
              <a:rPr lang="en-US" sz="2800" dirty="0" smtClean="0"/>
              <a:t> Label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Auswertung</a:t>
            </a:r>
            <a:r>
              <a:rPr lang="en-US" sz="2800" dirty="0" smtClean="0"/>
              <a:t> von Labels </a:t>
            </a:r>
            <a:r>
              <a:rPr lang="en-US" sz="2800" dirty="0" err="1" smtClean="0"/>
              <a:t>mittels</a:t>
            </a:r>
            <a:r>
              <a:rPr lang="en-US" sz="2800" dirty="0" smtClean="0"/>
              <a:t> </a:t>
            </a:r>
            <a:r>
              <a:rPr lang="en-US" sz="2800" i="1" dirty="0" smtClean="0"/>
              <a:t>Type Enforcement</a:t>
            </a:r>
            <a:r>
              <a:rPr lang="en-US" sz="2800" dirty="0" smtClean="0"/>
              <a:t>, </a:t>
            </a:r>
            <a:r>
              <a:rPr lang="en-US" sz="2800" i="1" dirty="0" smtClean="0"/>
              <a:t>Multi-Category Security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 und </a:t>
            </a:r>
            <a:r>
              <a:rPr lang="en-US" sz="2800" i="1" dirty="0" smtClean="0">
                <a:solidFill>
                  <a:schemeClr val="tx1">
                    <a:lumMod val="65000"/>
                  </a:schemeClr>
                </a:solidFill>
              </a:rPr>
              <a:t>Multi-Level Security</a:t>
            </a:r>
          </a:p>
        </p:txBody>
      </p:sp>
    </p:spTree>
    <p:extLst>
      <p:ext uri="{BB962C8B-B14F-4D97-AF65-F5344CB8AC3E}">
        <p14:creationId xmlns:p14="http://schemas.microsoft.com/office/powerpoint/2010/main" val="401095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Einschränkung von Zugriffsrechten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799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SELinux</a:t>
            </a:r>
            <a:r>
              <a:rPr lang="en-US" sz="2800" dirty="0" err="1" smtClean="0"/>
              <a:t>-Architektur</a:t>
            </a:r>
            <a:endParaRPr lang="en-US" sz="2800" dirty="0" smtClean="0"/>
          </a:p>
        </p:txBody>
      </p:sp>
      <p:pic>
        <p:nvPicPr>
          <p:cNvPr id="8194" name="Picture 2" descr="C:\Users\hoffmmo\Downloads\BAforzip\BAforzip\images\sec_SELinux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4752528" cy="351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115616" y="6580206"/>
            <a:ext cx="5648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Aus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: </a:t>
            </a:r>
            <a:r>
              <a:rPr lang="de-DE" sz="1200" dirty="0">
                <a:solidFill>
                  <a:schemeClr val="tx1">
                    <a:lumMod val="65000"/>
                  </a:schemeClr>
                </a:solidFill>
              </a:rPr>
              <a:t>"Security - IT-Sicherheit unter Linux von A bis </a:t>
            </a:r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Z“, Stefan Fischer, 2008, S.63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5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Einschränkung von Zugriffsrechten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SELinux</a:t>
            </a:r>
            <a:r>
              <a:rPr lang="en-US" sz="2800" i="1" dirty="0" smtClean="0"/>
              <a:t> Type-Enforcement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Labels </a:t>
            </a:r>
            <a:r>
              <a:rPr lang="en-US" sz="2800" dirty="0" err="1" smtClean="0"/>
              <a:t>besitzen</a:t>
            </a:r>
            <a:r>
              <a:rPr lang="en-US" sz="2800" dirty="0" smtClean="0"/>
              <a:t> </a:t>
            </a:r>
            <a:r>
              <a:rPr lang="en-US" sz="2800" dirty="0" err="1" smtClean="0"/>
              <a:t>Typ</a:t>
            </a:r>
            <a:r>
              <a:rPr lang="en-US" sz="2800" dirty="0" smtClean="0"/>
              <a:t>, </a:t>
            </a:r>
            <a:r>
              <a:rPr lang="en-US" sz="2800" dirty="0" err="1" smtClean="0"/>
              <a:t>z.B</a:t>
            </a:r>
            <a:r>
              <a:rPr lang="en-US" sz="2800" dirty="0" smtClean="0"/>
              <a:t>.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docker_t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Vergleich</a:t>
            </a:r>
            <a:r>
              <a:rPr lang="en-US" sz="2800" dirty="0" smtClean="0"/>
              <a:t> von </a:t>
            </a:r>
            <a:r>
              <a:rPr lang="en-US" sz="2800" dirty="0" err="1" smtClean="0"/>
              <a:t>Typen</a:t>
            </a:r>
            <a:r>
              <a:rPr lang="en-US" sz="2800" dirty="0" smtClean="0"/>
              <a:t> </a:t>
            </a:r>
            <a:r>
              <a:rPr lang="en-US" sz="2800" dirty="0" err="1" smtClean="0"/>
              <a:t>bei</a:t>
            </a:r>
            <a:r>
              <a:rPr lang="en-US" sz="2800" dirty="0" smtClean="0"/>
              <a:t> </a:t>
            </a:r>
            <a:r>
              <a:rPr lang="en-US" sz="2800" dirty="0" err="1" smtClean="0"/>
              <a:t>Zugriff</a:t>
            </a:r>
            <a:r>
              <a:rPr lang="en-US" sz="2800" dirty="0" smtClean="0"/>
              <a:t> von </a:t>
            </a:r>
            <a:r>
              <a:rPr lang="en-US" sz="2800" dirty="0" err="1" smtClean="0"/>
              <a:t>Subjekt</a:t>
            </a:r>
            <a:r>
              <a:rPr lang="en-US" sz="2800" dirty="0" smtClean="0"/>
              <a:t> auf </a:t>
            </a:r>
            <a:r>
              <a:rPr lang="en-US" sz="2800" dirty="0" err="1" smtClean="0"/>
              <a:t>Objekt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Typen</a:t>
            </a:r>
            <a:r>
              <a:rPr lang="en-US" sz="2800" dirty="0"/>
              <a:t> </a:t>
            </a:r>
            <a:r>
              <a:rPr lang="en-US" sz="2800" dirty="0" err="1" smtClean="0"/>
              <a:t>für</a:t>
            </a:r>
            <a:r>
              <a:rPr lang="en-US" sz="2800" dirty="0" smtClean="0"/>
              <a:t> Container, Logging, etc.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Container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untereinander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nicht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gesch</a:t>
            </a:r>
            <a:r>
              <a:rPr lang="en-US" sz="2800" dirty="0" err="1" smtClean="0">
                <a:solidFill>
                  <a:srgbClr val="FF0000"/>
                </a:solidFill>
              </a:rPr>
              <a:t>ützt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7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Einschränkung von Zugriffsrechten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SELinux</a:t>
            </a:r>
            <a:r>
              <a:rPr lang="en-US" sz="2800" i="1" dirty="0" smtClean="0"/>
              <a:t> Multi-Category Security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Labels </a:t>
            </a:r>
            <a:r>
              <a:rPr lang="en-US" sz="2800" dirty="0" err="1" smtClean="0"/>
              <a:t>besitzen</a:t>
            </a:r>
            <a:r>
              <a:rPr lang="en-US" sz="2800" dirty="0" smtClean="0"/>
              <a:t> </a:t>
            </a:r>
            <a:r>
              <a:rPr lang="en-US" sz="2800" dirty="0" err="1" smtClean="0"/>
              <a:t>Kategorie</a:t>
            </a:r>
            <a:r>
              <a:rPr lang="en-US" sz="2800" dirty="0" smtClean="0"/>
              <a:t>, </a:t>
            </a:r>
            <a:r>
              <a:rPr lang="en-US" sz="2800" dirty="0" err="1" smtClean="0"/>
              <a:t>z.B</a:t>
            </a:r>
            <a:r>
              <a:rPr lang="en-US" sz="2800" dirty="0" smtClean="0"/>
              <a:t>.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c623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Vergleich</a:t>
            </a:r>
            <a:r>
              <a:rPr lang="en-US" sz="2800" dirty="0" smtClean="0"/>
              <a:t> von </a:t>
            </a:r>
            <a:r>
              <a:rPr lang="en-US" sz="2800" dirty="0" err="1" smtClean="0"/>
              <a:t>Kategorien</a:t>
            </a:r>
            <a:r>
              <a:rPr lang="en-US" sz="2800" dirty="0" smtClean="0"/>
              <a:t> </a:t>
            </a:r>
            <a:r>
              <a:rPr lang="en-US" sz="2800" dirty="0" err="1" smtClean="0"/>
              <a:t>bei</a:t>
            </a:r>
            <a:r>
              <a:rPr lang="en-US" sz="2800" dirty="0" smtClean="0"/>
              <a:t> </a:t>
            </a:r>
            <a:r>
              <a:rPr lang="en-US" sz="2800" dirty="0" err="1" smtClean="0"/>
              <a:t>Zugriff</a:t>
            </a:r>
            <a:r>
              <a:rPr lang="en-US" sz="2800" dirty="0" smtClean="0"/>
              <a:t> von </a:t>
            </a:r>
            <a:r>
              <a:rPr lang="en-US" sz="2800" dirty="0" err="1" smtClean="0"/>
              <a:t>Subjekt</a:t>
            </a:r>
            <a:r>
              <a:rPr lang="en-US" sz="2800" dirty="0" smtClean="0"/>
              <a:t> auf </a:t>
            </a:r>
            <a:r>
              <a:rPr lang="en-US" sz="2800" dirty="0" err="1" smtClean="0"/>
              <a:t>Objekt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Verschiedene</a:t>
            </a:r>
            <a:r>
              <a:rPr lang="en-US" sz="2800" dirty="0" smtClean="0"/>
              <a:t> </a:t>
            </a:r>
            <a:r>
              <a:rPr lang="en-US" sz="2800" dirty="0" err="1" smtClean="0"/>
              <a:t>Kategorien</a:t>
            </a:r>
            <a:r>
              <a:rPr lang="en-US" sz="2800" dirty="0" smtClean="0"/>
              <a:t> </a:t>
            </a:r>
            <a:r>
              <a:rPr lang="en-US" sz="2800" dirty="0" err="1" smtClean="0"/>
              <a:t>für</a:t>
            </a:r>
            <a:r>
              <a:rPr lang="en-US" sz="2800" dirty="0" smtClean="0"/>
              <a:t> </a:t>
            </a:r>
            <a:r>
              <a:rPr lang="en-US" sz="2800" dirty="0" err="1" smtClean="0"/>
              <a:t>jeden</a:t>
            </a:r>
            <a:r>
              <a:rPr lang="en-US" sz="2800" dirty="0" smtClean="0"/>
              <a:t> Container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 Container </a:t>
            </a:r>
            <a:r>
              <a:rPr lang="en-US" sz="28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untereinander</a:t>
            </a:r>
            <a:r>
              <a:rPr lang="en-US" sz="2800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gesch</a:t>
            </a:r>
            <a:r>
              <a:rPr lang="en-US" sz="2800" dirty="0" err="1" smtClean="0">
                <a:solidFill>
                  <a:srgbClr val="92D050"/>
                </a:solidFill>
              </a:rPr>
              <a:t>ützt</a:t>
            </a:r>
            <a:endParaRPr lang="en-US" sz="28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5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Linux 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Einschränkung von Zugriffsrechten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 err="1" smtClean="0"/>
              <a:t>Seccomp</a:t>
            </a:r>
            <a:endParaRPr lang="en-US" sz="2800" i="1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In Kernel </a:t>
            </a:r>
            <a:r>
              <a:rPr lang="en-US" sz="2800" dirty="0" err="1" smtClean="0"/>
              <a:t>integriert</a:t>
            </a:r>
            <a:r>
              <a:rPr lang="en-US" sz="2800" dirty="0" smtClean="0"/>
              <a:t> </a:t>
            </a:r>
            <a:r>
              <a:rPr lang="en-US" sz="2800" dirty="0" err="1" smtClean="0"/>
              <a:t>aber</a:t>
            </a:r>
            <a:r>
              <a:rPr lang="en-US" sz="2800" dirty="0" smtClean="0"/>
              <a:t> </a:t>
            </a:r>
            <a:r>
              <a:rPr lang="en-US" sz="2800" dirty="0" err="1" smtClean="0"/>
              <a:t>kein</a:t>
            </a:r>
            <a:r>
              <a:rPr lang="en-US" sz="2800" dirty="0" smtClean="0"/>
              <a:t> LSM-</a:t>
            </a:r>
            <a:r>
              <a:rPr lang="en-US" sz="2800" dirty="0" err="1" smtClean="0"/>
              <a:t>Modul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Filtern</a:t>
            </a:r>
            <a:r>
              <a:rPr lang="en-US" sz="2800" dirty="0" smtClean="0"/>
              <a:t> von System Calls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Whitelisting </a:t>
            </a:r>
            <a:r>
              <a:rPr lang="en-US" sz="2800" dirty="0" err="1" smtClean="0"/>
              <a:t>oder</a:t>
            </a:r>
            <a:r>
              <a:rPr lang="en-US" sz="2800" dirty="0" smtClean="0"/>
              <a:t> Blacklisting</a:t>
            </a:r>
          </a:p>
        </p:txBody>
      </p:sp>
    </p:spTree>
    <p:extLst>
      <p:ext uri="{BB962C8B-B14F-4D97-AF65-F5344CB8AC3E}">
        <p14:creationId xmlns:p14="http://schemas.microsoft.com/office/powerpoint/2010/main" val="65099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Grundlagen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Virtualisierung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IT-</a:t>
            </a:r>
            <a:r>
              <a:rPr lang="en-US" sz="2800" dirty="0" err="1" smtClean="0"/>
              <a:t>Sicherheitsziele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Docker</a:t>
            </a:r>
            <a:endParaRPr lang="de-DE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3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Sicherheit Ökosystem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Verfikation</a:t>
            </a:r>
            <a:r>
              <a:rPr lang="en-US" sz="2800" dirty="0" smtClean="0"/>
              <a:t> und </a:t>
            </a:r>
            <a:r>
              <a:rPr lang="en-US" sz="2800" dirty="0" err="1" smtClean="0"/>
              <a:t>Verteilung</a:t>
            </a:r>
            <a:r>
              <a:rPr lang="en-US" sz="2800" dirty="0" smtClean="0"/>
              <a:t> von Images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Docker-Plugin und </a:t>
            </a:r>
            <a:r>
              <a:rPr lang="en-US" sz="2800" dirty="0" err="1" smtClean="0"/>
              <a:t>AuthZ</a:t>
            </a:r>
            <a:r>
              <a:rPr lang="en-US" sz="2800" dirty="0" smtClean="0"/>
              <a:t>-Framework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Best-Practices </a:t>
            </a:r>
            <a:r>
              <a:rPr lang="en-US" sz="2800" dirty="0" err="1" smtClean="0"/>
              <a:t>für</a:t>
            </a:r>
            <a:r>
              <a:rPr lang="en-US" sz="2800" dirty="0" smtClean="0"/>
              <a:t> die </a:t>
            </a:r>
            <a:r>
              <a:rPr lang="en-US" sz="2800" dirty="0" err="1" smtClean="0"/>
              <a:t>Sicherheit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Open-Source-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Charakter</a:t>
            </a:r>
            <a:endParaRPr lang="en-US" sz="2800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Verbindung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zwischen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 Client und Daemon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Tools (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z.B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. Kubernetes)</a:t>
            </a:r>
            <a:endParaRPr lang="en-US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76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Ökosystem </a:t>
            </a:r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Verifikation und Verteilung v. I.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Integration des The Update Framework </a:t>
            </a:r>
            <a:r>
              <a:rPr lang="en-US" sz="2800" dirty="0" err="1" smtClean="0"/>
              <a:t>als</a:t>
            </a:r>
            <a:r>
              <a:rPr lang="en-US" sz="2800" dirty="0" smtClean="0"/>
              <a:t> Docker Content Trust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Signieren</a:t>
            </a:r>
            <a:r>
              <a:rPr lang="en-US" sz="2800" dirty="0" smtClean="0"/>
              <a:t> von Images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Wahrung</a:t>
            </a:r>
            <a:r>
              <a:rPr lang="en-US" sz="2800" dirty="0" smtClean="0"/>
              <a:t> der </a:t>
            </a:r>
            <a:r>
              <a:rPr lang="en-US" sz="2800" dirty="0" err="1" smtClean="0"/>
              <a:t>Integrität</a:t>
            </a:r>
            <a:r>
              <a:rPr lang="en-US" sz="2800" dirty="0" smtClean="0"/>
              <a:t> </a:t>
            </a:r>
            <a:r>
              <a:rPr lang="en-US" sz="2800" dirty="0"/>
              <a:t>und </a:t>
            </a:r>
            <a:r>
              <a:rPr lang="en-US" sz="2800" dirty="0" err="1" smtClean="0"/>
              <a:t>Aktualität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n-US" sz="2800" dirty="0"/>
              <a:t>	</a:t>
            </a:r>
            <a:r>
              <a:rPr lang="en-US" sz="2800" dirty="0" err="1" smtClean="0"/>
              <a:t>durch</a:t>
            </a:r>
            <a:r>
              <a:rPr lang="en-US" sz="2800" dirty="0" smtClean="0"/>
              <a:t> </a:t>
            </a:r>
            <a:r>
              <a:rPr lang="en-US" sz="2800" dirty="0" err="1" smtClean="0"/>
              <a:t>mehrere</a:t>
            </a:r>
            <a:r>
              <a:rPr lang="en-US" sz="2800" dirty="0" smtClean="0"/>
              <a:t> Keys</a:t>
            </a:r>
          </a:p>
        </p:txBody>
      </p:sp>
    </p:spTree>
    <p:extLst>
      <p:ext uri="{BB962C8B-B14F-4D97-AF65-F5344CB8AC3E}">
        <p14:creationId xmlns:p14="http://schemas.microsoft.com/office/powerpoint/2010/main" val="273859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Ökosystem </a:t>
            </a:r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::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smtClean="0">
                <a:latin typeface="+mj-lt"/>
              </a:rPr>
              <a:t>Docker-</a:t>
            </a:r>
          </a:p>
          <a:p>
            <a:r>
              <a:rPr lang="en-US" sz="4000" dirty="0" smtClean="0">
                <a:latin typeface="+mj-lt"/>
              </a:rPr>
              <a:t>Plugins und </a:t>
            </a:r>
            <a:r>
              <a:rPr lang="en-US" sz="4000" dirty="0" err="1" smtClean="0">
                <a:latin typeface="+mj-lt"/>
              </a:rPr>
              <a:t>AuthZ</a:t>
            </a:r>
            <a:r>
              <a:rPr lang="en-US" sz="4000" dirty="0" smtClean="0">
                <a:latin typeface="+mj-lt"/>
              </a:rPr>
              <a:t>-Framework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AuthZ</a:t>
            </a:r>
            <a:r>
              <a:rPr lang="en-US" sz="2800" dirty="0" smtClean="0"/>
              <a:t> = </a:t>
            </a:r>
            <a:r>
              <a:rPr lang="en-US" sz="2800" dirty="0" err="1" smtClean="0"/>
              <a:t>Authorisierung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Realisierung</a:t>
            </a:r>
            <a:r>
              <a:rPr lang="en-US" sz="2800" dirty="0" smtClean="0"/>
              <a:t> </a:t>
            </a:r>
            <a:r>
              <a:rPr lang="en-US" sz="2800" dirty="0" err="1" smtClean="0"/>
              <a:t>einer</a:t>
            </a:r>
            <a:r>
              <a:rPr lang="en-US" sz="2800" dirty="0" smtClean="0"/>
              <a:t> RBAC</a:t>
            </a:r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/>
              <a:t>Integriert</a:t>
            </a:r>
            <a:r>
              <a:rPr lang="en-US" sz="2800" dirty="0"/>
              <a:t> </a:t>
            </a:r>
            <a:r>
              <a:rPr lang="en-US" sz="2800" dirty="0" err="1"/>
              <a:t>seit</a:t>
            </a:r>
            <a:r>
              <a:rPr lang="en-US" sz="2800" dirty="0"/>
              <a:t> </a:t>
            </a:r>
            <a:r>
              <a:rPr lang="en-US" sz="2800" dirty="0" err="1"/>
              <a:t>Februar</a:t>
            </a:r>
            <a:r>
              <a:rPr lang="en-US" sz="2800" dirty="0"/>
              <a:t> 2016 (Version 1.10</a:t>
            </a:r>
            <a:r>
              <a:rPr lang="en-US" sz="2800" dirty="0" smtClean="0"/>
              <a:t>)</a:t>
            </a:r>
            <a:endParaRPr lang="en-US" sz="2800" dirty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AuthN</a:t>
            </a:r>
            <a:r>
              <a:rPr lang="en-US" sz="2800" dirty="0" smtClean="0"/>
              <a:t> = </a:t>
            </a:r>
            <a:r>
              <a:rPr lang="en-US" sz="2800" dirty="0" err="1" smtClean="0"/>
              <a:t>Authentifizierung</a:t>
            </a:r>
            <a:endParaRPr lang="en-US" sz="2800" dirty="0" smtClean="0"/>
          </a:p>
          <a:p>
            <a:pPr marL="971550" lvl="1" indent="-5143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/>
              <a:t>Integration </a:t>
            </a:r>
            <a:r>
              <a:rPr lang="en-US" sz="2800" dirty="0" err="1" smtClean="0"/>
              <a:t>im</a:t>
            </a:r>
            <a:r>
              <a:rPr lang="en-US" sz="2800" dirty="0" smtClean="0"/>
              <a:t> </a:t>
            </a:r>
            <a:r>
              <a:rPr lang="en-US" sz="2800" dirty="0" err="1" smtClean="0"/>
              <a:t>Februar</a:t>
            </a:r>
            <a:r>
              <a:rPr lang="en-US" sz="2800" dirty="0" smtClean="0"/>
              <a:t> 2016 </a:t>
            </a:r>
            <a:r>
              <a:rPr lang="en-US" sz="2800" dirty="0" err="1" smtClean="0"/>
              <a:t>gestoppt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0626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Sicherheit Ökosystem </a:t>
            </a:r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::</a:t>
            </a:r>
            <a:r>
              <a:rPr lang="de-DE" sz="4000" dirty="0">
                <a:latin typeface="+mj-lt"/>
              </a:rPr>
              <a:t> </a:t>
            </a:r>
            <a:r>
              <a:rPr lang="en-US" sz="4000" dirty="0">
                <a:latin typeface="+mj-lt"/>
              </a:rPr>
              <a:t>Best-Practices </a:t>
            </a:r>
            <a:r>
              <a:rPr lang="en-US" sz="4000" dirty="0" err="1" smtClean="0">
                <a:latin typeface="+mj-lt"/>
              </a:rPr>
              <a:t>für</a:t>
            </a:r>
            <a:r>
              <a:rPr lang="en-US" sz="4000" dirty="0" smtClean="0">
                <a:latin typeface="+mj-lt"/>
              </a:rPr>
              <a:t> die </a:t>
            </a:r>
            <a:r>
              <a:rPr lang="en-US" sz="4000" dirty="0" err="1" smtClean="0">
                <a:latin typeface="+mj-lt"/>
              </a:rPr>
              <a:t>Sicherheit</a:t>
            </a:r>
            <a:endParaRPr lang="de-DE" sz="4000" dirty="0">
              <a:latin typeface="+mj-lt"/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539552" y="2411010"/>
            <a:ext cx="82809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Skripte</a:t>
            </a:r>
            <a:endParaRPr lang="en-US" sz="2800" dirty="0" smtClean="0"/>
          </a:p>
          <a:p>
            <a:pPr marL="971550" lvl="1" indent="-514350">
              <a:buFont typeface="Symbol" panose="05050102010706020507" pitchFamily="18" charset="2"/>
              <a:buChar char="-"/>
            </a:pPr>
            <a:r>
              <a:rPr lang="en-US" sz="2800" dirty="0" err="1" smtClean="0"/>
              <a:t>Abfragen</a:t>
            </a:r>
            <a:r>
              <a:rPr lang="en-US" sz="2800" dirty="0" smtClean="0"/>
              <a:t> von Docker-</a:t>
            </a:r>
            <a:r>
              <a:rPr lang="en-US" sz="2800" dirty="0" err="1" smtClean="0"/>
              <a:t>Parametern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Datencontainer</a:t>
            </a:r>
            <a:endParaRPr lang="en-US" sz="2800" dirty="0" smtClean="0"/>
          </a:p>
          <a:p>
            <a:pPr marL="971550" lvl="1" indent="-514350">
              <a:buFont typeface="Symbol" panose="05050102010706020507" pitchFamily="18" charset="2"/>
              <a:buChar char="-"/>
            </a:pPr>
            <a:r>
              <a:rPr lang="en-US" sz="2800" dirty="0" err="1" smtClean="0"/>
              <a:t>Zustand</a:t>
            </a:r>
            <a:r>
              <a:rPr lang="en-US" sz="2800" dirty="0" smtClean="0"/>
              <a:t> von </a:t>
            </a:r>
            <a:r>
              <a:rPr lang="en-US" sz="2800" dirty="0" err="1" smtClean="0"/>
              <a:t>Anwendungen</a:t>
            </a:r>
            <a:r>
              <a:rPr lang="en-US" sz="2800" dirty="0" smtClean="0"/>
              <a:t> in </a:t>
            </a:r>
            <a:r>
              <a:rPr lang="en-US" sz="2800" dirty="0" err="1" smtClean="0"/>
              <a:t>eigenen</a:t>
            </a:r>
            <a:r>
              <a:rPr lang="en-US" sz="2800" dirty="0" smtClean="0"/>
              <a:t> </a:t>
            </a:r>
            <a:r>
              <a:rPr lang="en-US" sz="2800" dirty="0" err="1" smtClean="0"/>
              <a:t>Containern</a:t>
            </a:r>
            <a:endParaRPr lang="en-US" sz="2800" dirty="0" smtClean="0"/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Verwaltung</a:t>
            </a:r>
            <a:r>
              <a:rPr lang="en-US" sz="2800" dirty="0" smtClean="0"/>
              <a:t> von Credentials</a:t>
            </a:r>
          </a:p>
          <a:p>
            <a:pPr marL="971550" lvl="1" indent="-514350">
              <a:buFont typeface="Symbol" panose="05050102010706020507" pitchFamily="18" charset="2"/>
              <a:buChar char="-"/>
            </a:pPr>
            <a:r>
              <a:rPr lang="en-US" sz="2800" dirty="0" err="1" smtClean="0"/>
              <a:t>Über</a:t>
            </a:r>
            <a:r>
              <a:rPr lang="en-US" sz="2800" dirty="0" smtClean="0"/>
              <a:t> </a:t>
            </a:r>
            <a:r>
              <a:rPr lang="en-US" sz="2800" dirty="0" err="1" smtClean="0"/>
              <a:t>Umgebungsvariablen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6603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Docker in Cloud-Infrastrukturen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Sicherheitsmerkmale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Unterstützung</a:t>
            </a:r>
            <a:r>
              <a:rPr lang="en-US" sz="2800" dirty="0" smtClean="0"/>
              <a:t> </a:t>
            </a:r>
            <a:r>
              <a:rPr lang="en-US" sz="2800" dirty="0"/>
              <a:t>von </a:t>
            </a:r>
            <a:r>
              <a:rPr lang="en-US" sz="2800" dirty="0" smtClean="0"/>
              <a:t>Docker an </a:t>
            </a:r>
            <a:r>
              <a:rPr lang="en-US" sz="2800" dirty="0" err="1" smtClean="0"/>
              <a:t>Beispielen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i="1" dirty="0" smtClean="0"/>
              <a:t>Microsoft Azure</a:t>
            </a:r>
            <a:r>
              <a:rPr lang="en-US" sz="2800" dirty="0" smtClean="0"/>
              <a:t>, </a:t>
            </a:r>
            <a:r>
              <a:rPr lang="en-US" sz="2800" i="1" dirty="0" smtClean="0"/>
              <a:t>IBM </a:t>
            </a:r>
            <a:r>
              <a:rPr lang="en-US" sz="2800" i="1" dirty="0" err="1" smtClean="0"/>
              <a:t>SoftLayer</a:t>
            </a:r>
            <a:r>
              <a:rPr lang="en-US" sz="2800" dirty="0" smtClean="0"/>
              <a:t>, </a:t>
            </a:r>
            <a:r>
              <a:rPr lang="en-US" sz="2800" i="1" dirty="0" smtClean="0"/>
              <a:t>OpenStack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Verständnis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 der 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Begriffswelt</a:t>
            </a:r>
            <a:endParaRPr lang="en-US" sz="2800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Public, (Managed) Private, Hybrid Cloud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IaaS, 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CaaS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, PaaS, SaaS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Viele</a:t>
            </a: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Anbieter</a:t>
            </a:r>
            <a:endParaRPr lang="en-US" sz="2800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4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Docker in Cloud-Infrastrukturen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Fokus</a:t>
            </a:r>
            <a:r>
              <a:rPr lang="en-US" sz="2800" dirty="0" smtClean="0"/>
              <a:t> </a:t>
            </a:r>
            <a:r>
              <a:rPr lang="en-US" sz="2800" dirty="0" err="1" smtClean="0"/>
              <a:t>liegt</a:t>
            </a:r>
            <a:r>
              <a:rPr lang="en-US" sz="2800" dirty="0" smtClean="0"/>
              <a:t> auf </a:t>
            </a:r>
            <a:r>
              <a:rPr lang="en-US" sz="2800" dirty="0" err="1" smtClean="0"/>
              <a:t>Orchestrierung</a:t>
            </a:r>
            <a:r>
              <a:rPr lang="en-US" sz="2800" dirty="0" smtClean="0"/>
              <a:t> und </a:t>
            </a:r>
            <a:r>
              <a:rPr lang="en-US" sz="2800" dirty="0" err="1" smtClean="0"/>
              <a:t>Netzwerken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Keine</a:t>
            </a:r>
            <a:r>
              <a:rPr lang="en-US" sz="2800" dirty="0" smtClean="0"/>
              <a:t> Docker-</a:t>
            </a:r>
            <a:r>
              <a:rPr lang="en-US" sz="2800" dirty="0" err="1" smtClean="0"/>
              <a:t>spezifischen</a:t>
            </a:r>
            <a:r>
              <a:rPr lang="en-US" sz="2800" dirty="0" smtClean="0"/>
              <a:t> </a:t>
            </a:r>
            <a:r>
              <a:rPr lang="en-US" sz="2800" dirty="0" err="1" smtClean="0"/>
              <a:t>Sicherheitsmerkmale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Docker-</a:t>
            </a:r>
            <a:r>
              <a:rPr lang="en-US" sz="2800" dirty="0" err="1" smtClean="0"/>
              <a:t>Unterstützung</a:t>
            </a:r>
            <a:r>
              <a:rPr lang="en-US" sz="2800" dirty="0"/>
              <a:t> </a:t>
            </a:r>
            <a:r>
              <a:rPr lang="en-US" sz="2800" dirty="0" smtClean="0"/>
              <a:t>von </a:t>
            </a:r>
            <a:r>
              <a:rPr lang="en-US" sz="2800" dirty="0" err="1" smtClean="0"/>
              <a:t>allen</a:t>
            </a:r>
            <a:r>
              <a:rPr lang="en-US" sz="2800" dirty="0" smtClean="0"/>
              <a:t> </a:t>
            </a:r>
            <a:r>
              <a:rPr lang="en-US" sz="2800" dirty="0" err="1" smtClean="0"/>
              <a:t>untersuchten</a:t>
            </a:r>
            <a:r>
              <a:rPr lang="en-US" sz="2800" dirty="0" smtClean="0"/>
              <a:t> </a:t>
            </a:r>
            <a:r>
              <a:rPr lang="en-US" sz="2800" dirty="0" err="1" smtClean="0"/>
              <a:t>Anbietern</a:t>
            </a:r>
            <a:r>
              <a:rPr lang="en-US" sz="2800" dirty="0" smtClean="0"/>
              <a:t> und </a:t>
            </a:r>
            <a:r>
              <a:rPr lang="en-US" sz="2800" dirty="0" err="1" smtClean="0"/>
              <a:t>Technologien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54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Docker in Cloud-Infrastrukturen</a:t>
            </a:r>
            <a:endParaRPr lang="de-DE" sz="40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hoffmmo\Downloads\BAforzip\BAforzip\images\infrastructure_clou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35" y="1688614"/>
            <a:ext cx="5671277" cy="204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hoffmmo\Downloads\BAforzip\BAforzip\images\infrastructure_deploym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6" y="3789040"/>
            <a:ext cx="5845944" cy="280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1671106" y="6503761"/>
            <a:ext cx="142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Eigene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Abbildung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619672" y="3440033"/>
            <a:ext cx="142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Eigene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Abbildung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4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Docker in Cloud-Infrastrukturen</a:t>
            </a:r>
            <a:endParaRPr lang="de-DE" sz="40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hoffmmo\Downloads\BAforzip\BAforzip\images\infrastructure_clou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35" y="1688614"/>
            <a:ext cx="5671277" cy="204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hoffmmo\Downloads\BAforzip\BAforzip\images\infrastructure_deploymen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6" y="3789040"/>
            <a:ext cx="5845944" cy="2806053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1671106" y="6503761"/>
            <a:ext cx="142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Eigene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Abbildung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619672" y="3440033"/>
            <a:ext cx="142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Eigene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Abbildung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67466" y="1688614"/>
            <a:ext cx="1464374" cy="1524362"/>
          </a:xfrm>
          <a:prstGeom prst="rect">
            <a:avLst/>
          </a:prstGeom>
          <a:solidFill>
            <a:srgbClr val="FFC000">
              <a:alpha val="25000"/>
            </a:srgbClr>
          </a:solidFill>
          <a:ln w="88900" cap="sq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940152" y="3798473"/>
            <a:ext cx="1541094" cy="2721353"/>
          </a:xfrm>
          <a:prstGeom prst="rect">
            <a:avLst/>
          </a:prstGeom>
          <a:solidFill>
            <a:srgbClr val="FFC000">
              <a:alpha val="25000"/>
            </a:srgbClr>
          </a:solidFill>
          <a:ln w="88900" cap="sq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>
            <a:off x="3131840" y="3212976"/>
            <a:ext cx="2779386" cy="58549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 rot="720000">
            <a:off x="3808433" y="3139454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Kombination</a:t>
            </a:r>
            <a:endParaRPr lang="de-DE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6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Fazit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82809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Docker </a:t>
            </a:r>
            <a:r>
              <a:rPr lang="en-US" sz="2800" dirty="0" err="1" smtClean="0"/>
              <a:t>realisiert</a:t>
            </a:r>
            <a:r>
              <a:rPr lang="en-US" sz="2800" dirty="0" smtClean="0"/>
              <a:t> </a:t>
            </a:r>
            <a:r>
              <a:rPr lang="en-US" sz="2800" i="1" dirty="0" smtClean="0"/>
              <a:t>Defense In Depth </a:t>
            </a:r>
            <a:r>
              <a:rPr lang="en-US" sz="2800" dirty="0" smtClean="0"/>
              <a:t>und </a:t>
            </a:r>
            <a:r>
              <a:rPr lang="en-US" sz="2800" i="1" dirty="0" smtClean="0"/>
              <a:t>Principle Of Least Privilege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Trotzdem</a:t>
            </a:r>
            <a:r>
              <a:rPr lang="en-US" sz="2800" dirty="0" smtClean="0"/>
              <a:t>: </a:t>
            </a:r>
            <a:r>
              <a:rPr lang="en-US" sz="2800" dirty="0" err="1" smtClean="0"/>
              <a:t>Containersicherheit</a:t>
            </a:r>
            <a:r>
              <a:rPr lang="en-US" sz="2800" dirty="0" smtClean="0"/>
              <a:t> &lt; VM-</a:t>
            </a:r>
            <a:r>
              <a:rPr lang="en-US" sz="2800" dirty="0" err="1" smtClean="0"/>
              <a:t>Sicherheit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Vorteile</a:t>
            </a:r>
            <a:r>
              <a:rPr lang="en-US" sz="2800" dirty="0" smtClean="0"/>
              <a:t> von Docker </a:t>
            </a:r>
            <a:r>
              <a:rPr lang="en-US" sz="2800" dirty="0" err="1" smtClean="0"/>
              <a:t>liegen</a:t>
            </a:r>
            <a:r>
              <a:rPr lang="en-US" sz="2800" dirty="0" smtClean="0"/>
              <a:t> auf IT-</a:t>
            </a:r>
            <a:r>
              <a:rPr lang="en-US" sz="2800" dirty="0" err="1" smtClean="0"/>
              <a:t>Konzepten</a:t>
            </a:r>
            <a:r>
              <a:rPr lang="en-US" sz="2800" dirty="0" smtClean="0"/>
              <a:t> </a:t>
            </a:r>
            <a:r>
              <a:rPr lang="en-US" sz="2800" dirty="0" err="1" smtClean="0"/>
              <a:t>wie</a:t>
            </a:r>
            <a:r>
              <a:rPr lang="en-US" sz="2800" dirty="0" smtClean="0"/>
              <a:t> </a:t>
            </a:r>
            <a:r>
              <a:rPr lang="en-US" sz="2800" i="1" dirty="0" smtClean="0"/>
              <a:t>CI</a:t>
            </a:r>
            <a:r>
              <a:rPr lang="en-US" sz="2800" dirty="0" smtClean="0"/>
              <a:t>, </a:t>
            </a:r>
            <a:r>
              <a:rPr lang="en-US" sz="2800" i="1" dirty="0" smtClean="0"/>
              <a:t>CD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Microservices</a:t>
            </a:r>
            <a:r>
              <a:rPr lang="en-US" sz="2800" dirty="0" smtClean="0"/>
              <a:t>, </a:t>
            </a:r>
            <a:r>
              <a:rPr lang="en-US" sz="2800" i="1" dirty="0" smtClean="0"/>
              <a:t>DevOps</a:t>
            </a:r>
            <a:r>
              <a:rPr lang="en-US" sz="2800" dirty="0" smtClean="0"/>
              <a:t>-</a:t>
            </a:r>
            <a:r>
              <a:rPr lang="en-US" sz="2800" dirty="0" err="1" smtClean="0"/>
              <a:t>Kultur</a:t>
            </a:r>
            <a:r>
              <a:rPr lang="en-US" sz="2800" dirty="0" smtClean="0"/>
              <a:t>, etc.</a:t>
            </a:r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Nicht</a:t>
            </a:r>
            <a:r>
              <a:rPr lang="en-US" sz="2800" dirty="0"/>
              <a:t> </a:t>
            </a:r>
            <a:r>
              <a:rPr lang="en-US" sz="2800" dirty="0" err="1" smtClean="0"/>
              <a:t>primär</a:t>
            </a:r>
            <a:r>
              <a:rPr lang="en-US" sz="2800" dirty="0" smtClean="0"/>
              <a:t> auf der </a:t>
            </a:r>
            <a:r>
              <a:rPr lang="en-US" sz="2800" dirty="0" err="1" smtClean="0"/>
              <a:t>Sicherheit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Aus</a:t>
            </a:r>
            <a:r>
              <a:rPr lang="en-US" sz="2800" dirty="0" smtClean="0"/>
              <a:t> </a:t>
            </a:r>
            <a:r>
              <a:rPr lang="en-US" sz="2800" dirty="0" err="1" smtClean="0"/>
              <a:t>vorheriger</a:t>
            </a:r>
            <a:r>
              <a:rPr lang="en-US" sz="2800" dirty="0" smtClean="0"/>
              <a:t> </a:t>
            </a:r>
            <a:r>
              <a:rPr lang="en-US" sz="2800" dirty="0" err="1" smtClean="0"/>
              <a:t>Folie</a:t>
            </a:r>
            <a:r>
              <a:rPr lang="en-US" sz="2800" dirty="0" smtClean="0"/>
              <a:t>: </a:t>
            </a:r>
            <a:r>
              <a:rPr lang="en-US" sz="2800" dirty="0"/>
              <a:t>“</a:t>
            </a:r>
            <a:r>
              <a:rPr lang="en-US" sz="2800" dirty="0" err="1" smtClean="0"/>
              <a:t>für</a:t>
            </a:r>
            <a:r>
              <a:rPr lang="en-US" sz="2800" dirty="0" smtClean="0"/>
              <a:t> </a:t>
            </a:r>
            <a:r>
              <a:rPr lang="en-US" sz="2800" dirty="0" err="1" smtClean="0"/>
              <a:t>jeden</a:t>
            </a:r>
            <a:r>
              <a:rPr lang="en-US" sz="2800" dirty="0" smtClean="0"/>
              <a:t> was </a:t>
            </a:r>
            <a:r>
              <a:rPr lang="en-US" sz="2800" dirty="0" err="1" smtClean="0"/>
              <a:t>dabei</a:t>
            </a:r>
            <a:r>
              <a:rPr lang="en-US" sz="2800" dirty="0" smtClean="0"/>
              <a:t>”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5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1538274" y="1708398"/>
            <a:ext cx="6048672" cy="1288554"/>
          </a:xfrm>
        </p:spPr>
        <p:txBody>
          <a:bodyPr/>
          <a:lstStyle/>
          <a:p>
            <a:r>
              <a:rPr lang="de-DE" sz="6600" dirty="0" smtClean="0"/>
              <a:t>Q&amp;A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547664" y="3501008"/>
            <a:ext cx="5534025" cy="1566863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de-DE" sz="2800" dirty="0" smtClean="0"/>
              <a:t>Sicherheitsbetrachtung von Applikations-Containersystemen in Cloud-Infrastrukturen am Beispiel Docker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27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54" y="774619"/>
            <a:ext cx="1627258" cy="22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561853" y="5437673"/>
            <a:ext cx="2685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v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on Moritz Hoffmann</a:t>
            </a:r>
          </a:p>
        </p:txBody>
      </p:sp>
      <p:pic>
        <p:nvPicPr>
          <p:cNvPr id="1028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48" y="628932"/>
            <a:ext cx="1983248" cy="4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75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</a:rPr>
              <a:t>Grundlagen :: </a:t>
            </a:r>
            <a:r>
              <a:rPr lang="de-DE" sz="4000" dirty="0" smtClean="0"/>
              <a:t>Virtualisierung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82809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Fokus</a:t>
            </a:r>
            <a:r>
              <a:rPr lang="en-US" sz="2800" dirty="0" smtClean="0"/>
              <a:t> auf </a:t>
            </a:r>
            <a:r>
              <a:rPr lang="en-US" sz="2800" dirty="0" err="1" smtClean="0"/>
              <a:t>Servervirtualisierung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Viele</a:t>
            </a:r>
            <a:r>
              <a:rPr lang="en-US" sz="2800" dirty="0" smtClean="0"/>
              <a:t> </a:t>
            </a:r>
            <a:r>
              <a:rPr lang="en-US" sz="2800" dirty="0" err="1" smtClean="0"/>
              <a:t>Vorteile</a:t>
            </a:r>
            <a:endParaRPr lang="en-US" sz="2800" dirty="0" smtClean="0"/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en-US" sz="2800" dirty="0" err="1" smtClean="0"/>
              <a:t>Hardwareunabhängigkeit</a:t>
            </a:r>
            <a:r>
              <a:rPr lang="en-US" sz="2800" dirty="0" smtClean="0"/>
              <a:t>, </a:t>
            </a:r>
            <a:r>
              <a:rPr lang="en-US" sz="2800" dirty="0" err="1" smtClean="0"/>
              <a:t>Leistung</a:t>
            </a:r>
            <a:r>
              <a:rPr lang="en-US" sz="2800" dirty="0" smtClean="0"/>
              <a:t>, </a:t>
            </a:r>
            <a:r>
              <a:rPr lang="en-US" sz="2800" dirty="0" err="1" smtClean="0"/>
              <a:t>Auslastung</a:t>
            </a:r>
            <a:r>
              <a:rPr lang="en-US" sz="2800" dirty="0"/>
              <a:t>, </a:t>
            </a:r>
            <a:r>
              <a:rPr lang="en-US" sz="2800" dirty="0" err="1" smtClean="0"/>
              <a:t>Kompatibilität</a:t>
            </a:r>
            <a:r>
              <a:rPr lang="en-US" sz="2800" dirty="0" smtClean="0"/>
              <a:t>, </a:t>
            </a:r>
            <a:r>
              <a:rPr lang="en-US" sz="2800" dirty="0" err="1" smtClean="0"/>
              <a:t>Verwaltung</a:t>
            </a:r>
            <a:r>
              <a:rPr lang="en-US" sz="2800" dirty="0" smtClean="0"/>
              <a:t>, etc.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Enabler </a:t>
            </a:r>
            <a:r>
              <a:rPr lang="en-US" sz="2800" dirty="0" err="1" smtClean="0"/>
              <a:t>für</a:t>
            </a:r>
            <a:r>
              <a:rPr lang="en-US" sz="2800" dirty="0" smtClean="0"/>
              <a:t> Cloud-</a:t>
            </a:r>
            <a:r>
              <a:rPr lang="en-US" sz="2800" dirty="0" err="1" smtClean="0"/>
              <a:t>Infrastrukturen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Hypervisor und Container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85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</a:rPr>
              <a:t>Grundlagen :: </a:t>
            </a:r>
            <a:r>
              <a:rPr lang="de-DE" sz="4000" dirty="0" smtClean="0"/>
              <a:t>Virtualisierung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Hypervisor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offmmo\Downloads\BAforzip\BAforzip\images\intro_hypervisor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59" y="3216552"/>
            <a:ext cx="3854665" cy="258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ffmmo\Downloads\BAforzip\BAforzip\images\intro_hypervisor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203550"/>
            <a:ext cx="3874026" cy="26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311854" y="2761764"/>
            <a:ext cx="1097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Typ-1</a:t>
            </a:r>
            <a:endParaRPr lang="de-DE" sz="2800" dirty="0"/>
          </a:p>
        </p:txBody>
      </p:sp>
      <p:sp>
        <p:nvSpPr>
          <p:cNvPr id="13" name="Textfeld 12"/>
          <p:cNvSpPr txBox="1"/>
          <p:nvPr/>
        </p:nvSpPr>
        <p:spPr>
          <a:xfrm>
            <a:off x="6032184" y="2741888"/>
            <a:ext cx="1097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Typ-2</a:t>
            </a:r>
            <a:endParaRPr lang="de-DE" sz="2800" dirty="0"/>
          </a:p>
        </p:txBody>
      </p:sp>
      <p:sp>
        <p:nvSpPr>
          <p:cNvPr id="3" name="Textfeld 2"/>
          <p:cNvSpPr txBox="1"/>
          <p:nvPr/>
        </p:nvSpPr>
        <p:spPr>
          <a:xfrm>
            <a:off x="1134361" y="5672281"/>
            <a:ext cx="142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Eigene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Abbildung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878777" y="5672281"/>
            <a:ext cx="1421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Eigene</a:t>
            </a:r>
            <a:r>
              <a:rPr lang="en-US" sz="12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65000"/>
                  </a:schemeClr>
                </a:solidFill>
              </a:rPr>
              <a:t>Abbildung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4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</a:rPr>
              <a:t>Grundlagen :: </a:t>
            </a:r>
            <a:r>
              <a:rPr lang="de-DE" sz="4000" dirty="0" smtClean="0"/>
              <a:t>Virtualisierung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Container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offmmo\Downloads\BAforzip\BAforzip\images\intro_hypervisor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68960"/>
            <a:ext cx="2139114" cy="143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ffmmo\Downloads\BAforzip\BAforzip\images\intro_hypervisor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20" y="4577488"/>
            <a:ext cx="2149860" cy="14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offmmo\Downloads\BAforzip\BAforzip\images\intro_dockerHos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673"/>
            <a:ext cx="5875721" cy="316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762710" y="277163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</a:schemeClr>
                </a:solidFill>
              </a:rPr>
              <a:t>Hypervisor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1004" y="5949280"/>
            <a:ext cx="5890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</a:schemeClr>
                </a:solidFill>
              </a:rPr>
              <a:t>https://www.docker.com/sites/default/files/WP_Intro%20to%20container%20security_03.20.2015%20%281%29.pdf</a:t>
            </a:r>
          </a:p>
        </p:txBody>
      </p:sp>
    </p:spTree>
    <p:extLst>
      <p:ext uri="{BB962C8B-B14F-4D97-AF65-F5344CB8AC3E}">
        <p14:creationId xmlns:p14="http://schemas.microsoft.com/office/powerpoint/2010/main" val="14144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</a:rPr>
              <a:t>Grundlagen :: </a:t>
            </a:r>
            <a:r>
              <a:rPr lang="de-DE" sz="4000" dirty="0" smtClean="0"/>
              <a:t>Virtualisierung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Begriffe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Physisch</a:t>
            </a:r>
            <a:r>
              <a:rPr lang="en-US" sz="2800" dirty="0" smtClean="0"/>
              <a:t> vs </a:t>
            </a:r>
            <a:r>
              <a:rPr lang="en-US" sz="2800" dirty="0" err="1" smtClean="0"/>
              <a:t>Virtuell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err="1" smtClean="0"/>
              <a:t>Hostsystem</a:t>
            </a:r>
            <a:r>
              <a:rPr lang="en-US" sz="2800" dirty="0" smtClean="0"/>
              <a:t> vs </a:t>
            </a:r>
            <a:r>
              <a:rPr lang="en-US" sz="2800" dirty="0" err="1" smtClean="0"/>
              <a:t>Gastsystem</a:t>
            </a:r>
            <a:endParaRPr lang="en-US" sz="2800" dirty="0" smtClean="0"/>
          </a:p>
          <a:p>
            <a:pPr marL="914400" lvl="1" indent="-4572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800" dirty="0" smtClean="0">
                <a:solidFill>
                  <a:schemeClr val="tx1">
                    <a:lumMod val="65000"/>
                  </a:schemeClr>
                </a:solidFill>
              </a:rPr>
              <a:t>Hypervisor vs Container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offmmo\Downloads\BAforzip\BAforzip\images\intro_hypervisor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2204864"/>
            <a:ext cx="278777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offmmo\Downloads\BAforzip\BAforzip\images\intro_hypervisor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294" y="4293096"/>
            <a:ext cx="2715178" cy="182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offmmo\Downloads\BAforzip\BAforzip\images\intro_dockerHost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653136"/>
            <a:ext cx="3488975" cy="18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9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</a:rPr>
              <a:t>Grundlagen :: </a:t>
            </a:r>
            <a:r>
              <a:rPr lang="de-DE" sz="4000" dirty="0" smtClean="0"/>
              <a:t>IT-Sicherheitsziele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Vertraulichkeit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Integrität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Verfügbarkeit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>
                    <a:lumMod val="65000"/>
                  </a:schemeClr>
                </a:solidFill>
              </a:rPr>
              <a:t>Authentizität</a:t>
            </a:r>
            <a:endParaRPr lang="en-US" sz="2800" dirty="0" smtClean="0">
              <a:solidFill>
                <a:schemeClr val="tx1">
                  <a:lumMod val="6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89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7308304" y="6381328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Dienstag, 22.03.2016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39552" y="980728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>
                <a:solidFill>
                  <a:schemeClr val="tx1">
                    <a:lumMod val="65000"/>
                  </a:schemeClr>
                </a:solidFill>
              </a:rPr>
              <a:t>Grundlagen :: </a:t>
            </a:r>
            <a:r>
              <a:rPr lang="de-DE" sz="4000" dirty="0" smtClean="0"/>
              <a:t>Docker</a:t>
            </a:r>
            <a:endParaRPr lang="de-DE" sz="4000" dirty="0"/>
          </a:p>
        </p:txBody>
      </p:sp>
      <p:sp>
        <p:nvSpPr>
          <p:cNvPr id="11" name="Textfeld 10"/>
          <p:cNvSpPr txBox="1"/>
          <p:nvPr/>
        </p:nvSpPr>
        <p:spPr>
          <a:xfrm>
            <a:off x="539552" y="1844824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Containerbasierte</a:t>
            </a:r>
            <a:r>
              <a:rPr lang="en-US" sz="2800" dirty="0" smtClean="0"/>
              <a:t> </a:t>
            </a:r>
            <a:r>
              <a:rPr lang="en-US" sz="2800" dirty="0" err="1" smtClean="0"/>
              <a:t>Virtualisierung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Großer</a:t>
            </a:r>
            <a:r>
              <a:rPr lang="en-US" sz="2800" dirty="0" smtClean="0"/>
              <a:t> Hype</a:t>
            </a:r>
            <a:endParaRPr lang="de-DE" sz="2800" dirty="0"/>
          </a:p>
        </p:txBody>
      </p:sp>
      <p:pic>
        <p:nvPicPr>
          <p:cNvPr id="9" name="Picture 3" descr="C:\Users\hoffmmo\Desktop\Daimler_A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70" y="260648"/>
            <a:ext cx="1123202" cy="1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hoffmmo\Desktop\logo_origin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252" y="188640"/>
            <a:ext cx="1221002" cy="3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hoffmmo\Downloads\BAforzip\BAforzip\images\googletrend_dockerVirtualizationLX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380878"/>
            <a:ext cx="6526160" cy="285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043608" y="6237312"/>
            <a:ext cx="5276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65000"/>
                  </a:schemeClr>
                </a:solidFill>
              </a:rPr>
              <a:t>https://</a:t>
            </a:r>
            <a:r>
              <a:rPr lang="de-DE" sz="1200" dirty="0" smtClean="0">
                <a:solidFill>
                  <a:schemeClr val="tx1">
                    <a:lumMod val="65000"/>
                  </a:schemeClr>
                </a:solidFill>
              </a:rPr>
              <a:t>www.google.de/trends/explore#q=docker%2Cvirtualization%2Clxc</a:t>
            </a:r>
            <a:endParaRPr lang="de-DE" sz="12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07353" y="4150366"/>
            <a:ext cx="18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 smtClean="0">
                <a:solidFill>
                  <a:srgbClr val="FF0000"/>
                </a:solidFill>
              </a:rPr>
              <a:t>irtualization”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012160" y="3624977"/>
            <a:ext cx="116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“Docker”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332252" y="54452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“LXC”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0</TotalTime>
  <Words>906</Words>
  <Application>Microsoft Office PowerPoint</Application>
  <PresentationFormat>Bildschirmpräsentation (4:3)</PresentationFormat>
  <Paragraphs>248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Elementar</vt:lpstr>
      <vt:lpstr>Bachelorarbeit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Q&amp;A</vt:lpstr>
    </vt:vector>
  </TitlesOfParts>
  <Company>Daimler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Bachelorarbeit</dc:title>
  <dc:creator>Hoffmann, Moritz (096)</dc:creator>
  <cp:lastModifiedBy>Hoffmann, Moritz (096)</cp:lastModifiedBy>
  <cp:revision>67</cp:revision>
  <dcterms:created xsi:type="dcterms:W3CDTF">2016-03-21T09:55:42Z</dcterms:created>
  <dcterms:modified xsi:type="dcterms:W3CDTF">2016-03-21T15:29:58Z</dcterms:modified>
</cp:coreProperties>
</file>