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3"/>
  </p:notesMasterIdLst>
  <p:handoutMasterIdLst>
    <p:handoutMasterId r:id="rId24"/>
  </p:handoutMasterIdLst>
  <p:sldIdLst>
    <p:sldId id="256" r:id="rId5"/>
    <p:sldId id="275" r:id="rId6"/>
    <p:sldId id="258"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0" d="100"/>
          <a:sy n="80" d="100"/>
        </p:scale>
        <p:origin x="48" y="173"/>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66039115-797B-304C-9FC0-EFABB1F21232}">
      <dgm:prSet/>
      <dgm:spPr/>
      <dgm:t>
        <a:bodyPr/>
        <a:lstStyle/>
        <a:p>
          <a:pPr algn="ctr">
            <a:lnSpc>
              <a:spcPct val="100000"/>
            </a:lnSpc>
          </a:pPr>
          <a:r>
            <a:rPr lang="fa-IR" dirty="0"/>
            <a:t>تعامل دستگاه ها</a:t>
          </a:r>
          <a:endParaRPr lang="en-US" dirty="0"/>
        </a:p>
      </dgm:t>
    </dgm:pt>
    <dgm:pt modelId="{C8EABE8F-1E84-494E-AD8A-32BA419A36E9}" type="parTrans" cxnId="{31C3237C-2299-B649-8C93-587C97AC9999}">
      <dgm:prSet/>
      <dgm:spPr/>
      <dgm:t>
        <a:bodyPr/>
        <a:lstStyle/>
        <a:p>
          <a:endParaRPr lang="en-US"/>
        </a:p>
      </dgm:t>
    </dgm:pt>
    <dgm:pt modelId="{D044F6BA-1D90-EC47-8A78-B9796198ECF5}" type="sibTrans" cxnId="{31C3237C-2299-B649-8C93-587C97AC9999}">
      <dgm:prSet/>
      <dgm:spPr/>
      <dgm:t>
        <a:bodyPr/>
        <a:lstStyle/>
        <a:p>
          <a:pPr>
            <a:lnSpc>
              <a:spcPct val="100000"/>
            </a:lnSpc>
          </a:pPr>
          <a:endParaRPr lang="en-US"/>
        </a:p>
      </dgm:t>
    </dgm:pt>
    <dgm:pt modelId="{E39563C5-C199-4F5B-A899-8CC0710341A0}">
      <dgm:prSet/>
      <dgm:spPr/>
      <dgm:t>
        <a:bodyPr/>
        <a:lstStyle/>
        <a:p>
          <a:pPr algn="ctr">
            <a:lnSpc>
              <a:spcPct val="100000"/>
            </a:lnSpc>
          </a:pPr>
          <a:r>
            <a:rPr lang="fa-IR" dirty="0"/>
            <a:t>گزارش از وضعیت </a:t>
          </a:r>
          <a:endParaRPr lang="en-US" dirty="0"/>
        </a:p>
      </dgm:t>
    </dgm:pt>
    <dgm:pt modelId="{6531EA77-44C5-4E3D-BA04-70C1E49BCD39}" type="parTrans" cxnId="{BBAD9FDB-1013-4B11-A9AE-2815527D1B78}">
      <dgm:prSet/>
      <dgm:spPr/>
      <dgm:t>
        <a:bodyPr/>
        <a:lstStyle/>
        <a:p>
          <a:endParaRPr lang="en-US"/>
        </a:p>
      </dgm:t>
    </dgm:pt>
    <dgm:pt modelId="{BC971DAC-9BE2-44B2-ABE4-8099C777E9C4}" type="sibTrans" cxnId="{BBAD9FDB-1013-4B11-A9AE-2815527D1B78}">
      <dgm:prSet/>
      <dgm:spPr/>
      <dgm:t>
        <a:bodyPr/>
        <a:lstStyle/>
        <a:p>
          <a:pPr>
            <a:lnSpc>
              <a:spcPct val="100000"/>
            </a:lnSpc>
          </a:pPr>
          <a:endParaRPr lang="en-US"/>
        </a:p>
      </dgm:t>
    </dgm:pt>
    <dgm:pt modelId="{15B1A768-2666-4AB4-BDA7-F0E3C4160D59}">
      <dgm:prSet/>
      <dgm:spPr/>
      <dgm:t>
        <a:bodyPr/>
        <a:lstStyle/>
        <a:p>
          <a:pPr algn="ctr">
            <a:lnSpc>
              <a:spcPct val="100000"/>
            </a:lnSpc>
          </a:pPr>
          <a:r>
            <a:rPr lang="fa-IR" dirty="0"/>
            <a:t>تعامل انسان با دستگاه ها</a:t>
          </a:r>
          <a:endParaRPr lang="en-US" dirty="0"/>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3AA5586A-C40E-4DDA-98A5-6545F36F46AB}">
      <dgm:prSet/>
      <dgm:spPr/>
      <dgm:t>
        <a:bodyPr/>
        <a:lstStyle/>
        <a:p>
          <a:pPr algn="ctr">
            <a:lnSpc>
              <a:spcPct val="100000"/>
            </a:lnSpc>
          </a:pPr>
          <a:r>
            <a:rPr lang="fa-IR" dirty="0"/>
            <a:t>پشتیبانی از پروتکل های متعدد</a:t>
          </a:r>
          <a:endParaRPr lang="en-US" dirty="0"/>
        </a:p>
      </dgm:t>
    </dgm:pt>
    <dgm:pt modelId="{ABF44FB7-9255-4D99-BC69-3BE74FDF8E87}" type="parTrans" cxnId="{119FEAF1-383D-4740-9124-CC9EEA7E35F9}">
      <dgm:prSet/>
      <dgm:spPr/>
      <dgm:t>
        <a:bodyPr/>
        <a:lstStyle/>
        <a:p>
          <a:endParaRPr lang="en-US"/>
        </a:p>
      </dgm:t>
    </dgm:pt>
    <dgm:pt modelId="{19FB306E-81B4-4F3F-99EE-765120CBB6B3}" type="sibTrans" cxnId="{119FEAF1-383D-4740-9124-CC9EEA7E35F9}">
      <dgm:prSet/>
      <dgm:spPr/>
      <dgm:t>
        <a:bodyPr/>
        <a:lstStyle/>
        <a:p>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174069BD-8FE1-41A2-8250-6A5514FE224C}" type="pres">
      <dgm:prSet presAssocID="{66039115-797B-304C-9FC0-EFABB1F21232}" presName="compNode" presStyleCnt="0"/>
      <dgm:spPr/>
    </dgm:pt>
    <dgm:pt modelId="{5E340066-1B2E-4C4E-80A2-97E86ABFA479}" type="pres">
      <dgm:prSet presAssocID="{66039115-797B-304C-9FC0-EFABB1F21232}" presName="iconBgRect" presStyleLbl="bgShp" presStyleIdx="0" presStyleCnt="4"/>
      <dgm:spPr/>
    </dgm:pt>
    <dgm:pt modelId="{F55B2F71-E638-412C-8147-FC7081E08B04}" type="pres">
      <dgm:prSet presAssocID="{66039115-797B-304C-9FC0-EFABB1F212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ream"/>
        </a:ext>
      </dgm:extLst>
    </dgm:pt>
    <dgm:pt modelId="{5CDA7D5A-F452-463F-998B-177A76E8C08F}" type="pres">
      <dgm:prSet presAssocID="{66039115-797B-304C-9FC0-EFABB1F21232}" presName="spaceRect" presStyleCnt="0"/>
      <dgm:spPr/>
    </dgm:pt>
    <dgm:pt modelId="{E05AF25A-E676-44EA-BB66-F2100ACAD1CB}" type="pres">
      <dgm:prSet presAssocID="{66039115-797B-304C-9FC0-EFABB1F21232}" presName="textRect" presStyleLbl="revTx" presStyleIdx="0" presStyleCnt="4">
        <dgm:presLayoutVars>
          <dgm:chMax val="1"/>
          <dgm:chPref val="1"/>
        </dgm:presLayoutVars>
      </dgm:prSet>
      <dgm:spPr/>
    </dgm:pt>
    <dgm:pt modelId="{BB1D33AA-C75A-465A-93F0-2B3A7346088F}" type="pres">
      <dgm:prSet presAssocID="{D044F6BA-1D90-EC47-8A78-B9796198ECF5}" presName="sibTrans" presStyleLbl="sibTrans2D1" presStyleIdx="0" presStyleCnt="0"/>
      <dgm:spPr/>
    </dgm:pt>
    <dgm:pt modelId="{D641F504-B527-445D-81F6-4B59E813C4A0}" type="pres">
      <dgm:prSet presAssocID="{E39563C5-C199-4F5B-A899-8CC0710341A0}" presName="compNode" presStyleCnt="0"/>
      <dgm:spPr/>
    </dgm:pt>
    <dgm:pt modelId="{75512A68-FA50-4392-A441-C6EC352FE606}" type="pres">
      <dgm:prSet presAssocID="{E39563C5-C199-4F5B-A899-8CC0710341A0}" presName="iconBgRect" presStyleLbl="bgShp" presStyleIdx="1" presStyleCnt="4"/>
      <dgm:spPr/>
    </dgm:pt>
    <dgm:pt modelId="{C425A8E1-258A-4D4B-9D55-24376C0AB360}" type="pres">
      <dgm:prSet presAssocID="{E39563C5-C199-4F5B-A899-8CC0710341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ocument"/>
        </a:ext>
      </dgm:extLst>
    </dgm:pt>
    <dgm:pt modelId="{9E9B2F2E-EF94-42A4-A2BE-0DEE20425DEE}" type="pres">
      <dgm:prSet presAssocID="{E39563C5-C199-4F5B-A899-8CC0710341A0}" presName="spaceRect" presStyleCnt="0"/>
      <dgm:spPr/>
    </dgm:pt>
    <dgm:pt modelId="{523C7F31-A7C1-43C9-AE27-AAE9100EE1FE}" type="pres">
      <dgm:prSet presAssocID="{E39563C5-C199-4F5B-A899-8CC0710341A0}" presName="textRect" presStyleLbl="revTx" presStyleIdx="1" presStyleCnt="4">
        <dgm:presLayoutVars>
          <dgm:chMax val="1"/>
          <dgm:chPref val="1"/>
        </dgm:presLayoutVars>
      </dgm:prSet>
      <dgm:spPr/>
    </dgm:pt>
    <dgm:pt modelId="{CEB8DC13-2561-455C-A0BE-EE905F81836F}" type="pres">
      <dgm:prSet presAssocID="{BC971DAC-9BE2-44B2-ABE4-8099C777E9C4}"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2" presStyleCnt="4"/>
      <dgm:spPr/>
    </dgm:pt>
    <dgm:pt modelId="{D99F53AC-3AF2-437B-A5AB-1239ADEC0676}" type="pres">
      <dgm:prSet presAssocID="{15B1A768-2666-4AB4-BDA7-F0E3C4160D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User"/>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2" presStyleCnt="4">
        <dgm:presLayoutVars>
          <dgm:chMax val="1"/>
          <dgm:chPref val="1"/>
        </dgm:presLayoutVars>
      </dgm:prSet>
      <dgm:spPr/>
    </dgm:pt>
    <dgm:pt modelId="{8F14F3AD-A362-45DF-80F5-2B8D1F566D80}" type="pres">
      <dgm:prSet presAssocID="{72FFCBD4-DD9D-4E06-81E4-54307F97A3F0}" presName="sibTrans" presStyleLbl="sibTrans2D1" presStyleIdx="0" presStyleCnt="0"/>
      <dgm:spPr/>
    </dgm:pt>
    <dgm:pt modelId="{BDD20EE1-5DFF-4E16-802C-2448893CCB5A}" type="pres">
      <dgm:prSet presAssocID="{3AA5586A-C40E-4DDA-98A5-6545F36F46AB}" presName="compNode" presStyleCnt="0"/>
      <dgm:spPr/>
    </dgm:pt>
    <dgm:pt modelId="{7089FE6B-57E5-4306-8097-E758E000C828}" type="pres">
      <dgm:prSet presAssocID="{3AA5586A-C40E-4DDA-98A5-6545F36F46AB}" presName="iconBgRect" presStyleLbl="bgShp" presStyleIdx="3" presStyleCnt="4"/>
      <dgm:spPr/>
    </dgm:pt>
    <dgm:pt modelId="{41C0BC0F-FFD5-42B5-B952-9316B9364F6F}" type="pres">
      <dgm:prSet presAssocID="{3AA5586A-C40E-4DDA-98A5-6545F36F46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ircles with lines"/>
        </a:ext>
      </dgm:extLst>
    </dgm:pt>
    <dgm:pt modelId="{392FDDC2-BC7A-49BF-88A1-7B4956AD8377}" type="pres">
      <dgm:prSet presAssocID="{3AA5586A-C40E-4DDA-98A5-6545F36F46AB}" presName="spaceRect" presStyleCnt="0"/>
      <dgm:spPr/>
    </dgm:pt>
    <dgm:pt modelId="{7703AFE5-FAA2-4D8A-AEFA-D3C5CB41E5BC}" type="pres">
      <dgm:prSet presAssocID="{3AA5586A-C40E-4DDA-98A5-6545F36F46AB}" presName="textRect" presStyleLbl="revTx" presStyleIdx="3" presStyleCnt="4">
        <dgm:presLayoutVars>
          <dgm:chMax val="1"/>
          <dgm:chPref val="1"/>
        </dgm:presLayoutVars>
      </dgm:prSet>
      <dgm:spPr/>
    </dgm:pt>
  </dgm:ptLst>
  <dgm:cxnLst>
    <dgm:cxn modelId="{F500F212-B1E8-4177-88EB-379FE553E567}" type="presOf" srcId="{BC971DAC-9BE2-44B2-ABE4-8099C777E9C4}" destId="{CEB8DC13-2561-455C-A0BE-EE905F81836F}" srcOrd="0" destOrd="0" presId="urn:microsoft.com/office/officeart/2018/2/layout/IconCircleList"/>
    <dgm:cxn modelId="{C2028414-4E44-4009-9619-A3329463EBE6}" type="presOf" srcId="{66039115-797B-304C-9FC0-EFABB1F21232}" destId="{E05AF25A-E676-44EA-BB66-F2100ACAD1CB}" srcOrd="0" destOrd="0" presId="urn:microsoft.com/office/officeart/2018/2/layout/IconCircleList"/>
    <dgm:cxn modelId="{3682502D-BD4B-4C8B-B999-4FE14243DA2F}" type="presOf" srcId="{E39563C5-C199-4F5B-A899-8CC0710341A0}" destId="{523C7F31-A7C1-43C9-AE27-AAE9100EE1FE}" srcOrd="0" destOrd="0" presId="urn:microsoft.com/office/officeart/2018/2/layout/IconCircleList"/>
    <dgm:cxn modelId="{08DEC938-538C-403B-80C3-828B96DAFF82}" srcId="{489A589A-46DE-0F49-B460-E7914F3E440D}" destId="{15B1A768-2666-4AB4-BDA7-F0E3C4160D59}" srcOrd="2"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31C3237C-2299-B649-8C93-587C97AC9999}" srcId="{489A589A-46DE-0F49-B460-E7914F3E440D}" destId="{66039115-797B-304C-9FC0-EFABB1F21232}" srcOrd="0" destOrd="0" parTransId="{C8EABE8F-1E84-494E-AD8A-32BA419A36E9}" sibTransId="{D044F6BA-1D90-EC47-8A78-B9796198ECF5}"/>
    <dgm:cxn modelId="{9AA16E9C-4C36-43A5-A786-66256F4B87CC}" type="presOf" srcId="{D044F6BA-1D90-EC47-8A78-B9796198ECF5}" destId="{BB1D33AA-C75A-465A-93F0-2B3A7346088F}" srcOrd="0" destOrd="0" presId="urn:microsoft.com/office/officeart/2018/2/layout/IconCircleList"/>
    <dgm:cxn modelId="{65F7D3A9-7360-41F2-9288-DC394F90F4EC}" type="presOf" srcId="{3AA5586A-C40E-4DDA-98A5-6545F36F46AB}" destId="{7703AFE5-FAA2-4D8A-AEFA-D3C5CB41E5BC}" srcOrd="0" destOrd="0" presId="urn:microsoft.com/office/officeart/2018/2/layout/IconCircleList"/>
    <dgm:cxn modelId="{0D34FCB2-3F4C-42A6-BB2D-60FA9564F405}" type="presOf" srcId="{489A589A-46DE-0F49-B460-E7914F3E440D}" destId="{B80C9CF3-C6BB-48D7-8AE1-5002D62D3761}" srcOrd="0" destOrd="0" presId="urn:microsoft.com/office/officeart/2018/2/layout/IconCircleList"/>
    <dgm:cxn modelId="{BBAD9FDB-1013-4B11-A9AE-2815527D1B78}" srcId="{489A589A-46DE-0F49-B460-E7914F3E440D}" destId="{E39563C5-C199-4F5B-A899-8CC0710341A0}" srcOrd="1" destOrd="0" parTransId="{6531EA77-44C5-4E3D-BA04-70C1E49BCD39}" sibTransId="{BC971DAC-9BE2-44B2-ABE4-8099C777E9C4}"/>
    <dgm:cxn modelId="{119FEAF1-383D-4740-9124-CC9EEA7E35F9}" srcId="{489A589A-46DE-0F49-B460-E7914F3E440D}" destId="{3AA5586A-C40E-4DDA-98A5-6545F36F46AB}" srcOrd="3" destOrd="0" parTransId="{ABF44FB7-9255-4D99-BC69-3BE74FDF8E87}" sibTransId="{19FB306E-81B4-4F3F-99EE-765120CBB6B3}"/>
    <dgm:cxn modelId="{72DB18FF-BDCF-4526-AB7E-380701B71043}" type="presOf" srcId="{72FFCBD4-DD9D-4E06-81E4-54307F97A3F0}" destId="{8F14F3AD-A362-45DF-80F5-2B8D1F566D80}"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FBFDC197-07BE-4C6F-83B2-02194176B69E}" type="presParOf" srcId="{326FDCF2-F375-4C3F-9814-C84BA9388F92}" destId="{174069BD-8FE1-41A2-8250-6A5514FE224C}" srcOrd="0" destOrd="0" presId="urn:microsoft.com/office/officeart/2018/2/layout/IconCircleList"/>
    <dgm:cxn modelId="{C5F01509-F7BC-425F-B296-A98C860A07F3}" type="presParOf" srcId="{174069BD-8FE1-41A2-8250-6A5514FE224C}" destId="{5E340066-1B2E-4C4E-80A2-97E86ABFA479}" srcOrd="0" destOrd="0" presId="urn:microsoft.com/office/officeart/2018/2/layout/IconCircleList"/>
    <dgm:cxn modelId="{6798BD59-DB22-44F4-9499-B795ECC6FB92}" type="presParOf" srcId="{174069BD-8FE1-41A2-8250-6A5514FE224C}" destId="{F55B2F71-E638-412C-8147-FC7081E08B04}" srcOrd="1" destOrd="0" presId="urn:microsoft.com/office/officeart/2018/2/layout/IconCircleList"/>
    <dgm:cxn modelId="{8ED6BB7E-069D-4BD0-874A-A765097C6426}" type="presParOf" srcId="{174069BD-8FE1-41A2-8250-6A5514FE224C}" destId="{5CDA7D5A-F452-463F-998B-177A76E8C08F}" srcOrd="2" destOrd="0" presId="urn:microsoft.com/office/officeart/2018/2/layout/IconCircleList"/>
    <dgm:cxn modelId="{6FA12472-3D68-4E1C-81AF-02DC5B01E334}" type="presParOf" srcId="{174069BD-8FE1-41A2-8250-6A5514FE224C}" destId="{E05AF25A-E676-44EA-BB66-F2100ACAD1CB}" srcOrd="3" destOrd="0" presId="urn:microsoft.com/office/officeart/2018/2/layout/IconCircleList"/>
    <dgm:cxn modelId="{2E917479-9046-4584-8A6D-BEC73C11FC76}" type="presParOf" srcId="{326FDCF2-F375-4C3F-9814-C84BA9388F92}" destId="{BB1D33AA-C75A-465A-93F0-2B3A7346088F}" srcOrd="1" destOrd="0" presId="urn:microsoft.com/office/officeart/2018/2/layout/IconCircleList"/>
    <dgm:cxn modelId="{A0B340C2-CAB3-4AD7-B651-672DD667AAD7}" type="presParOf" srcId="{326FDCF2-F375-4C3F-9814-C84BA9388F92}" destId="{D641F504-B527-445D-81F6-4B59E813C4A0}" srcOrd="2" destOrd="0" presId="urn:microsoft.com/office/officeart/2018/2/layout/IconCircleList"/>
    <dgm:cxn modelId="{FBFE3BE7-5577-4A5D-85CC-215287D3D6AD}" type="presParOf" srcId="{D641F504-B527-445D-81F6-4B59E813C4A0}" destId="{75512A68-FA50-4392-A441-C6EC352FE606}" srcOrd="0" destOrd="0" presId="urn:microsoft.com/office/officeart/2018/2/layout/IconCircleList"/>
    <dgm:cxn modelId="{E2CE3B82-49EF-49C5-869E-0F82B174F9E9}" type="presParOf" srcId="{D641F504-B527-445D-81F6-4B59E813C4A0}" destId="{C425A8E1-258A-4D4B-9D55-24376C0AB360}" srcOrd="1" destOrd="0" presId="urn:microsoft.com/office/officeart/2018/2/layout/IconCircleList"/>
    <dgm:cxn modelId="{FE67C476-DCF9-4F8A-ACDB-300B11852414}" type="presParOf" srcId="{D641F504-B527-445D-81F6-4B59E813C4A0}" destId="{9E9B2F2E-EF94-42A4-A2BE-0DEE20425DEE}" srcOrd="2" destOrd="0" presId="urn:microsoft.com/office/officeart/2018/2/layout/IconCircleList"/>
    <dgm:cxn modelId="{4CA023EA-A382-4DD9-9FA1-18E0D66061BD}" type="presParOf" srcId="{D641F504-B527-445D-81F6-4B59E813C4A0}" destId="{523C7F31-A7C1-43C9-AE27-AAE9100EE1FE}" srcOrd="3" destOrd="0" presId="urn:microsoft.com/office/officeart/2018/2/layout/IconCircleList"/>
    <dgm:cxn modelId="{26A45859-BDA1-42A1-B72D-E642F4519323}" type="presParOf" srcId="{326FDCF2-F375-4C3F-9814-C84BA9388F92}" destId="{CEB8DC13-2561-455C-A0BE-EE905F81836F}" srcOrd="3" destOrd="0" presId="urn:microsoft.com/office/officeart/2018/2/layout/IconCircleList"/>
    <dgm:cxn modelId="{9A1A1CE7-53B9-4F66-85DD-738EBE878B5F}" type="presParOf" srcId="{326FDCF2-F375-4C3F-9814-C84BA9388F92}" destId="{495B68A9-1523-4F46-9B02-682098319643}" srcOrd="4"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 modelId="{F6DE935E-6528-4A29-9FE2-2236A11FA3B5}" type="presParOf" srcId="{326FDCF2-F375-4C3F-9814-C84BA9388F92}" destId="{8F14F3AD-A362-45DF-80F5-2B8D1F566D80}" srcOrd="5" destOrd="0" presId="urn:microsoft.com/office/officeart/2018/2/layout/IconCircleList"/>
    <dgm:cxn modelId="{1E564FA9-F723-4479-8013-22D1426128B6}" type="presParOf" srcId="{326FDCF2-F375-4C3F-9814-C84BA9388F92}" destId="{BDD20EE1-5DFF-4E16-802C-2448893CCB5A}" srcOrd="6" destOrd="0" presId="urn:microsoft.com/office/officeart/2018/2/layout/IconCircleList"/>
    <dgm:cxn modelId="{794FF77C-CF66-43A6-AFF0-913CEF2D0C2A}" type="presParOf" srcId="{BDD20EE1-5DFF-4E16-802C-2448893CCB5A}" destId="{7089FE6B-57E5-4306-8097-E758E000C828}" srcOrd="0" destOrd="0" presId="urn:microsoft.com/office/officeart/2018/2/layout/IconCircleList"/>
    <dgm:cxn modelId="{091EE8DB-F92B-4CB3-ABD6-FFEB56B07A8B}" type="presParOf" srcId="{BDD20EE1-5DFF-4E16-802C-2448893CCB5A}" destId="{41C0BC0F-FFD5-42B5-B952-9316B9364F6F}" srcOrd="1" destOrd="0" presId="urn:microsoft.com/office/officeart/2018/2/layout/IconCircleList"/>
    <dgm:cxn modelId="{DAE7DE5D-0787-4DCA-83CB-B15B42A3D0EC}" type="presParOf" srcId="{BDD20EE1-5DFF-4E16-802C-2448893CCB5A}" destId="{392FDDC2-BC7A-49BF-88A1-7B4956AD8377}" srcOrd="2" destOrd="0" presId="urn:microsoft.com/office/officeart/2018/2/layout/IconCircleList"/>
    <dgm:cxn modelId="{03A77C2B-16FB-486D-9C1B-3FF393F2E432}" type="presParOf" srcId="{BDD20EE1-5DFF-4E16-802C-2448893CCB5A}" destId="{7703AFE5-FAA2-4D8A-AEFA-D3C5CB41E5B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40066-1B2E-4C4E-80A2-97E86ABFA479}">
      <dsp:nvSpPr>
        <dsp:cNvPr id="0" name=""/>
        <dsp:cNvSpPr/>
      </dsp:nvSpPr>
      <dsp:spPr>
        <a:xfrm>
          <a:off x="129313"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B2F71-E638-412C-8147-FC7081E08B04}">
      <dsp:nvSpPr>
        <dsp:cNvPr id="0" name=""/>
        <dsp:cNvSpPr/>
      </dsp:nvSpPr>
      <dsp:spPr>
        <a:xfrm>
          <a:off x="292918" y="898921"/>
          <a:ext cx="451863" cy="451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5AF25A-E676-44EA-BB66-F2100ACAD1CB}">
      <dsp:nvSpPr>
        <dsp:cNvPr id="0" name=""/>
        <dsp:cNvSpPr/>
      </dsp:nvSpPr>
      <dsp:spPr>
        <a:xfrm>
          <a:off x="1075332"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r>
            <a:rPr lang="fa-IR" sz="2400" kern="1200" dirty="0"/>
            <a:t>تعامل دستگاه ها</a:t>
          </a:r>
          <a:endParaRPr lang="en-US" sz="2400" kern="1200" dirty="0"/>
        </a:p>
      </dsp:txBody>
      <dsp:txXfrm>
        <a:off x="1075332" y="735315"/>
        <a:ext cx="1836390" cy="779074"/>
      </dsp:txXfrm>
    </dsp:sp>
    <dsp:sp modelId="{75512A68-FA50-4392-A441-C6EC352FE606}">
      <dsp:nvSpPr>
        <dsp:cNvPr id="0" name=""/>
        <dsp:cNvSpPr/>
      </dsp:nvSpPr>
      <dsp:spPr>
        <a:xfrm>
          <a:off x="3231700" y="735315"/>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5A8E1-258A-4D4B-9D55-24376C0AB360}">
      <dsp:nvSpPr>
        <dsp:cNvPr id="0" name=""/>
        <dsp:cNvSpPr/>
      </dsp:nvSpPr>
      <dsp:spPr>
        <a:xfrm>
          <a:off x="3395305" y="898921"/>
          <a:ext cx="451863" cy="451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3C7F31-A7C1-43C9-AE27-AAE9100EE1FE}">
      <dsp:nvSpPr>
        <dsp:cNvPr id="0" name=""/>
        <dsp:cNvSpPr/>
      </dsp:nvSpPr>
      <dsp:spPr>
        <a:xfrm>
          <a:off x="4177719" y="735315"/>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r>
            <a:rPr lang="fa-IR" sz="2400" kern="1200" dirty="0"/>
            <a:t>گزارش از وضعیت </a:t>
          </a:r>
          <a:endParaRPr lang="en-US" sz="2400" kern="1200" dirty="0"/>
        </a:p>
      </dsp:txBody>
      <dsp:txXfrm>
        <a:off x="4177719" y="735315"/>
        <a:ext cx="1836390" cy="779074"/>
      </dsp:txXfrm>
    </dsp:sp>
    <dsp:sp modelId="{2CA4BD4C-87EF-4944-9E57-97154B3B633C}">
      <dsp:nvSpPr>
        <dsp:cNvPr id="0" name=""/>
        <dsp:cNvSpPr/>
      </dsp:nvSpPr>
      <dsp:spPr>
        <a:xfrm>
          <a:off x="129313"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92918" y="2298348"/>
          <a:ext cx="451863" cy="451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1075332"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r>
            <a:rPr lang="fa-IR" sz="2400" kern="1200" dirty="0"/>
            <a:t>تعامل انسان با دستگاه ها</a:t>
          </a:r>
          <a:endParaRPr lang="en-US" sz="2400" kern="1200" dirty="0"/>
        </a:p>
      </dsp:txBody>
      <dsp:txXfrm>
        <a:off x="1075332" y="2134742"/>
        <a:ext cx="1836390" cy="779074"/>
      </dsp:txXfrm>
    </dsp:sp>
    <dsp:sp modelId="{7089FE6B-57E5-4306-8097-E758E000C828}">
      <dsp:nvSpPr>
        <dsp:cNvPr id="0" name=""/>
        <dsp:cNvSpPr/>
      </dsp:nvSpPr>
      <dsp:spPr>
        <a:xfrm>
          <a:off x="3231700" y="2134742"/>
          <a:ext cx="779074" cy="7790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0BC0F-FFD5-42B5-B952-9316B9364F6F}">
      <dsp:nvSpPr>
        <dsp:cNvPr id="0" name=""/>
        <dsp:cNvSpPr/>
      </dsp:nvSpPr>
      <dsp:spPr>
        <a:xfrm>
          <a:off x="3395305" y="2298348"/>
          <a:ext cx="451863" cy="451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03AFE5-FAA2-4D8A-AEFA-D3C5CB41E5BC}">
      <dsp:nvSpPr>
        <dsp:cNvPr id="0" name=""/>
        <dsp:cNvSpPr/>
      </dsp:nvSpPr>
      <dsp:spPr>
        <a:xfrm>
          <a:off x="4177719" y="2134742"/>
          <a:ext cx="1836390" cy="779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100000"/>
            </a:lnSpc>
            <a:spcBef>
              <a:spcPct val="0"/>
            </a:spcBef>
            <a:spcAft>
              <a:spcPct val="35000"/>
            </a:spcAft>
            <a:buNone/>
          </a:pPr>
          <a:r>
            <a:rPr lang="fa-IR" sz="2400" kern="1200" dirty="0"/>
            <a:t>پشتیبانی از پروتکل های متعدد</a:t>
          </a:r>
          <a:endParaRPr lang="en-US" sz="2400" kern="1200" dirty="0"/>
        </a:p>
      </dsp:txBody>
      <dsp:txXfrm>
        <a:off x="4177719" y="2134742"/>
        <a:ext cx="1836390" cy="7790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8/6/2023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8/6/2023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8/6/2023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8/6/2023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8/6/2023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8/6/2023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8/6/2023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smartic.ir/z-wave-protocol/"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6.jpg"/><Relationship Id="rId10" Type="http://schemas.microsoft.com/office/2007/relationships/diagramDrawing" Target="../diagrams/drawing1.xml"/><Relationship Id="rId4" Type="http://schemas.openxmlformats.org/officeDocument/2006/relationships/image" Target="../media/image5.jp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smartic.ir/zigbee-protocol/"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3962399" y="2554817"/>
            <a:ext cx="7197726" cy="2421464"/>
          </a:xfrm>
        </p:spPr>
        <p:txBody>
          <a:bodyPr>
            <a:normAutofit/>
          </a:bodyPr>
          <a:lstStyle/>
          <a:p>
            <a:r>
              <a:rPr lang="fa-IR" b="1" dirty="0"/>
              <a:t>بنام خدا</a:t>
            </a:r>
            <a:endParaRPr lang="en-US" b="1" dirty="0"/>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3962399" y="4976282"/>
            <a:ext cx="7197726" cy="1405467"/>
          </a:xfrm>
        </p:spPr>
        <p:txBody>
          <a:bodyPr>
            <a:normAutofit/>
          </a:bodyPr>
          <a:lstStyle/>
          <a:p>
            <a:r>
              <a:rPr lang="fa-IR" dirty="0">
                <a:solidFill>
                  <a:schemeClr val="accent1">
                    <a:lumMod val="40000"/>
                    <a:lumOff val="60000"/>
                  </a:schemeClr>
                </a:solidFill>
              </a:rPr>
              <a:t>پروتکل های ارتباطی </a:t>
            </a:r>
            <a:r>
              <a:rPr lang="en-US" dirty="0" err="1">
                <a:solidFill>
                  <a:schemeClr val="accent1">
                    <a:lumMod val="40000"/>
                    <a:lumOff val="60000"/>
                  </a:schemeClr>
                </a:solidFill>
              </a:rPr>
              <a:t>iot</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B846-C8C3-4C58-B4BE-E8CAEB0C004A}"/>
              </a:ext>
            </a:extLst>
          </p:cNvPr>
          <p:cNvSpPr>
            <a:spLocks noGrp="1"/>
          </p:cNvSpPr>
          <p:nvPr>
            <p:ph type="ctrTitle"/>
          </p:nvPr>
        </p:nvSpPr>
        <p:spPr>
          <a:xfrm>
            <a:off x="5495924" y="230717"/>
            <a:ext cx="1200151" cy="750358"/>
          </a:xfrm>
        </p:spPr>
        <p:txBody>
          <a:bodyPr>
            <a:normAutofit fontScale="90000"/>
          </a:bodyPr>
          <a:lstStyle/>
          <a:p>
            <a:r>
              <a:rPr lang="en-US" b="1" dirty="0"/>
              <a:t>DDS</a:t>
            </a:r>
            <a:endParaRPr lang="fa-IR" dirty="0"/>
          </a:p>
        </p:txBody>
      </p:sp>
      <p:sp>
        <p:nvSpPr>
          <p:cNvPr id="3" name="Subtitle 2">
            <a:extLst>
              <a:ext uri="{FF2B5EF4-FFF2-40B4-BE49-F238E27FC236}">
                <a16:creationId xmlns:a16="http://schemas.microsoft.com/office/drawing/2014/main" id="{796546A4-7121-4EE9-05FB-87EDEBDD5C71}"/>
              </a:ext>
            </a:extLst>
          </p:cNvPr>
          <p:cNvSpPr>
            <a:spLocks noGrp="1"/>
          </p:cNvSpPr>
          <p:nvPr>
            <p:ph type="subTitle" idx="1"/>
          </p:nvPr>
        </p:nvSpPr>
        <p:spPr>
          <a:xfrm>
            <a:off x="219075" y="1933577"/>
            <a:ext cx="11734800" cy="3114674"/>
          </a:xfrm>
        </p:spPr>
        <p:txBody>
          <a:bodyPr>
            <a:normAutofit/>
          </a:bodyPr>
          <a:lstStyle/>
          <a:p>
            <a:r>
              <a:rPr lang="fa-IR" b="1" dirty="0"/>
              <a:t>پروتکل سرویس توزیع داده‌ها (</a:t>
            </a:r>
            <a:r>
              <a:rPr lang="en-US" b="1" dirty="0"/>
              <a:t>DDS)</a:t>
            </a:r>
            <a:r>
              <a:rPr lang="en-US" dirty="0"/>
              <a:t> </a:t>
            </a:r>
            <a:r>
              <a:rPr lang="fa-IR" dirty="0"/>
              <a:t>بر اساس</a:t>
            </a:r>
            <a:r>
              <a:rPr lang="fa-IR" b="1" dirty="0"/>
              <a:t> روش انتشار و اشتراک</a:t>
            </a:r>
            <a:r>
              <a:rPr lang="fa-IR" dirty="0"/>
              <a:t> توسعه داده شده است. پروتکل </a:t>
            </a:r>
            <a:r>
              <a:rPr lang="en-US" dirty="0"/>
              <a:t>DDS </a:t>
            </a:r>
            <a:r>
              <a:rPr lang="fa-IR" dirty="0"/>
              <a:t>برای </a:t>
            </a:r>
            <a:r>
              <a:rPr lang="fa-IR" b="1" dirty="0"/>
              <a:t>ارتباطات فوری ماشین به ماشین</a:t>
            </a:r>
            <a:r>
              <a:rPr lang="fa-IR" dirty="0"/>
              <a:t> که توسط گروه مدیریت شیء (</a:t>
            </a:r>
            <a:r>
              <a:rPr lang="en-US" dirty="0"/>
              <a:t>OMG) </a:t>
            </a:r>
            <a:r>
              <a:rPr lang="fa-IR" dirty="0"/>
              <a:t>طراحی شد، </a:t>
            </a:r>
            <a:r>
              <a:rPr lang="fa-IR" b="1" dirty="0"/>
              <a:t>تبادل داده‌های مقیاس‌پذیر، قابل اعتماد، با کارآیی بالا و قابل تعامل</a:t>
            </a:r>
            <a:r>
              <a:rPr lang="fa-IR" dirty="0"/>
              <a:t> را بین دستگاه‌های متصل مستقل از سخت‌افزار و پلتفرم نرم‌افزاری را امکان‌پذیر می‌سازد. این پروتکل از معماری بدون واسطه و چندپخش برای ارائه‌ی </a:t>
            </a:r>
            <a:r>
              <a:rPr lang="en-US" dirty="0"/>
              <a:t>QoS </a:t>
            </a:r>
            <a:r>
              <a:rPr lang="fa-IR" dirty="0"/>
              <a:t>باکیفیت بالا و اطمینان از ارتباط دستگاه‌ها استفاده می‌کند. معماری پروتکل </a:t>
            </a:r>
            <a:r>
              <a:rPr lang="en-US" dirty="0"/>
              <a:t>DDS </a:t>
            </a:r>
            <a:r>
              <a:rPr lang="fa-IR" dirty="0"/>
              <a:t>مبتنی بر لایه‌ی انتشار-اشتراک داده محوری (</a:t>
            </a:r>
            <a:r>
              <a:rPr lang="en-US" dirty="0"/>
              <a:t>DCPS) </a:t>
            </a:r>
            <a:r>
              <a:rPr lang="fa-IR" dirty="0"/>
              <a:t>و لایه‌ی (اختیاری) بازسازی محلی داده (</a:t>
            </a:r>
            <a:r>
              <a:rPr lang="en-US" dirty="0"/>
              <a:t>DLRL) </a:t>
            </a:r>
            <a:r>
              <a:rPr lang="fa-IR" dirty="0"/>
              <a:t>است. درحالی که لایه‌ی </a:t>
            </a:r>
            <a:r>
              <a:rPr lang="en-US" dirty="0"/>
              <a:t>DCPS </a:t>
            </a:r>
            <a:r>
              <a:rPr lang="fa-IR" dirty="0"/>
              <a:t>مسئول توزیع داده آگاهانه، قابل مقایس و کارآمد برای مشترکین است، </a:t>
            </a:r>
            <a:r>
              <a:rPr lang="en-US" dirty="0"/>
              <a:t>DLRL </a:t>
            </a:r>
            <a:r>
              <a:rPr lang="fa-IR" dirty="0"/>
              <a:t>رابطی برای عملکردهای </a:t>
            </a:r>
            <a:r>
              <a:rPr lang="en-US" dirty="0"/>
              <a:t>DCPS </a:t>
            </a:r>
            <a:r>
              <a:rPr lang="fa-IR" dirty="0"/>
              <a:t>ارائه می‌دهد که امکان انتقال داده‌ها بین اشیاء متصل به اینترنت اشیا را فراهم می‌کند.</a:t>
            </a:r>
          </a:p>
          <a:p>
            <a:r>
              <a:rPr lang="fa-IR" dirty="0"/>
              <a:t>اگرچه </a:t>
            </a:r>
            <a:r>
              <a:rPr lang="en-US" dirty="0"/>
              <a:t>DDS </a:t>
            </a:r>
            <a:r>
              <a:rPr lang="fa-IR" dirty="0"/>
              <a:t>یک راه‌حل معمول برای</a:t>
            </a:r>
            <a:r>
              <a:rPr lang="fa-IR" b="1" dirty="0"/>
              <a:t> اینترنت اشیاء</a:t>
            </a:r>
            <a:r>
              <a:rPr lang="fa-IR" dirty="0"/>
              <a:t> نیست اما کاربرد خود را در برخی استفاده‌های صنعتی اینترنت اشیا مانند </a:t>
            </a:r>
            <a:r>
              <a:rPr lang="fa-IR" b="1" dirty="0"/>
              <a:t>کنترل ترافیک هوایی، مدیریت شبکه‌ی هوشمند، اتومبیل‌های مستقل، سیستم‌های حمل‌ونقل، روباتیک، تولید برق و خدمات مراقبت بهداشتی</a:t>
            </a:r>
            <a:r>
              <a:rPr lang="fa-IR" dirty="0"/>
              <a:t>، دارد. روی هم رفته، پروتکل </a:t>
            </a:r>
            <a:r>
              <a:rPr lang="en-US" dirty="0"/>
              <a:t>DDS </a:t>
            </a:r>
            <a:r>
              <a:rPr lang="fa-IR" dirty="0"/>
              <a:t>می‌تواند برای </a:t>
            </a:r>
            <a:r>
              <a:rPr lang="fa-IR" b="1" dirty="0"/>
              <a:t>مدیریت تبادل اطلاعات بین دستگاه‌های سبک‌وزن و ارتباط داخلی شبکه‌های حسگر بزرگ با کارآیی بالا</a:t>
            </a:r>
            <a:r>
              <a:rPr lang="fa-IR" dirty="0"/>
              <a:t> مناسب باشد. این پروتکل </a:t>
            </a:r>
            <a:r>
              <a:rPr lang="en-US" dirty="0"/>
              <a:t>IoT </a:t>
            </a:r>
            <a:r>
              <a:rPr lang="fa-IR" dirty="0"/>
              <a:t>بعلاوه می‌تواند داده‌ها را از فضای ابری ارسال و دریافت کند.</a:t>
            </a:r>
          </a:p>
          <a:p>
            <a:endParaRPr lang="fa-IR" dirty="0"/>
          </a:p>
        </p:txBody>
      </p:sp>
    </p:spTree>
    <p:extLst>
      <p:ext uri="{BB962C8B-B14F-4D97-AF65-F5344CB8AC3E}">
        <p14:creationId xmlns:p14="http://schemas.microsoft.com/office/powerpoint/2010/main" val="419839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71F1-E977-3064-8784-A0A8AEAED544}"/>
              </a:ext>
            </a:extLst>
          </p:cNvPr>
          <p:cNvSpPr>
            <a:spLocks noGrp="1"/>
          </p:cNvSpPr>
          <p:nvPr>
            <p:ph type="ctrTitle"/>
          </p:nvPr>
        </p:nvSpPr>
        <p:spPr>
          <a:xfrm>
            <a:off x="5167312" y="49743"/>
            <a:ext cx="1857376" cy="759883"/>
          </a:xfrm>
        </p:spPr>
        <p:txBody>
          <a:bodyPr>
            <a:normAutofit fontScale="90000"/>
          </a:bodyPr>
          <a:lstStyle/>
          <a:p>
            <a:r>
              <a:rPr lang="en-US" b="1" dirty="0"/>
              <a:t>AMQP</a:t>
            </a:r>
            <a:endParaRPr lang="fa-IR" dirty="0"/>
          </a:p>
        </p:txBody>
      </p:sp>
      <p:sp>
        <p:nvSpPr>
          <p:cNvPr id="3" name="Subtitle 2">
            <a:extLst>
              <a:ext uri="{FF2B5EF4-FFF2-40B4-BE49-F238E27FC236}">
                <a16:creationId xmlns:a16="http://schemas.microsoft.com/office/drawing/2014/main" id="{B81A05C1-3093-DD44-3E02-66510E33B5C3}"/>
              </a:ext>
            </a:extLst>
          </p:cNvPr>
          <p:cNvSpPr>
            <a:spLocks noGrp="1"/>
          </p:cNvSpPr>
          <p:nvPr>
            <p:ph type="subTitle" idx="1"/>
          </p:nvPr>
        </p:nvSpPr>
        <p:spPr>
          <a:xfrm>
            <a:off x="695325" y="1495426"/>
            <a:ext cx="10763250" cy="4295774"/>
          </a:xfrm>
        </p:spPr>
        <p:txBody>
          <a:bodyPr>
            <a:normAutofit/>
          </a:bodyPr>
          <a:lstStyle/>
          <a:p>
            <a:r>
              <a:rPr lang="fa-IR" b="1" dirty="0"/>
              <a:t>پروتکل پیشرفته‌ی صف‌بندی پیام (</a:t>
            </a:r>
            <a:r>
              <a:rPr lang="en-US" b="1" dirty="0"/>
              <a:t>AMQP)</a:t>
            </a:r>
            <a:r>
              <a:rPr lang="en-US" dirty="0"/>
              <a:t> </a:t>
            </a:r>
            <a:r>
              <a:rPr lang="fa-IR" dirty="0"/>
              <a:t>یک پروتکل از نوع</a:t>
            </a:r>
            <a:r>
              <a:rPr lang="fa-IR" b="1" dirty="0"/>
              <a:t> انتشار/اشتراک استاندارد باز</a:t>
            </a:r>
            <a:r>
              <a:rPr lang="fa-IR" dirty="0"/>
              <a:t> است که در سال 2003 ایجاد شد و ریشه در بخش خدمات مالی دارد. اگرچه این پروتکل در زمینه‌ی تکنولوژی ارتباطات اطلاعات جایگاه ویژه‌ای به دست آورده است اما استفاده از آن هنوز در صنعت اینترنت اشیا محدود است. این پروتکل ویژگی‌هایی مانند</a:t>
            </a:r>
            <a:r>
              <a:rPr lang="fa-IR" b="1" dirty="0"/>
              <a:t> جهت‌گیری پیام، صف‌بندی، مسیریابی</a:t>
            </a:r>
            <a:r>
              <a:rPr lang="fa-IR" dirty="0"/>
              <a:t> (از جمله سرتاسری و انتشار/اشتراک)، </a:t>
            </a:r>
            <a:r>
              <a:rPr lang="fa-IR" b="1" dirty="0"/>
              <a:t>قابلیت اطمینان و امنیت</a:t>
            </a:r>
            <a:r>
              <a:rPr lang="fa-IR" dirty="0"/>
              <a:t> را ارائه می‌دهد. احتمالا</a:t>
            </a:r>
            <a:r>
              <a:rPr lang="fa-IR" b="1" dirty="0"/>
              <a:t> بزرگترین مزیت </a:t>
            </a:r>
            <a:r>
              <a:rPr lang="en-US" b="1" dirty="0"/>
              <a:t>AMQP </a:t>
            </a:r>
            <a:r>
              <a:rPr lang="fa-IR" b="1" dirty="0"/>
              <a:t>مدل ارتباطی قوی آن</a:t>
            </a:r>
            <a:r>
              <a:rPr lang="fa-IR" dirty="0"/>
              <a:t> </a:t>
            </a:r>
            <a:r>
              <a:rPr lang="fa-IR" b="1" dirty="0"/>
              <a:t>است</a:t>
            </a:r>
            <a:r>
              <a:rPr lang="fa-IR" dirty="0"/>
              <a:t>. این پروتکل می‌تواند تراکنش‌های کامل را تضمین کند؛ اگرچه این ویژگی کاربردی است اما همیشه چیزی نیست که کاربردهای </a:t>
            </a:r>
            <a:r>
              <a:rPr lang="en-US" dirty="0"/>
              <a:t>IoT </a:t>
            </a:r>
            <a:r>
              <a:rPr lang="fa-IR" dirty="0"/>
              <a:t>به آن احتیاج داشته باشند.</a:t>
            </a:r>
          </a:p>
          <a:p>
            <a:r>
              <a:rPr lang="fa-IR" dirty="0"/>
              <a:t>از آنجایی که </a:t>
            </a:r>
            <a:r>
              <a:rPr lang="en-US" dirty="0"/>
              <a:t>AMQP </a:t>
            </a:r>
            <a:r>
              <a:rPr lang="fa-IR" dirty="0"/>
              <a:t>سنگین است برای دستگاه‌های حسگر با حافظه، توان یا پهنای باند شبکه‌ی محدود مناسب نیست اما برای موارد خاصی از </a:t>
            </a:r>
            <a:r>
              <a:rPr lang="en-US" dirty="0"/>
              <a:t>IoT </a:t>
            </a:r>
            <a:r>
              <a:rPr lang="fa-IR" dirty="0"/>
              <a:t>می‌تواند تنها پروتکل قابل اجرا برای کاربردهای سرتاسری باشد؛ از جمله نمونه‌هایی مانند ماشین‌های صنعتی سنگین.</a:t>
            </a:r>
          </a:p>
          <a:p>
            <a:endParaRPr lang="fa-IR" dirty="0"/>
          </a:p>
        </p:txBody>
      </p:sp>
    </p:spTree>
    <p:extLst>
      <p:ext uri="{BB962C8B-B14F-4D97-AF65-F5344CB8AC3E}">
        <p14:creationId xmlns:p14="http://schemas.microsoft.com/office/powerpoint/2010/main" val="2278335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6D0D-713B-C61F-FD49-608418F5F13F}"/>
              </a:ext>
            </a:extLst>
          </p:cNvPr>
          <p:cNvSpPr>
            <a:spLocks noGrp="1"/>
          </p:cNvSpPr>
          <p:nvPr>
            <p:ph type="ctrTitle"/>
          </p:nvPr>
        </p:nvSpPr>
        <p:spPr>
          <a:xfrm>
            <a:off x="4872037" y="154517"/>
            <a:ext cx="2447926" cy="674158"/>
          </a:xfrm>
        </p:spPr>
        <p:txBody>
          <a:bodyPr>
            <a:normAutofit fontScale="90000"/>
          </a:bodyPr>
          <a:lstStyle/>
          <a:p>
            <a:r>
              <a:rPr lang="en-US" b="1" dirty="0"/>
              <a:t>LwM2M</a:t>
            </a:r>
            <a:r>
              <a:rPr lang="en-US" dirty="0"/>
              <a:t> </a:t>
            </a:r>
            <a:endParaRPr lang="fa-IR" dirty="0"/>
          </a:p>
        </p:txBody>
      </p:sp>
      <p:sp>
        <p:nvSpPr>
          <p:cNvPr id="3" name="Subtitle 2">
            <a:extLst>
              <a:ext uri="{FF2B5EF4-FFF2-40B4-BE49-F238E27FC236}">
                <a16:creationId xmlns:a16="http://schemas.microsoft.com/office/drawing/2014/main" id="{CFE7D035-DEDD-7220-D201-1740E7C0636C}"/>
              </a:ext>
            </a:extLst>
          </p:cNvPr>
          <p:cNvSpPr>
            <a:spLocks noGrp="1"/>
          </p:cNvSpPr>
          <p:nvPr>
            <p:ph type="subTitle" idx="1"/>
          </p:nvPr>
        </p:nvSpPr>
        <p:spPr>
          <a:xfrm>
            <a:off x="238124" y="3461807"/>
            <a:ext cx="11763375" cy="1119718"/>
          </a:xfrm>
        </p:spPr>
        <p:txBody>
          <a:bodyPr>
            <a:normAutofit/>
          </a:bodyPr>
          <a:lstStyle/>
          <a:p>
            <a:r>
              <a:rPr lang="fa-IR" dirty="0"/>
              <a:t>آنچه</a:t>
            </a:r>
            <a:r>
              <a:rPr lang="fa-IR" b="1" dirty="0"/>
              <a:t> </a:t>
            </a:r>
            <a:r>
              <a:rPr lang="en-US" b="1" dirty="0"/>
              <a:t>LwM2M</a:t>
            </a:r>
            <a:r>
              <a:rPr lang="en-US" dirty="0"/>
              <a:t> </a:t>
            </a:r>
            <a:r>
              <a:rPr lang="fa-IR" dirty="0"/>
              <a:t>را از دیگر</a:t>
            </a:r>
            <a:r>
              <a:rPr lang="fa-IR" b="1" i="1" dirty="0"/>
              <a:t> پروتکل های اینترنت اشیا</a:t>
            </a:r>
            <a:r>
              <a:rPr lang="fa-IR" dirty="0"/>
              <a:t> متمایز می‌سازد این است که این استاندارد به طور ویژه برای</a:t>
            </a:r>
            <a:r>
              <a:rPr lang="fa-IR" b="1" dirty="0"/>
              <a:t> برآورده ساختن الزامات مدیریت جامع دستگاه‌های دارای محدودیت منابع</a:t>
            </a:r>
            <a:r>
              <a:rPr lang="fa-IR" dirty="0"/>
              <a:t> طراحی شده است. </a:t>
            </a:r>
            <a:r>
              <a:rPr lang="en-US" dirty="0"/>
              <a:t>LwM2M </a:t>
            </a:r>
            <a:r>
              <a:rPr lang="fa-IR" dirty="0"/>
              <a:t>در سال 2014 توسط </a:t>
            </a:r>
            <a:r>
              <a:rPr lang="en-US" dirty="0"/>
              <a:t>Open Mobile Alliance </a:t>
            </a:r>
            <a:r>
              <a:rPr lang="fa-IR" dirty="0"/>
              <a:t>راه‌اندازی شد و یک</a:t>
            </a:r>
            <a:r>
              <a:rPr lang="fa-IR" b="1" dirty="0"/>
              <a:t> استاندارد کاملا مناسب و تعریف‌شده برای ارتباطات داده‌های اینترنت اشیا و مدیریت دستگاه</a:t>
            </a:r>
            <a:r>
              <a:rPr lang="fa-IR" dirty="0"/>
              <a:t> ارائه می‌دهد.</a:t>
            </a:r>
          </a:p>
        </p:txBody>
      </p:sp>
    </p:spTree>
    <p:extLst>
      <p:ext uri="{BB962C8B-B14F-4D97-AF65-F5344CB8AC3E}">
        <p14:creationId xmlns:p14="http://schemas.microsoft.com/office/powerpoint/2010/main" val="425583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944F-BBBB-38F0-ADA0-4D203C45C02B}"/>
              </a:ext>
            </a:extLst>
          </p:cNvPr>
          <p:cNvSpPr>
            <a:spLocks noGrp="1"/>
          </p:cNvSpPr>
          <p:nvPr>
            <p:ph type="ctrTitle"/>
          </p:nvPr>
        </p:nvSpPr>
        <p:spPr>
          <a:xfrm>
            <a:off x="4738687" y="270936"/>
            <a:ext cx="2714626" cy="826558"/>
          </a:xfrm>
        </p:spPr>
        <p:txBody>
          <a:bodyPr/>
          <a:lstStyle/>
          <a:p>
            <a:r>
              <a:rPr lang="en-US" b="1" dirty="0"/>
              <a:t>Cellular</a:t>
            </a:r>
            <a:endParaRPr lang="fa-IR" dirty="0"/>
          </a:p>
        </p:txBody>
      </p:sp>
      <p:sp>
        <p:nvSpPr>
          <p:cNvPr id="3" name="Subtitle 2">
            <a:extLst>
              <a:ext uri="{FF2B5EF4-FFF2-40B4-BE49-F238E27FC236}">
                <a16:creationId xmlns:a16="http://schemas.microsoft.com/office/drawing/2014/main" id="{80949CA5-0EEA-81B3-B796-B44DFF76074A}"/>
              </a:ext>
            </a:extLst>
          </p:cNvPr>
          <p:cNvSpPr>
            <a:spLocks noGrp="1"/>
          </p:cNvSpPr>
          <p:nvPr>
            <p:ph type="subTitle" idx="1"/>
          </p:nvPr>
        </p:nvSpPr>
        <p:spPr>
          <a:xfrm>
            <a:off x="290512" y="2821517"/>
            <a:ext cx="11610975" cy="1905000"/>
          </a:xfrm>
        </p:spPr>
        <p:txBody>
          <a:bodyPr/>
          <a:lstStyle/>
          <a:p>
            <a:r>
              <a:rPr lang="fa-IR" b="1" dirty="0"/>
              <a:t>شبکه‌ی سلولی</a:t>
            </a:r>
            <a:r>
              <a:rPr lang="fa-IR" dirty="0"/>
              <a:t> یکی</a:t>
            </a:r>
            <a:r>
              <a:rPr lang="fa-IR" b="1" dirty="0"/>
              <a:t> از گسترده‌ترین و شناخته‌شده‌ترین گزینه‌های موجود برای برنامه‌های اینترنت اشیا</a:t>
            </a:r>
            <a:r>
              <a:rPr lang="fa-IR" dirty="0"/>
              <a:t> است و یکی از بهترین گزینه‌ها برای مواردی است که</a:t>
            </a:r>
            <a:r>
              <a:rPr lang="fa-IR" b="1" dirty="0"/>
              <a:t> ارتباط در فواصل طولانی‌تر</a:t>
            </a:r>
            <a:r>
              <a:rPr lang="fa-IR" dirty="0"/>
              <a:t> مورد نیاز است. اگرچه استانداردهای سلولی قدیمی 2</a:t>
            </a:r>
            <a:r>
              <a:rPr lang="en-US" dirty="0"/>
              <a:t>G </a:t>
            </a:r>
            <a:r>
              <a:rPr lang="fa-IR" dirty="0"/>
              <a:t>و 3</a:t>
            </a:r>
            <a:r>
              <a:rPr lang="en-US" dirty="0"/>
              <a:t>G </a:t>
            </a:r>
            <a:r>
              <a:rPr lang="fa-IR" dirty="0"/>
              <a:t>امروزه در حال حذف شدن هستند اما شرکت‌های مخابراتی به سرعت در حال گسترش </a:t>
            </a:r>
            <a:r>
              <a:rPr lang="fa-IR" b="1" dirty="0"/>
              <a:t>استانداردهای جدیدتر و سریع‌تر مانند 4</a:t>
            </a:r>
            <a:r>
              <a:rPr lang="en-US" b="1" dirty="0"/>
              <a:t>G/LTE </a:t>
            </a:r>
            <a:r>
              <a:rPr lang="fa-IR" b="1" dirty="0"/>
              <a:t>و 5</a:t>
            </a:r>
            <a:r>
              <a:rPr lang="en-US" b="1" dirty="0"/>
              <a:t>G</a:t>
            </a:r>
            <a:r>
              <a:rPr lang="en-US" dirty="0"/>
              <a:t> </a:t>
            </a:r>
            <a:r>
              <a:rPr lang="fa-IR" dirty="0"/>
              <a:t>هستند. شبکه‌ی سلولی </a:t>
            </a:r>
            <a:r>
              <a:rPr lang="fa-IR" b="1" dirty="0"/>
              <a:t>پهنای باند بالا و ارتباط قابل اطمینان</a:t>
            </a:r>
            <a:r>
              <a:rPr lang="fa-IR" dirty="0"/>
              <a:t> را ارائه می‌دهد و قادر است مقادیر بالایی از داده‌ها را ارسال کند که برای بسیاری از کاربردهای </a:t>
            </a:r>
            <a:r>
              <a:rPr lang="en-US" dirty="0"/>
              <a:t>IoT </a:t>
            </a:r>
            <a:r>
              <a:rPr lang="fa-IR" dirty="0"/>
              <a:t>مهم است. با این حال، این ویژگی‌ها با هزینه‌ای همراه هستند که شامل</a:t>
            </a:r>
            <a:r>
              <a:rPr lang="fa-IR" b="1" dirty="0"/>
              <a:t> قیمت بالاتر و مصرف بالاتر انرژی نسبت به سایر گزینه‌ها</a:t>
            </a:r>
            <a:r>
              <a:rPr lang="fa-IR" dirty="0"/>
              <a:t> می‌شود.</a:t>
            </a:r>
          </a:p>
        </p:txBody>
      </p:sp>
    </p:spTree>
    <p:extLst>
      <p:ext uri="{BB962C8B-B14F-4D97-AF65-F5344CB8AC3E}">
        <p14:creationId xmlns:p14="http://schemas.microsoft.com/office/powerpoint/2010/main" val="150812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CE358-7CFE-8734-8835-E789676DCEBE}"/>
              </a:ext>
            </a:extLst>
          </p:cNvPr>
          <p:cNvSpPr>
            <a:spLocks noGrp="1"/>
          </p:cNvSpPr>
          <p:nvPr>
            <p:ph type="ctrTitle"/>
          </p:nvPr>
        </p:nvSpPr>
        <p:spPr>
          <a:xfrm>
            <a:off x="4367212" y="268817"/>
            <a:ext cx="3457576" cy="712258"/>
          </a:xfrm>
        </p:spPr>
        <p:txBody>
          <a:bodyPr>
            <a:normAutofit fontScale="90000"/>
          </a:bodyPr>
          <a:lstStyle/>
          <a:p>
            <a:r>
              <a:rPr lang="en-US" b="1" dirty="0"/>
              <a:t>Long Range</a:t>
            </a:r>
            <a:endParaRPr lang="fa-IR" dirty="0"/>
          </a:p>
        </p:txBody>
      </p:sp>
      <p:sp>
        <p:nvSpPr>
          <p:cNvPr id="3" name="Subtitle 2">
            <a:extLst>
              <a:ext uri="{FF2B5EF4-FFF2-40B4-BE49-F238E27FC236}">
                <a16:creationId xmlns:a16="http://schemas.microsoft.com/office/drawing/2014/main" id="{ABCAF479-50B4-8934-E7A4-346ADCF58ADB}"/>
              </a:ext>
            </a:extLst>
          </p:cNvPr>
          <p:cNvSpPr>
            <a:spLocks noGrp="1"/>
          </p:cNvSpPr>
          <p:nvPr>
            <p:ph type="subTitle" idx="1"/>
          </p:nvPr>
        </p:nvSpPr>
        <p:spPr>
          <a:xfrm>
            <a:off x="992187" y="3324225"/>
            <a:ext cx="10207625" cy="1647825"/>
          </a:xfrm>
        </p:spPr>
        <p:txBody>
          <a:bodyPr>
            <a:normAutofit/>
          </a:bodyPr>
          <a:lstStyle/>
          <a:p>
            <a:r>
              <a:rPr lang="fa-IR" b="1" dirty="0"/>
              <a:t>لورا (</a:t>
            </a:r>
            <a:r>
              <a:rPr lang="en-US" b="1" dirty="0"/>
              <a:t>Long Range)</a:t>
            </a:r>
            <a:r>
              <a:rPr lang="en-US" dirty="0"/>
              <a:t> </a:t>
            </a:r>
            <a:r>
              <a:rPr lang="fa-IR" dirty="0"/>
              <a:t>یک </a:t>
            </a:r>
            <a:r>
              <a:rPr lang="fa-IR" b="1" dirty="0"/>
              <a:t>تکنولوژی بی‌سیم غیرسلولی برای بردهای طولانی</a:t>
            </a:r>
            <a:r>
              <a:rPr lang="fa-IR" dirty="0"/>
              <a:t> است که همانطور که از نام آن مشخص است، یک </a:t>
            </a:r>
            <a:r>
              <a:rPr lang="fa-IR" b="1" dirty="0"/>
              <a:t>ارتباط دوربُرد</a:t>
            </a:r>
            <a:r>
              <a:rPr lang="fa-IR" dirty="0"/>
              <a:t> ارائه می‌دهد. این </a:t>
            </a:r>
            <a:r>
              <a:rPr lang="fa-IR" b="1" dirty="0"/>
              <a:t>پروتکل کم مصرف و با انتقال ایمن داده</a:t>
            </a:r>
            <a:r>
              <a:rPr lang="fa-IR" dirty="0"/>
              <a:t> برای </a:t>
            </a:r>
            <a:r>
              <a:rPr lang="fa-IR" b="1" dirty="0"/>
              <a:t>کاربردهای ماشین به ماشین و استقرار اینترنت اشیا</a:t>
            </a:r>
            <a:r>
              <a:rPr lang="fa-IR" dirty="0"/>
              <a:t> است. لورا یک فناوری اختصاصی است که اکنون بخشی از پلتفرم فرکانس رادیویی سمتک (</a:t>
            </a:r>
            <a:r>
              <a:rPr lang="en-US" dirty="0" err="1"/>
              <a:t>Semtech</a:t>
            </a:r>
            <a:r>
              <a:rPr lang="en-US" dirty="0"/>
              <a:t>) </a:t>
            </a:r>
            <a:r>
              <a:rPr lang="fa-IR" dirty="0"/>
              <a:t>محسوب می‌شود. </a:t>
            </a:r>
            <a:r>
              <a:rPr lang="en-US" b="1" dirty="0" err="1"/>
              <a:t>LoRaWAN</a:t>
            </a:r>
            <a:r>
              <a:rPr lang="en-US" dirty="0"/>
              <a:t> </a:t>
            </a:r>
            <a:r>
              <a:rPr lang="fa-IR" dirty="0"/>
              <a:t>نیز به دنبال </a:t>
            </a:r>
            <a:r>
              <a:rPr lang="en-US" dirty="0"/>
              <a:t>LoRa </a:t>
            </a:r>
            <a:r>
              <a:rPr lang="fa-IR" dirty="0"/>
              <a:t>طراحی شده و به عنوان یک</a:t>
            </a:r>
            <a:r>
              <a:rPr lang="fa-IR" b="1" dirty="0"/>
              <a:t> پروتکل باز مبتنی بر ابر</a:t>
            </a:r>
            <a:r>
              <a:rPr lang="fa-IR" dirty="0"/>
              <a:t> به دستگاه‌ها امکان می‌دهد با </a:t>
            </a:r>
            <a:r>
              <a:rPr lang="en-US" dirty="0"/>
              <a:t>LoRa </a:t>
            </a:r>
            <a:r>
              <a:rPr lang="fa-IR" dirty="0"/>
              <a:t>ارتباط برقرار کنند.</a:t>
            </a:r>
          </a:p>
        </p:txBody>
      </p:sp>
    </p:spTree>
    <p:extLst>
      <p:ext uri="{BB962C8B-B14F-4D97-AF65-F5344CB8AC3E}">
        <p14:creationId xmlns:p14="http://schemas.microsoft.com/office/powerpoint/2010/main" val="204576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017A-044A-9C50-2468-D2AECA938D62}"/>
              </a:ext>
            </a:extLst>
          </p:cNvPr>
          <p:cNvSpPr>
            <a:spLocks noGrp="1"/>
          </p:cNvSpPr>
          <p:nvPr>
            <p:ph type="ctrTitle"/>
          </p:nvPr>
        </p:nvSpPr>
        <p:spPr>
          <a:xfrm>
            <a:off x="5029199" y="270935"/>
            <a:ext cx="2133601" cy="807508"/>
          </a:xfrm>
        </p:spPr>
        <p:txBody>
          <a:bodyPr>
            <a:normAutofit fontScale="90000"/>
          </a:bodyPr>
          <a:lstStyle/>
          <a:p>
            <a:r>
              <a:rPr lang="en-US" b="1" dirty="0"/>
              <a:t>Z-Wave</a:t>
            </a:r>
            <a:endParaRPr lang="fa-IR" dirty="0"/>
          </a:p>
        </p:txBody>
      </p:sp>
      <p:sp>
        <p:nvSpPr>
          <p:cNvPr id="3" name="Subtitle 2">
            <a:extLst>
              <a:ext uri="{FF2B5EF4-FFF2-40B4-BE49-F238E27FC236}">
                <a16:creationId xmlns:a16="http://schemas.microsoft.com/office/drawing/2014/main" id="{3CD6A94A-7EED-1A91-6D91-B5A8E7B9FBBE}"/>
              </a:ext>
            </a:extLst>
          </p:cNvPr>
          <p:cNvSpPr>
            <a:spLocks noGrp="1"/>
          </p:cNvSpPr>
          <p:nvPr>
            <p:ph type="subTitle" idx="1"/>
          </p:nvPr>
        </p:nvSpPr>
        <p:spPr>
          <a:xfrm>
            <a:off x="714375" y="2943226"/>
            <a:ext cx="10839450" cy="1628774"/>
          </a:xfrm>
        </p:spPr>
        <p:txBody>
          <a:bodyPr>
            <a:normAutofit/>
          </a:bodyPr>
          <a:lstStyle/>
          <a:p>
            <a:r>
              <a:rPr lang="fa-IR" dirty="0"/>
              <a:t>یکی دیگر از گزینه‌های اختصاصی در </a:t>
            </a:r>
            <a:r>
              <a:rPr lang="fa-IR" b="1" dirty="0"/>
              <a:t>پروتکل اینترنت اشیا</a:t>
            </a:r>
            <a:r>
              <a:rPr lang="fa-IR" dirty="0"/>
              <a:t>، </a:t>
            </a:r>
            <a:r>
              <a:rPr lang="fa-IR" b="1" dirty="0">
                <a:hlinkClick r:id="rId2"/>
              </a:rPr>
              <a:t>پروتکل </a:t>
            </a:r>
            <a:r>
              <a:rPr lang="en-US" b="1" dirty="0">
                <a:hlinkClick r:id="rId2"/>
              </a:rPr>
              <a:t>Z-Wave</a:t>
            </a:r>
            <a:r>
              <a:rPr lang="en-US" dirty="0"/>
              <a:t> </a:t>
            </a:r>
            <a:r>
              <a:rPr lang="fa-IR" dirty="0"/>
              <a:t>است؛ یک </a:t>
            </a:r>
            <a:r>
              <a:rPr lang="fa-IR" b="1" dirty="0"/>
              <a:t>پروتکل ارتباطی شبکه‌ی بی‌سیم</a:t>
            </a:r>
            <a:r>
              <a:rPr lang="fa-IR" dirty="0"/>
              <a:t> که بر اساس </a:t>
            </a:r>
            <a:r>
              <a:rPr lang="fa-IR" b="1" dirty="0"/>
              <a:t>فناوری فرکانس رادیویی کم مصرف</a:t>
            </a:r>
            <a:r>
              <a:rPr lang="fa-IR" dirty="0"/>
              <a:t> ساخته شده است. </a:t>
            </a:r>
            <a:r>
              <a:rPr lang="en-US" dirty="0"/>
              <a:t>Z-Wave </a:t>
            </a:r>
            <a:r>
              <a:rPr lang="fa-IR" dirty="0"/>
              <a:t>همانند وای‌فای و بلوتوث به دستگاه‌های هوشمند امکان می‌دهد با رمزگذاری ارتباط برقرار کنند و در نتیجه سطحی از امنیت را در اینترنت اشیا ارائه می‌دهد. از این پروتکل معمولا برای</a:t>
            </a:r>
            <a:r>
              <a:rPr lang="fa-IR" b="1" dirty="0"/>
              <a:t> محصولات هوشمند سازی خانگی و سیستم‌های امنیتی</a:t>
            </a:r>
            <a:r>
              <a:rPr lang="fa-IR" dirty="0"/>
              <a:t> و همینطور در کاربردهای تجاری مانند </a:t>
            </a:r>
            <a:r>
              <a:rPr lang="fa-IR" b="1" dirty="0"/>
              <a:t>تکنولوژی‌های مدیریت انرژی</a:t>
            </a:r>
            <a:r>
              <a:rPr lang="fa-IR" dirty="0"/>
              <a:t>، استفاده می‌شود.</a:t>
            </a:r>
          </a:p>
        </p:txBody>
      </p:sp>
    </p:spTree>
    <p:extLst>
      <p:ext uri="{BB962C8B-B14F-4D97-AF65-F5344CB8AC3E}">
        <p14:creationId xmlns:p14="http://schemas.microsoft.com/office/powerpoint/2010/main" val="3524935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B293-451B-1AB6-E47A-4288F7DBE876}"/>
              </a:ext>
            </a:extLst>
          </p:cNvPr>
          <p:cNvSpPr>
            <a:spLocks noGrp="1"/>
          </p:cNvSpPr>
          <p:nvPr>
            <p:ph type="ctrTitle"/>
          </p:nvPr>
        </p:nvSpPr>
        <p:spPr>
          <a:xfrm>
            <a:off x="5472112" y="221192"/>
            <a:ext cx="1247776" cy="721783"/>
          </a:xfrm>
        </p:spPr>
        <p:txBody>
          <a:bodyPr>
            <a:normAutofit fontScale="90000"/>
          </a:bodyPr>
          <a:lstStyle/>
          <a:p>
            <a:r>
              <a:rPr lang="en-US" sz="4900" b="1" dirty="0" err="1"/>
              <a:t>rpl</a:t>
            </a:r>
            <a:r>
              <a:rPr lang="en-US" b="1" dirty="0"/>
              <a:t> </a:t>
            </a:r>
            <a:endParaRPr lang="fa-IR" dirty="0"/>
          </a:p>
        </p:txBody>
      </p:sp>
      <p:sp>
        <p:nvSpPr>
          <p:cNvPr id="3" name="Subtitle 2">
            <a:extLst>
              <a:ext uri="{FF2B5EF4-FFF2-40B4-BE49-F238E27FC236}">
                <a16:creationId xmlns:a16="http://schemas.microsoft.com/office/drawing/2014/main" id="{06E9A513-26A6-CE6B-7F5F-46858BF007BC}"/>
              </a:ext>
            </a:extLst>
          </p:cNvPr>
          <p:cNvSpPr>
            <a:spLocks noGrp="1"/>
          </p:cNvSpPr>
          <p:nvPr>
            <p:ph type="subTitle" idx="1"/>
          </p:nvPr>
        </p:nvSpPr>
        <p:spPr>
          <a:xfrm>
            <a:off x="1039812" y="2169583"/>
            <a:ext cx="10112375" cy="2171700"/>
          </a:xfrm>
        </p:spPr>
        <p:txBody>
          <a:bodyPr/>
          <a:lstStyle/>
          <a:p>
            <a:r>
              <a:rPr lang="fa-IR" b="1" dirty="0"/>
              <a:t>پروتکل مسیریابی برای شبکه‌های کم‌توان و پراتلاف در اینترنت اشیا</a:t>
            </a:r>
            <a:r>
              <a:rPr lang="fa-IR" dirty="0"/>
              <a:t> </a:t>
            </a:r>
            <a:r>
              <a:rPr lang="fa-IR" b="1" dirty="0"/>
              <a:t>(</a:t>
            </a:r>
            <a:r>
              <a:rPr lang="en-US" b="1" dirty="0"/>
              <a:t>Routing Protocol for Low-Power and Lossy Networks)</a:t>
            </a:r>
            <a:r>
              <a:rPr lang="en-US" dirty="0"/>
              <a:t> </a:t>
            </a:r>
            <a:r>
              <a:rPr lang="fa-IR" dirty="0"/>
              <a:t>یا </a:t>
            </a:r>
            <a:r>
              <a:rPr lang="fa-IR" b="1" i="1" dirty="0"/>
              <a:t>پروتکل </a:t>
            </a:r>
            <a:r>
              <a:rPr lang="en-US" b="1" i="1" dirty="0" err="1"/>
              <a:t>rpl</a:t>
            </a:r>
            <a:r>
              <a:rPr lang="en-US" b="1" i="1" dirty="0"/>
              <a:t> </a:t>
            </a:r>
            <a:r>
              <a:rPr lang="fa-IR" b="1" i="1" dirty="0"/>
              <a:t>در اینترنت اشیا</a:t>
            </a:r>
            <a:r>
              <a:rPr lang="fa-IR" dirty="0"/>
              <a:t> یک</a:t>
            </a:r>
            <a:r>
              <a:rPr lang="fa-IR" b="1" dirty="0"/>
              <a:t> پروتکل مسیریابی </a:t>
            </a:r>
            <a:r>
              <a:rPr lang="en-US" b="1" dirty="0"/>
              <a:t>IPv6</a:t>
            </a:r>
            <a:r>
              <a:rPr lang="en-US" dirty="0"/>
              <a:t> </a:t>
            </a:r>
            <a:r>
              <a:rPr lang="fa-IR" dirty="0"/>
              <a:t>است که توسط کارگروه مهندسی اینترنت (</a:t>
            </a:r>
            <a:r>
              <a:rPr lang="en-US" dirty="0"/>
              <a:t>IETF) </a:t>
            </a:r>
            <a:r>
              <a:rPr lang="fa-IR" dirty="0"/>
              <a:t>برای اینترنت اشیا (</a:t>
            </a:r>
            <a:r>
              <a:rPr lang="en-US" dirty="0"/>
              <a:t>IoT) </a:t>
            </a:r>
            <a:r>
              <a:rPr lang="fa-IR" dirty="0"/>
              <a:t>استانداردسازی شده است. </a:t>
            </a:r>
            <a:r>
              <a:rPr lang="fa-IR" b="1" dirty="0"/>
              <a:t>پروتکل </a:t>
            </a:r>
            <a:r>
              <a:rPr lang="en-US" b="1" dirty="0"/>
              <a:t>RPL</a:t>
            </a:r>
            <a:r>
              <a:rPr lang="en-US" dirty="0"/>
              <a:t> </a:t>
            </a:r>
            <a:r>
              <a:rPr lang="fa-IR" dirty="0"/>
              <a:t>از پروتکل‌های مسیریابی در اینترنت اشیا، یک </a:t>
            </a:r>
            <a:r>
              <a:rPr lang="fa-IR" b="1" dirty="0"/>
              <a:t>توپولوژی درخت مانند</a:t>
            </a:r>
            <a:r>
              <a:rPr lang="fa-IR" dirty="0"/>
              <a:t> را شکل می‌دهد که مبتنی بر فرآیند بهینه‌سازی متفاوتی به نام تابع هدف (</a:t>
            </a:r>
            <a:r>
              <a:rPr lang="en-US" dirty="0"/>
              <a:t>OF) </a:t>
            </a:r>
            <a:r>
              <a:rPr lang="fa-IR" dirty="0"/>
              <a:t>است. در بیشتر موارد اینترنت اشیا باید با دستگاه‌های کم‌توان و شبکه‌های پراتلاف کار کند، بنابراین، </a:t>
            </a:r>
            <a:r>
              <a:rPr lang="fa-IR" b="1" dirty="0"/>
              <a:t>محدودیت‌های اصلی </a:t>
            </a:r>
            <a:r>
              <a:rPr lang="en-US" b="1" dirty="0"/>
              <a:t>RPL</a:t>
            </a:r>
            <a:r>
              <a:rPr lang="en-US" dirty="0"/>
              <a:t> </a:t>
            </a:r>
            <a:r>
              <a:rPr lang="fa-IR" dirty="0"/>
              <a:t>عبارت است از </a:t>
            </a:r>
            <a:r>
              <a:rPr lang="fa-IR" b="1" dirty="0"/>
              <a:t>منبع توان محدود، طول عمر شبکه و قابل اطمینان بودن شبکه</a:t>
            </a:r>
            <a:r>
              <a:rPr lang="fa-IR" dirty="0"/>
              <a:t>. توابع هدف برای بهینه‌سازی مسیر به معیارهای مختلفی مانند شمار انتقال‌های مورد انتظار (</a:t>
            </a:r>
            <a:r>
              <a:rPr lang="en-US" dirty="0"/>
              <a:t>ETX)، </a:t>
            </a:r>
            <a:r>
              <a:rPr lang="fa-IR" dirty="0"/>
              <a:t>انرژی و نشانگر قدرت سیگنال دریافتی (</a:t>
            </a:r>
            <a:r>
              <a:rPr lang="en-US" dirty="0"/>
              <a:t>RSSI) </a:t>
            </a:r>
            <a:r>
              <a:rPr lang="fa-IR" dirty="0"/>
              <a:t>بستگی دارند.</a:t>
            </a:r>
          </a:p>
        </p:txBody>
      </p:sp>
    </p:spTree>
    <p:extLst>
      <p:ext uri="{BB962C8B-B14F-4D97-AF65-F5344CB8AC3E}">
        <p14:creationId xmlns:p14="http://schemas.microsoft.com/office/powerpoint/2010/main" val="137709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9B93A-9579-C312-DC2E-F1298BE7E49D}"/>
              </a:ext>
            </a:extLst>
          </p:cNvPr>
          <p:cNvSpPr>
            <a:spLocks noGrp="1"/>
          </p:cNvSpPr>
          <p:nvPr>
            <p:ph type="ctrTitle"/>
          </p:nvPr>
        </p:nvSpPr>
        <p:spPr>
          <a:xfrm>
            <a:off x="4994274" y="-16933"/>
            <a:ext cx="7197726" cy="2421464"/>
          </a:xfrm>
        </p:spPr>
        <p:txBody>
          <a:bodyPr>
            <a:normAutofit fontScale="90000"/>
          </a:bodyPr>
          <a:lstStyle/>
          <a:p>
            <a:r>
              <a:rPr lang="fa-IR" b="1" dirty="0"/>
              <a:t>چرا آشنا بودن با پروتکل‌های اینترنت اشیا (</a:t>
            </a:r>
            <a:r>
              <a:rPr lang="en-US" b="1" dirty="0"/>
              <a:t>IoT) </a:t>
            </a:r>
            <a:r>
              <a:rPr lang="fa-IR" b="1" dirty="0"/>
              <a:t>حائز اهمیت است؟</a:t>
            </a:r>
            <a:br>
              <a:rPr lang="fa-IR" b="1" dirty="0"/>
            </a:br>
            <a:endParaRPr lang="fa-IR" dirty="0"/>
          </a:p>
        </p:txBody>
      </p:sp>
      <p:sp>
        <p:nvSpPr>
          <p:cNvPr id="3" name="Subtitle 2">
            <a:extLst>
              <a:ext uri="{FF2B5EF4-FFF2-40B4-BE49-F238E27FC236}">
                <a16:creationId xmlns:a16="http://schemas.microsoft.com/office/drawing/2014/main" id="{F7608BD3-BB89-BC55-36ED-ECAAB845A96A}"/>
              </a:ext>
            </a:extLst>
          </p:cNvPr>
          <p:cNvSpPr>
            <a:spLocks noGrp="1"/>
          </p:cNvSpPr>
          <p:nvPr>
            <p:ph type="subTitle" idx="1"/>
          </p:nvPr>
        </p:nvSpPr>
        <p:spPr>
          <a:xfrm>
            <a:off x="581024" y="2209800"/>
            <a:ext cx="11210925" cy="3581399"/>
          </a:xfrm>
        </p:spPr>
        <p:txBody>
          <a:bodyPr>
            <a:normAutofit/>
          </a:bodyPr>
          <a:lstStyle/>
          <a:p>
            <a:r>
              <a:rPr lang="fa-IR" dirty="0"/>
              <a:t>آنچه یک دستگاه هوشمند را از نمونه‌ی معمولی خود متمایز می‌کند این است که درحالی که دستگاه دومی در صورت خرابی خاموش می‌ماند، اولی قادر است در صورت مواجهه با هر مشکلی با دستگاه‌های دیگر ارتباط برقرار کند و اگر نیاز باشد نقص را به کاربر اطلاع داده و به طور اتوماتیک درخواست کمک کند. اما هر نمونه از این تعامل‌ها تنها زمانی امکان‌پذیر است که یک</a:t>
            </a:r>
            <a:r>
              <a:rPr lang="fa-IR" b="1" dirty="0"/>
              <a:t> رسانه‌ی ارتباطی</a:t>
            </a:r>
            <a:r>
              <a:rPr lang="fa-IR" dirty="0"/>
              <a:t> وجود داشته باشد؛</a:t>
            </a:r>
            <a:r>
              <a:rPr lang="fa-IR" b="1" dirty="0"/>
              <a:t> زبانی مشترک که بین همه‌ی دستگاه‌ها در یک اکوسیستم اینترنت اشیا به اشتراک گذاشته شده و دستگاه‌ها بتوانند از آن استفاده کنند.</a:t>
            </a:r>
            <a:endParaRPr lang="fa-IR" dirty="0"/>
          </a:p>
          <a:p>
            <a:r>
              <a:rPr lang="fa-IR" dirty="0"/>
              <a:t>در</a:t>
            </a:r>
            <a:r>
              <a:rPr lang="fa-IR" b="1" dirty="0"/>
              <a:t> اینترنت اشیاء</a:t>
            </a:r>
            <a:r>
              <a:rPr lang="fa-IR" dirty="0"/>
              <a:t>، این رسانه توسط </a:t>
            </a:r>
            <a:r>
              <a:rPr lang="fa-IR" b="1" i="1" dirty="0"/>
              <a:t>پروتکل های اینترنت اشیاء</a:t>
            </a:r>
            <a:r>
              <a:rPr lang="fa-IR" dirty="0"/>
              <a:t> فراهم می‌شود؛ یا پروتکل‌هایی که مدت‌هاست مورد استفاده قرار می‌گیرد و یا پروتکل‌های </a:t>
            </a:r>
            <a:r>
              <a:rPr lang="en-US" dirty="0"/>
              <a:t>IoT </a:t>
            </a:r>
            <a:r>
              <a:rPr lang="fa-IR" dirty="0"/>
              <a:t>که به طور ویژه برای ارتباط دستگاه‌های متصل توسعه یافته است. این یکی از دلایلی است که چرا اینترنت اشیا نیاز به</a:t>
            </a:r>
            <a:r>
              <a:rPr lang="fa-IR" b="1" dirty="0"/>
              <a:t> پروتکل </a:t>
            </a:r>
            <a:r>
              <a:rPr lang="en-US" b="1" dirty="0"/>
              <a:t>IoT </a:t>
            </a:r>
            <a:r>
              <a:rPr lang="fa-IR" b="1" dirty="0"/>
              <a:t>استانداردشده</a:t>
            </a:r>
            <a:r>
              <a:rPr lang="fa-IR" dirty="0"/>
              <a:t> دارد. این کار از پراکندگی جلوگیری کرده و بنابراین خطر تهدیدات امنیتی را به حداقل می‌رساند.</a:t>
            </a:r>
          </a:p>
          <a:p>
            <a:endParaRPr lang="fa-IR" dirty="0"/>
          </a:p>
        </p:txBody>
      </p:sp>
    </p:spTree>
    <p:extLst>
      <p:ext uri="{BB962C8B-B14F-4D97-AF65-F5344CB8AC3E}">
        <p14:creationId xmlns:p14="http://schemas.microsoft.com/office/powerpoint/2010/main" val="9949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3B104-5E0A-F100-7B26-ED9D65F157DD}"/>
              </a:ext>
            </a:extLst>
          </p:cNvPr>
          <p:cNvSpPr>
            <a:spLocks noGrp="1"/>
          </p:cNvSpPr>
          <p:nvPr>
            <p:ph type="ctrTitle"/>
          </p:nvPr>
        </p:nvSpPr>
        <p:spPr>
          <a:xfrm>
            <a:off x="4765674" y="228600"/>
            <a:ext cx="7197726" cy="2305050"/>
          </a:xfrm>
        </p:spPr>
        <p:txBody>
          <a:bodyPr>
            <a:normAutofit/>
          </a:bodyPr>
          <a:lstStyle/>
          <a:p>
            <a:r>
              <a:rPr lang="fa-IR" b="1" dirty="0"/>
              <a:t>اهمیت انتخاب یک پروتکل </a:t>
            </a:r>
            <a:r>
              <a:rPr lang="en-US" b="1" dirty="0"/>
              <a:t>IoT </a:t>
            </a:r>
            <a:r>
              <a:rPr lang="fa-IR" b="1" dirty="0"/>
              <a:t>خاص</a:t>
            </a:r>
            <a:br>
              <a:rPr lang="fa-IR" b="1" dirty="0"/>
            </a:br>
            <a:endParaRPr lang="fa-IR" dirty="0"/>
          </a:p>
        </p:txBody>
      </p:sp>
      <p:sp>
        <p:nvSpPr>
          <p:cNvPr id="3" name="Subtitle 2">
            <a:extLst>
              <a:ext uri="{FF2B5EF4-FFF2-40B4-BE49-F238E27FC236}">
                <a16:creationId xmlns:a16="http://schemas.microsoft.com/office/drawing/2014/main" id="{C85C76FB-7951-771A-874A-088898AB7EC2}"/>
              </a:ext>
            </a:extLst>
          </p:cNvPr>
          <p:cNvSpPr>
            <a:spLocks noGrp="1"/>
          </p:cNvSpPr>
          <p:nvPr>
            <p:ph type="subTitle" idx="1"/>
          </p:nvPr>
        </p:nvSpPr>
        <p:spPr>
          <a:xfrm>
            <a:off x="238125" y="2004481"/>
            <a:ext cx="11715750" cy="3872443"/>
          </a:xfrm>
        </p:spPr>
        <p:txBody>
          <a:bodyPr>
            <a:normAutofit/>
          </a:bodyPr>
          <a:lstStyle/>
          <a:p>
            <a:r>
              <a:rPr lang="fa-IR" dirty="0"/>
              <a:t>در طول دو دهه‌ی گذشته، اینترنت اشیا به سرعت در جهان گسترش پیدا کرده است و راه خود را به شاخه‌های صنعتی متفاوتی مانند تولید، مراقبت‌های بهداشتی، صنعت خودروسازی، امنیت، حمل و نقل و غیره پیدا کرده و برای آنها ارزش اقتصادی به همراه آورده است. امروزه اینترنت اشیا از </a:t>
            </a:r>
            <a:r>
              <a:rPr lang="fa-IR" b="1" dirty="0"/>
              <a:t>ده‌ها پروتکل اینترنت اشیا</a:t>
            </a:r>
            <a:r>
              <a:rPr lang="fa-IR" dirty="0"/>
              <a:t> پشتیبانی می‌کند. با توجه به این مساله، بسیاری از متخصصان </a:t>
            </a:r>
            <a:r>
              <a:rPr lang="en-US" dirty="0"/>
              <a:t>IoT </a:t>
            </a:r>
            <a:r>
              <a:rPr lang="fa-IR" dirty="0"/>
              <a:t>درخواست استانداردسازی یک پروتکل جهانی دارند. با این وجود، بازار اینترنت اشیا ذاتا تکه تکه شده و احتمالا هرگز نیاز به یک استاندارد جهانی وجود نخواهد داشت. همانطور که برنامه‌های جدید و جدیدتری در صنعت اینترنت اشیا پدیدار می‌شود،</a:t>
            </a:r>
            <a:r>
              <a:rPr lang="fa-IR" b="1" dirty="0"/>
              <a:t> پروتکل‌های مناسب</a:t>
            </a:r>
            <a:r>
              <a:rPr lang="fa-IR" dirty="0"/>
              <a:t> </a:t>
            </a:r>
            <a:r>
              <a:rPr lang="fa-IR" b="1" dirty="0"/>
              <a:t>هدف</a:t>
            </a:r>
            <a:r>
              <a:rPr lang="fa-IR" dirty="0"/>
              <a:t> نیز ارائه می‌شود. باید بر این نکته تاکید کرد که</a:t>
            </a:r>
            <a:r>
              <a:rPr lang="fa-IR" b="1" dirty="0"/>
              <a:t> مدیریت ایمن و موثر دستگاه‌ها، کلید اصلی توسعه‌ی پایدار شبکه‌ی اینترنت اشیا</a:t>
            </a:r>
            <a:r>
              <a:rPr lang="fa-IR" dirty="0"/>
              <a:t> </a:t>
            </a:r>
            <a:r>
              <a:rPr lang="fa-IR" b="1" dirty="0"/>
              <a:t>در سراسر جهان</a:t>
            </a:r>
            <a:r>
              <a:rPr lang="fa-IR" dirty="0"/>
              <a:t> است.</a:t>
            </a:r>
          </a:p>
          <a:p>
            <a:r>
              <a:rPr lang="fa-IR" dirty="0"/>
              <a:t>هیچ </a:t>
            </a:r>
            <a:r>
              <a:rPr lang="fa-IR" b="1" dirty="0"/>
              <a:t>پروتکل ارتباطی</a:t>
            </a:r>
            <a:r>
              <a:rPr lang="fa-IR" dirty="0"/>
              <a:t> واحدی به تنهایی بهترین نیست و همه‌ی پروتکل‌ها برای هر کاربردی مناسب نیستند. درواقع تکنسین‌های سازمانی باید بر اساس </a:t>
            </a:r>
            <a:r>
              <a:rPr lang="fa-IR" b="1" dirty="0"/>
              <a:t>شرایط ویژه‌ی استقرار برنامه‌ریزی‌شده‌ی </a:t>
            </a:r>
            <a:r>
              <a:rPr lang="en-US" b="1" dirty="0"/>
              <a:t>IoT</a:t>
            </a:r>
            <a:r>
              <a:rPr lang="en-US" dirty="0"/>
              <a:t>، </a:t>
            </a:r>
            <a:r>
              <a:rPr lang="fa-IR" dirty="0"/>
              <a:t>تعیین کنند</a:t>
            </a:r>
            <a:r>
              <a:rPr lang="fa-IR" b="1" dirty="0"/>
              <a:t> کدام پروتکل اینترنت اشیا</a:t>
            </a:r>
            <a:r>
              <a:rPr lang="fa-IR" dirty="0"/>
              <a:t> برای سازمان آنها مناسب‌تر است. در این تصمیم‌گیری باید </a:t>
            </a:r>
            <a:r>
              <a:rPr lang="fa-IR" b="1" dirty="0"/>
              <a:t>طیف وسیعی از فاکتورها</a:t>
            </a:r>
            <a:r>
              <a:rPr lang="fa-IR" dirty="0"/>
              <a:t> از</a:t>
            </a:r>
            <a:r>
              <a:rPr lang="fa-IR" b="1" dirty="0"/>
              <a:t> نیاز به برق دستگاه‌های متصل و محل قرارگیری دستگاه‌ها</a:t>
            </a:r>
            <a:r>
              <a:rPr lang="fa-IR" dirty="0"/>
              <a:t>، تا </a:t>
            </a:r>
            <a:r>
              <a:rPr lang="fa-IR" b="1" dirty="0"/>
              <a:t>اندازه‌ی جغرافیایی و مشخصه‌های محل استقرار آنها</a:t>
            </a:r>
            <a:r>
              <a:rPr lang="fa-IR" dirty="0"/>
              <a:t> و در نهایت </a:t>
            </a:r>
            <a:r>
              <a:rPr lang="fa-IR" b="1" dirty="0"/>
              <a:t>ملزومات ایمنی</a:t>
            </a:r>
            <a:r>
              <a:rPr lang="fa-IR" dirty="0"/>
              <a:t> در نظر گرفته شود. به همین دلایل است که </a:t>
            </a:r>
            <a:r>
              <a:rPr lang="fa-IR" b="1" dirty="0"/>
              <a:t>توصیف و تعریف انواع پروتکل اینترنت اشیا</a:t>
            </a:r>
            <a:r>
              <a:rPr lang="fa-IR" dirty="0"/>
              <a:t> مهم است. بنابراین، آنچه واقعا مورد نیاز است، </a:t>
            </a:r>
            <a:r>
              <a:rPr lang="fa-IR" b="1" dirty="0"/>
              <a:t>دانش و آگاهی از نیازها و الزامات کسب و کار و آگاهی از مزایا و معایب پروتکل‌های ارائه شده در بازار</a:t>
            </a:r>
            <a:r>
              <a:rPr lang="fa-IR" dirty="0"/>
              <a:t> است تا بتوان </a:t>
            </a:r>
            <a:r>
              <a:rPr lang="fa-IR" b="1" dirty="0"/>
              <a:t>مناسب‌ترین پروتکل برای یک مورد خاص</a:t>
            </a:r>
            <a:r>
              <a:rPr lang="fa-IR" dirty="0"/>
              <a:t> را انتخاب کرد.</a:t>
            </a:r>
          </a:p>
          <a:p>
            <a:endParaRPr lang="fa-IR" dirty="0"/>
          </a:p>
        </p:txBody>
      </p:sp>
    </p:spTree>
    <p:extLst>
      <p:ext uri="{BB962C8B-B14F-4D97-AF65-F5344CB8AC3E}">
        <p14:creationId xmlns:p14="http://schemas.microsoft.com/office/powerpoint/2010/main" val="415266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CEF4-E571-D0C4-5007-8F846153FC37}"/>
              </a:ext>
            </a:extLst>
          </p:cNvPr>
          <p:cNvSpPr>
            <a:spLocks noGrp="1"/>
          </p:cNvSpPr>
          <p:nvPr>
            <p:ph type="title"/>
          </p:nvPr>
        </p:nvSpPr>
        <p:spPr>
          <a:xfrm>
            <a:off x="8568267" y="3308581"/>
            <a:ext cx="2248960" cy="721552"/>
          </a:xfrm>
        </p:spPr>
        <p:txBody>
          <a:bodyPr/>
          <a:lstStyle/>
          <a:p>
            <a:r>
              <a:rPr lang="en-US" dirty="0" err="1"/>
              <a:t>Iot</a:t>
            </a:r>
            <a:r>
              <a:rPr lang="fa-IR" dirty="0"/>
              <a:t> چیست؟</a:t>
            </a:r>
          </a:p>
        </p:txBody>
      </p:sp>
      <p:sp>
        <p:nvSpPr>
          <p:cNvPr id="3" name="Text Placeholder 2">
            <a:extLst>
              <a:ext uri="{FF2B5EF4-FFF2-40B4-BE49-F238E27FC236}">
                <a16:creationId xmlns:a16="http://schemas.microsoft.com/office/drawing/2014/main" id="{8BC7D40A-7D30-061A-AD9C-87A58240A89E}"/>
              </a:ext>
            </a:extLst>
          </p:cNvPr>
          <p:cNvSpPr>
            <a:spLocks noGrp="1"/>
          </p:cNvSpPr>
          <p:nvPr>
            <p:ph type="body" idx="1"/>
          </p:nvPr>
        </p:nvSpPr>
        <p:spPr>
          <a:xfrm>
            <a:off x="685799" y="4030133"/>
            <a:ext cx="10131428" cy="1607648"/>
          </a:xfrm>
        </p:spPr>
        <p:txBody>
          <a:bodyPr/>
          <a:lstStyle/>
          <a:p>
            <a:pPr algn="r"/>
            <a:r>
              <a:rPr lang="fa-IR" dirty="0"/>
              <a:t>بخش مهمی از</a:t>
            </a:r>
            <a:r>
              <a:rPr lang="fa-IR" b="1" dirty="0"/>
              <a:t> تکنولوژی اینترنت اشیا</a:t>
            </a:r>
            <a:r>
              <a:rPr lang="fa-IR" dirty="0"/>
              <a:t> هستند و بدون آنها سخت‌افزارها بدون استفاده می‌شوند چرا که </a:t>
            </a:r>
            <a:r>
              <a:rPr lang="fa-IR" b="1" i="1" dirty="0"/>
              <a:t>پروتکل‌های </a:t>
            </a:r>
            <a:r>
              <a:rPr lang="en-US" b="1" i="1" dirty="0"/>
              <a:t>IoT</a:t>
            </a:r>
            <a:r>
              <a:rPr lang="en-US" i="1" dirty="0"/>
              <a:t> </a:t>
            </a:r>
            <a:r>
              <a:rPr lang="fa-IR" dirty="0"/>
              <a:t>سخت‌افزارها را قادر می‌سازد تا داده‌ها به روشی ساختاریافته و معنادار مبادله شوند. وقتی صحبت از اینترنت اشیا می‌شود، ارتباط به ذهنمان می‌رسد.</a:t>
            </a:r>
          </a:p>
        </p:txBody>
      </p:sp>
    </p:spTree>
    <p:extLst>
      <p:ext uri="{BB962C8B-B14F-4D97-AF65-F5344CB8AC3E}">
        <p14:creationId xmlns:p14="http://schemas.microsoft.com/office/powerpoint/2010/main" val="73994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609600"/>
            <a:ext cx="6143423" cy="1456267"/>
          </a:xfrm>
        </p:spPr>
        <p:txBody>
          <a:bodyPr>
            <a:normAutofit/>
          </a:bodyPr>
          <a:lstStyle/>
          <a:p>
            <a:r>
              <a:rPr lang="en-US" dirty="0" err="1"/>
              <a:t>Iot</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extLst>
              <p:ext uri="{D42A27DB-BD31-4B8C-83A1-F6EECF244321}">
                <p14:modId xmlns:p14="http://schemas.microsoft.com/office/powerpoint/2010/main" val="2667784977"/>
              </p:ext>
            </p:extLst>
          </p:nvPr>
        </p:nvGraphicFramePr>
        <p:xfrm>
          <a:off x="685801" y="2142067"/>
          <a:ext cx="6143423" cy="364913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9C4A-F143-A218-B4B4-F625F330B3C6}"/>
              </a:ext>
            </a:extLst>
          </p:cNvPr>
          <p:cNvSpPr>
            <a:spLocks noGrp="1"/>
          </p:cNvSpPr>
          <p:nvPr>
            <p:ph type="title"/>
          </p:nvPr>
        </p:nvSpPr>
        <p:spPr/>
        <p:txBody>
          <a:bodyPr/>
          <a:lstStyle/>
          <a:p>
            <a:pPr algn="r"/>
            <a:r>
              <a:rPr lang="fa-IR" dirty="0"/>
              <a:t>انواع پروتکل اینترنت اشیاء</a:t>
            </a:r>
          </a:p>
        </p:txBody>
      </p:sp>
      <p:pic>
        <p:nvPicPr>
          <p:cNvPr id="6" name="Picture Placeholder 5">
            <a:extLst>
              <a:ext uri="{FF2B5EF4-FFF2-40B4-BE49-F238E27FC236}">
                <a16:creationId xmlns:a16="http://schemas.microsoft.com/office/drawing/2014/main" id="{54E45172-A920-02AC-9178-6972785D71C7}"/>
              </a:ext>
            </a:extLst>
          </p:cNvPr>
          <p:cNvPicPr>
            <a:picLocks noGrp="1" noChangeAspect="1"/>
          </p:cNvPicPr>
          <p:nvPr>
            <p:ph type="pic" idx="1"/>
          </p:nvPr>
        </p:nvPicPr>
        <p:blipFill>
          <a:blip r:embed="rId2"/>
          <a:srcRect l="24368" r="24368"/>
          <a:stretch>
            <a:fillRect/>
          </a:stretch>
        </p:blipFill>
        <p:spPr>
          <a:xfrm>
            <a:off x="7620000" y="914400"/>
            <a:ext cx="3435352" cy="4572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 Placeholder 3">
            <a:extLst>
              <a:ext uri="{FF2B5EF4-FFF2-40B4-BE49-F238E27FC236}">
                <a16:creationId xmlns:a16="http://schemas.microsoft.com/office/drawing/2014/main" id="{1035DDEF-2EBC-8BA9-DCEA-A3F2BB955D20}"/>
              </a:ext>
            </a:extLst>
          </p:cNvPr>
          <p:cNvSpPr>
            <a:spLocks noGrp="1"/>
          </p:cNvSpPr>
          <p:nvPr>
            <p:ph type="body" sz="half" idx="2"/>
          </p:nvPr>
        </p:nvSpPr>
        <p:spPr/>
        <p:txBody>
          <a:bodyPr>
            <a:normAutofit fontScale="92500" lnSpcReduction="10000"/>
          </a:bodyPr>
          <a:lstStyle/>
          <a:p>
            <a:r>
              <a:rPr lang="fa-IR" dirty="0"/>
              <a:t>چندین</a:t>
            </a:r>
            <a:r>
              <a:rPr lang="fa-IR" b="1" dirty="0"/>
              <a:t> پروتکل اینترنت اشیا</a:t>
            </a:r>
            <a:r>
              <a:rPr lang="fa-IR" dirty="0"/>
              <a:t> وجود دارد که هر کدام قابلیت‌ها یا ترکیب از ویژگی‌های خاص را ارائه می‌دهند که باعث می‌شود نسبت به دیگری برای استقرار اینترنت اشیاء خاص ترجیح داده شوند. هر </a:t>
            </a:r>
            <a:r>
              <a:rPr lang="fa-IR" b="1" dirty="0"/>
              <a:t>پروتکل اینترنت اشیا</a:t>
            </a:r>
            <a:r>
              <a:rPr lang="fa-IR" dirty="0"/>
              <a:t> </a:t>
            </a:r>
            <a:r>
              <a:rPr lang="fa-IR" b="1" dirty="0"/>
              <a:t>ارتباط دستگاه به دستگاه</a:t>
            </a:r>
            <a:r>
              <a:rPr lang="fa-IR" dirty="0"/>
              <a:t>، </a:t>
            </a:r>
            <a:r>
              <a:rPr lang="fa-IR" b="1" dirty="0"/>
              <a:t>دستگاه به دروازه یا دستگاه به ابر / مرکز داده</a:t>
            </a:r>
            <a:r>
              <a:rPr lang="fa-IR" dirty="0"/>
              <a:t> و یا </a:t>
            </a:r>
            <a:r>
              <a:rPr lang="fa-IR" b="1" dirty="0"/>
              <a:t>ترکیبی از این ارتباطات</a:t>
            </a:r>
            <a:r>
              <a:rPr lang="fa-IR" dirty="0"/>
              <a:t> را فعال می‌کند. عواملی مانند</a:t>
            </a:r>
            <a:r>
              <a:rPr lang="fa-IR" b="1" dirty="0"/>
              <a:t> موقعیت جغرافیایی و یا موقعیت مکانی خاص، نیازهای مصرف انرژی، گزینه‌های قابل کارکرد با بارتی، وجود موانع فیزیکی و هزینه‌ها</a:t>
            </a:r>
            <a:r>
              <a:rPr lang="fa-IR" dirty="0"/>
              <a:t> مشخص می‌کنند که کدام پروتکل برای استقرار اینترنت اشیاء بهینه است</a:t>
            </a:r>
          </a:p>
        </p:txBody>
      </p:sp>
    </p:spTree>
    <p:extLst>
      <p:ext uri="{BB962C8B-B14F-4D97-AF65-F5344CB8AC3E}">
        <p14:creationId xmlns:p14="http://schemas.microsoft.com/office/powerpoint/2010/main" val="78328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8C6EA-EF47-0A9D-390A-4EE4BD4C9C58}"/>
              </a:ext>
            </a:extLst>
          </p:cNvPr>
          <p:cNvSpPr>
            <a:spLocks noGrp="1"/>
          </p:cNvSpPr>
          <p:nvPr>
            <p:ph type="title"/>
          </p:nvPr>
        </p:nvSpPr>
        <p:spPr/>
        <p:txBody>
          <a:bodyPr/>
          <a:lstStyle/>
          <a:p>
            <a:pPr algn="r"/>
            <a:r>
              <a:rPr lang="fa-IR" b="1" dirty="0"/>
              <a:t>لایه‌های مختلف معماری اینترنت اشیا</a:t>
            </a:r>
            <a:br>
              <a:rPr lang="fa-IR" b="1" dirty="0"/>
            </a:br>
            <a:endParaRPr lang="fa-IR" dirty="0"/>
          </a:p>
        </p:txBody>
      </p:sp>
      <p:sp>
        <p:nvSpPr>
          <p:cNvPr id="3" name="Text Placeholder 2">
            <a:extLst>
              <a:ext uri="{FF2B5EF4-FFF2-40B4-BE49-F238E27FC236}">
                <a16:creationId xmlns:a16="http://schemas.microsoft.com/office/drawing/2014/main" id="{BC89998E-1FE4-BD6D-ED9A-742848A232C1}"/>
              </a:ext>
            </a:extLst>
          </p:cNvPr>
          <p:cNvSpPr>
            <a:spLocks noGrp="1"/>
          </p:cNvSpPr>
          <p:nvPr>
            <p:ph type="body" idx="1"/>
          </p:nvPr>
        </p:nvSpPr>
        <p:spPr>
          <a:xfrm>
            <a:off x="1030286" y="2428875"/>
            <a:ext cx="10131428" cy="1447800"/>
          </a:xfrm>
        </p:spPr>
        <p:txBody>
          <a:bodyPr/>
          <a:lstStyle/>
          <a:p>
            <a:pPr algn="r"/>
            <a:r>
              <a:rPr lang="fa-IR" b="1" dirty="0"/>
              <a:t>سیستم‌های شبکه به عنوان دسته‌ای از تکنولوژی‌ها</a:t>
            </a:r>
            <a:r>
              <a:rPr lang="fa-IR" dirty="0"/>
              <a:t> ساخته شده‌اند. این سیستم‌ها اغلب در یک مدل مرجع تجسم می‌شوند؛ نمونه‌ای از چارچوب که تکنولوژی از آن برای مفهوم‌سازی نحوه‌ی انتقال داده‌ها در کل دسته استفاده می‌کند. شناخته‌شده‌ترین آنها مدل</a:t>
            </a:r>
            <a:r>
              <a:rPr lang="fa-IR" b="1" dirty="0"/>
              <a:t> مدل اتصال متقابل سامانه‌های باز</a:t>
            </a:r>
            <a:r>
              <a:rPr lang="en-US" b="1" dirty="0"/>
              <a:t>(OSI)</a:t>
            </a:r>
            <a:r>
              <a:rPr lang="en-US" dirty="0"/>
              <a:t> </a:t>
            </a:r>
            <a:r>
              <a:rPr lang="fa-IR" dirty="0"/>
              <a:t>است که هفت لایه را فهرست می‌کند.</a:t>
            </a:r>
          </a:p>
        </p:txBody>
      </p:sp>
      <p:pic>
        <p:nvPicPr>
          <p:cNvPr id="5" name="Picture 4">
            <a:extLst>
              <a:ext uri="{FF2B5EF4-FFF2-40B4-BE49-F238E27FC236}">
                <a16:creationId xmlns:a16="http://schemas.microsoft.com/office/drawing/2014/main" id="{B6040AFD-0CB6-53AD-E80D-3DAA1168931F}"/>
              </a:ext>
            </a:extLst>
          </p:cNvPr>
          <p:cNvPicPr>
            <a:picLocks noChangeAspect="1"/>
          </p:cNvPicPr>
          <p:nvPr/>
        </p:nvPicPr>
        <p:blipFill rotWithShape="1">
          <a:blip r:embed="rId2"/>
          <a:srcRect l="49716" t="23889" r="27578" b="40095"/>
          <a:stretch/>
        </p:blipFill>
        <p:spPr>
          <a:xfrm>
            <a:off x="6096000" y="3733800"/>
            <a:ext cx="3017343" cy="3114675"/>
          </a:xfrm>
          <a:prstGeom prst="rect">
            <a:avLst/>
          </a:prstGeom>
        </p:spPr>
      </p:pic>
      <p:pic>
        <p:nvPicPr>
          <p:cNvPr id="7" name="Picture 6">
            <a:extLst>
              <a:ext uri="{FF2B5EF4-FFF2-40B4-BE49-F238E27FC236}">
                <a16:creationId xmlns:a16="http://schemas.microsoft.com/office/drawing/2014/main" id="{9F3CAA91-D7B0-909E-9277-72685FCE0F26}"/>
              </a:ext>
            </a:extLst>
          </p:cNvPr>
          <p:cNvPicPr>
            <a:picLocks noChangeAspect="1"/>
          </p:cNvPicPr>
          <p:nvPr/>
        </p:nvPicPr>
        <p:blipFill rotWithShape="1">
          <a:blip r:embed="rId2"/>
          <a:srcRect l="52727" t="58472" r="27032" b="13526"/>
          <a:stretch/>
        </p:blipFill>
        <p:spPr>
          <a:xfrm>
            <a:off x="3087855" y="3733800"/>
            <a:ext cx="3008145" cy="3114675"/>
          </a:xfrm>
          <a:prstGeom prst="rect">
            <a:avLst/>
          </a:prstGeom>
        </p:spPr>
      </p:pic>
    </p:spTree>
    <p:extLst>
      <p:ext uri="{BB962C8B-B14F-4D97-AF65-F5344CB8AC3E}">
        <p14:creationId xmlns:p14="http://schemas.microsoft.com/office/powerpoint/2010/main" val="49279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CFB4-FAA3-0F08-2BA7-C5C3042E7B45}"/>
              </a:ext>
            </a:extLst>
          </p:cNvPr>
          <p:cNvSpPr>
            <a:spLocks noGrp="1"/>
          </p:cNvSpPr>
          <p:nvPr>
            <p:ph type="ctrTitle"/>
          </p:nvPr>
        </p:nvSpPr>
        <p:spPr>
          <a:xfrm>
            <a:off x="5297487" y="28575"/>
            <a:ext cx="1597025" cy="797983"/>
          </a:xfrm>
        </p:spPr>
        <p:txBody>
          <a:bodyPr>
            <a:normAutofit fontScale="90000"/>
          </a:bodyPr>
          <a:lstStyle/>
          <a:p>
            <a:r>
              <a:rPr lang="en-US" dirty="0"/>
              <a:t>CoAP</a:t>
            </a:r>
            <a:endParaRPr lang="fa-IR" dirty="0"/>
          </a:p>
        </p:txBody>
      </p:sp>
      <p:sp>
        <p:nvSpPr>
          <p:cNvPr id="3" name="Subtitle 2">
            <a:extLst>
              <a:ext uri="{FF2B5EF4-FFF2-40B4-BE49-F238E27FC236}">
                <a16:creationId xmlns:a16="http://schemas.microsoft.com/office/drawing/2014/main" id="{5D207C96-B0BF-DC5B-1CC8-4DD6743E41A4}"/>
              </a:ext>
            </a:extLst>
          </p:cNvPr>
          <p:cNvSpPr>
            <a:spLocks noGrp="1"/>
          </p:cNvSpPr>
          <p:nvPr>
            <p:ph type="subTitle" idx="1"/>
          </p:nvPr>
        </p:nvSpPr>
        <p:spPr>
          <a:xfrm>
            <a:off x="447675" y="904875"/>
            <a:ext cx="11315700" cy="5686425"/>
          </a:xfrm>
        </p:spPr>
        <p:txBody>
          <a:bodyPr>
            <a:noAutofit/>
          </a:bodyPr>
          <a:lstStyle/>
          <a:p>
            <a:r>
              <a:rPr lang="fa-IR" sz="2000" dirty="0"/>
              <a:t>درحالی که زیرساخت‌های اینترنت موجود برای تمام دستگاه‌های </a:t>
            </a:r>
            <a:r>
              <a:rPr lang="en-US" sz="2000" dirty="0"/>
              <a:t>IoT </a:t>
            </a:r>
            <a:r>
              <a:rPr lang="fa-IR" sz="2000" dirty="0"/>
              <a:t>به طور رایگان موجود و قابل استفاده است، در اکثر موارد استفاده از اینترنت اشیا بسیار سنگین و پرمصرف است. </a:t>
            </a:r>
            <a:r>
              <a:rPr lang="fa-IR" sz="2000" b="1" dirty="0"/>
              <a:t>پروتکل برنامه‌های محدودشده (</a:t>
            </a:r>
            <a:r>
              <a:rPr lang="en-US" sz="2000" b="1" dirty="0"/>
              <a:t>CoAP)</a:t>
            </a:r>
            <a:r>
              <a:rPr lang="en-US" sz="2000" dirty="0"/>
              <a:t> </a:t>
            </a:r>
            <a:r>
              <a:rPr lang="fa-IR" sz="2000" dirty="0"/>
              <a:t>برای</a:t>
            </a:r>
            <a:r>
              <a:rPr lang="fa-IR" sz="2000" b="1" dirty="0"/>
              <a:t> ترجمه‌ی مدل </a:t>
            </a:r>
            <a:r>
              <a:rPr lang="en-US" sz="2000" b="1" dirty="0"/>
              <a:t>HTTP</a:t>
            </a:r>
            <a:r>
              <a:rPr lang="en-US" sz="2000" dirty="0"/>
              <a:t> </a:t>
            </a:r>
            <a:r>
              <a:rPr lang="fa-IR" sz="2000" dirty="0"/>
              <a:t>طراحی شد تا بتوان از آن در </a:t>
            </a:r>
            <a:r>
              <a:rPr lang="fa-IR" sz="2000" b="1" dirty="0"/>
              <a:t>محیط‌های محدودکننده‌ی دستگاه و شبکه</a:t>
            </a:r>
            <a:r>
              <a:rPr lang="fa-IR" sz="2000" dirty="0"/>
              <a:t> استفاده کرد. پروتکل </a:t>
            </a:r>
            <a:r>
              <a:rPr lang="en-US" sz="2000" dirty="0"/>
              <a:t>CoAP </a:t>
            </a:r>
            <a:r>
              <a:rPr lang="fa-IR" sz="2000" dirty="0"/>
              <a:t>اینترنت اشیا برای </a:t>
            </a:r>
            <a:r>
              <a:rPr lang="fa-IR" sz="2000" b="1" dirty="0"/>
              <a:t>پاسخگویی به نیازهای سیستم‌های </a:t>
            </a:r>
            <a:r>
              <a:rPr lang="en-US" sz="2000" b="1" dirty="0"/>
              <a:t>IoT </a:t>
            </a:r>
            <a:r>
              <a:rPr lang="fa-IR" sz="2000" b="1" dirty="0"/>
              <a:t>مبتنی بر </a:t>
            </a:r>
            <a:r>
              <a:rPr lang="en-US" sz="2000" b="1" dirty="0"/>
              <a:t>HTTP</a:t>
            </a:r>
            <a:r>
              <a:rPr lang="en-US" sz="2000" dirty="0"/>
              <a:t> </a:t>
            </a:r>
            <a:r>
              <a:rPr lang="fa-IR" sz="2000" dirty="0"/>
              <a:t>طراحی شده و برای</a:t>
            </a:r>
            <a:r>
              <a:rPr lang="fa-IR" sz="2000" b="1" dirty="0"/>
              <a:t> برقراری ارتباط امن بین نقاط پایانی</a:t>
            </a:r>
            <a:r>
              <a:rPr lang="fa-IR" sz="2000" dirty="0"/>
              <a:t>، بر پروتکل بسته داده‌ی کاربر (</a:t>
            </a:r>
            <a:r>
              <a:rPr lang="en-US" sz="2000" dirty="0"/>
              <a:t>UDP) </a:t>
            </a:r>
            <a:r>
              <a:rPr lang="fa-IR" sz="2000" dirty="0"/>
              <a:t>متکی است. با اجازه‌ی پخش و پخش چندگانه، </a:t>
            </a:r>
            <a:r>
              <a:rPr lang="en-US" sz="2000" dirty="0"/>
              <a:t>UDP </a:t>
            </a:r>
            <a:r>
              <a:rPr lang="fa-IR" sz="2000" dirty="0"/>
              <a:t>می‌تواند داده‌ها را به چندین میزبان منتقل کند درحالی که سرعت ارتباط و استفاده از پهنای باند کم را حفظ می‌کند؛ این کار باعث می‌شود این پروتکل برای شبکه‌های بی‌سیمی که معمولا در محیط‌های ماشین به ماشین (</a:t>
            </a:r>
            <a:r>
              <a:rPr lang="en-US" sz="2000" dirty="0"/>
              <a:t>M2M) </a:t>
            </a:r>
            <a:r>
              <a:rPr lang="fa-IR" sz="2000" dirty="0"/>
              <a:t>با محدودیت منابع استفاده می‌شوند، مناسب باشد.</a:t>
            </a:r>
          </a:p>
          <a:p>
            <a:r>
              <a:rPr lang="fa-IR" sz="2000" dirty="0"/>
              <a:t>نکته‌ی مشترک دیگر </a:t>
            </a:r>
            <a:r>
              <a:rPr lang="en-US" sz="2000" dirty="0"/>
              <a:t>CoAP </a:t>
            </a:r>
            <a:r>
              <a:rPr lang="fa-IR" sz="2000" dirty="0"/>
              <a:t>با </a:t>
            </a:r>
            <a:r>
              <a:rPr lang="en-US" sz="2000" dirty="0"/>
              <a:t>HTTP</a:t>
            </a:r>
            <a:r>
              <a:rPr lang="en-US" sz="2000" b="1" dirty="0"/>
              <a:t> </a:t>
            </a:r>
            <a:r>
              <a:rPr lang="fa-IR" sz="2000" b="1" dirty="0"/>
              <a:t>معماری انتقال بازنمودی حالت</a:t>
            </a:r>
            <a:r>
              <a:rPr lang="fa-IR" sz="2000" dirty="0"/>
              <a:t> (</a:t>
            </a:r>
            <a:r>
              <a:rPr lang="en-US" sz="2000" dirty="0"/>
              <a:t>RESTful) </a:t>
            </a:r>
            <a:r>
              <a:rPr lang="fa-IR" sz="2000" dirty="0"/>
              <a:t>است که از یک مدل تعاملی درخواست/پاسخ بین نقاط پایانی برنامه پشتیبانی می‌کند. بعلاوه، پروتکل </a:t>
            </a:r>
            <a:r>
              <a:rPr lang="en-US" sz="2000" dirty="0"/>
              <a:t>CoAP </a:t>
            </a:r>
            <a:r>
              <a:rPr lang="fa-IR" sz="2000" dirty="0"/>
              <a:t>اینترنت اشیا از روش‌های اولیه‌ی دریافت، ارسال، قرار دادن و حذف </a:t>
            </a:r>
            <a:r>
              <a:rPr lang="en-US" sz="2000" dirty="0"/>
              <a:t>HTTP </a:t>
            </a:r>
            <a:r>
              <a:rPr lang="fa-IR" sz="2000" dirty="0"/>
              <a:t>استفاده می‌کند که به لطف آن می‌توان در هنگام ارتباط بین بخش‌ها از ابهام جلوگیری کرد. پروتکل </a:t>
            </a:r>
            <a:r>
              <a:rPr lang="en-US" sz="2000" dirty="0"/>
              <a:t>CoAP </a:t>
            </a:r>
            <a:r>
              <a:rPr lang="fa-IR" sz="2000" b="1" dirty="0"/>
              <a:t>دارای کیفیت خدمات</a:t>
            </a:r>
            <a:r>
              <a:rPr lang="fa-IR" sz="2000" dirty="0"/>
              <a:t> است که برای</a:t>
            </a:r>
            <a:r>
              <a:rPr lang="fa-IR" sz="2000" b="1" dirty="0"/>
              <a:t> کنترل پیام‌های ارسال‌شده</a:t>
            </a:r>
            <a:r>
              <a:rPr lang="fa-IR" sz="2000" dirty="0"/>
              <a:t> استفاده می‌شود و آنها را به عنوان «قابل تایید» یا «غیرقابل تایید» مشخص می‌کند و نشان می‌دهد آیا دریافت‌کننده باید تایید را بازگرداند یا خیر.</a:t>
            </a:r>
          </a:p>
          <a:p>
            <a:r>
              <a:rPr lang="fa-IR" sz="2000" dirty="0"/>
              <a:t>از دیگر ویژگی‌های جالب </a:t>
            </a:r>
            <a:r>
              <a:rPr lang="en-US" sz="2000" dirty="0"/>
              <a:t>CoAP </a:t>
            </a:r>
            <a:r>
              <a:rPr lang="fa-IR" sz="2000" dirty="0"/>
              <a:t>این است که این پروتکل از </a:t>
            </a:r>
            <a:r>
              <a:rPr lang="fa-IR" sz="2000" b="1" dirty="0"/>
              <a:t>مذاکره‌ی محتوا و مکانیزم کشف منابع</a:t>
            </a:r>
            <a:r>
              <a:rPr lang="fa-IR" sz="2000" dirty="0"/>
              <a:t> پشتیبانی می‌کند. جدای از انتقال داده‌های </a:t>
            </a:r>
            <a:r>
              <a:rPr lang="en-US" sz="2000" dirty="0"/>
              <a:t>IoT، </a:t>
            </a:r>
            <a:r>
              <a:rPr lang="fa-IR" sz="2000" dirty="0"/>
              <a:t>این پروتکل برای </a:t>
            </a:r>
            <a:r>
              <a:rPr lang="fa-IR" sz="2000" b="1" dirty="0"/>
              <a:t>تبادل امن پیام‌ها در لایه‌ی انتقال</a:t>
            </a:r>
            <a:r>
              <a:rPr lang="fa-IR" sz="2000" dirty="0"/>
              <a:t> از</a:t>
            </a:r>
            <a:r>
              <a:rPr lang="fa-IR" sz="2000" b="1" dirty="0"/>
              <a:t> امنیت لایه انتقال دیتاگرام</a:t>
            </a:r>
            <a:r>
              <a:rPr lang="fa-IR" sz="2000" dirty="0"/>
              <a:t> (</a:t>
            </a:r>
            <a:r>
              <a:rPr lang="en-US" sz="2000" dirty="0"/>
              <a:t>DTLS) </a:t>
            </a:r>
            <a:r>
              <a:rPr lang="fa-IR" sz="2000" dirty="0"/>
              <a:t>استفاده می‌کند. </a:t>
            </a:r>
            <a:r>
              <a:rPr lang="en-US" sz="2000" dirty="0"/>
              <a:t>CoAP </a:t>
            </a:r>
            <a:r>
              <a:rPr lang="fa-IR" sz="2000" dirty="0"/>
              <a:t>بطور کامل نیازهای یک پروتکل بسیار سبک را برای </a:t>
            </a:r>
            <a:r>
              <a:rPr lang="fa-IR" sz="2000" b="1" dirty="0"/>
              <a:t>برآوردن نیازهای دستگاه‌های باتری‌دار یا کم‌انرژی</a:t>
            </a:r>
            <a:r>
              <a:rPr lang="fa-IR" sz="2000" dirty="0"/>
              <a:t> برطرف می‌کند و در مجموع زمانی که صبحت از </a:t>
            </a:r>
            <a:r>
              <a:rPr lang="fa-IR" sz="2000" b="1" dirty="0"/>
              <a:t>سیستم‌های </a:t>
            </a:r>
            <a:r>
              <a:rPr lang="en-US" sz="2000" b="1" dirty="0"/>
              <a:t>IoT </a:t>
            </a:r>
            <a:r>
              <a:rPr lang="fa-IR" sz="2000" b="1" dirty="0"/>
              <a:t>مبتنی بر وب</a:t>
            </a:r>
            <a:r>
              <a:rPr lang="fa-IR" sz="2000" dirty="0"/>
              <a:t> می‌شود، مناسب است.</a:t>
            </a:r>
          </a:p>
          <a:p>
            <a:endParaRPr lang="fa-IR" sz="2000" dirty="0"/>
          </a:p>
        </p:txBody>
      </p:sp>
    </p:spTree>
    <p:extLst>
      <p:ext uri="{BB962C8B-B14F-4D97-AF65-F5344CB8AC3E}">
        <p14:creationId xmlns:p14="http://schemas.microsoft.com/office/powerpoint/2010/main" val="3960727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E6B6-3941-379C-6655-927299667329}"/>
              </a:ext>
            </a:extLst>
          </p:cNvPr>
          <p:cNvSpPr>
            <a:spLocks noGrp="1"/>
          </p:cNvSpPr>
          <p:nvPr>
            <p:ph type="ctrTitle"/>
          </p:nvPr>
        </p:nvSpPr>
        <p:spPr>
          <a:xfrm>
            <a:off x="5253037" y="68792"/>
            <a:ext cx="1685926" cy="788458"/>
          </a:xfrm>
        </p:spPr>
        <p:txBody>
          <a:bodyPr>
            <a:normAutofit fontScale="90000"/>
          </a:bodyPr>
          <a:lstStyle/>
          <a:p>
            <a:r>
              <a:rPr lang="en-US" b="1" dirty="0"/>
              <a:t>MQTT</a:t>
            </a:r>
            <a:endParaRPr lang="fa-IR" dirty="0"/>
          </a:p>
        </p:txBody>
      </p:sp>
      <p:sp>
        <p:nvSpPr>
          <p:cNvPr id="3" name="Subtitle 2">
            <a:extLst>
              <a:ext uri="{FF2B5EF4-FFF2-40B4-BE49-F238E27FC236}">
                <a16:creationId xmlns:a16="http://schemas.microsoft.com/office/drawing/2014/main" id="{EEB0C6B2-CE36-004E-B4B4-E4658ED0C71C}"/>
              </a:ext>
            </a:extLst>
          </p:cNvPr>
          <p:cNvSpPr>
            <a:spLocks noGrp="1"/>
          </p:cNvSpPr>
          <p:nvPr>
            <p:ph type="subTitle" idx="1"/>
          </p:nvPr>
        </p:nvSpPr>
        <p:spPr>
          <a:xfrm>
            <a:off x="333374" y="1019175"/>
            <a:ext cx="11515725" cy="6229350"/>
          </a:xfrm>
        </p:spPr>
        <p:txBody>
          <a:bodyPr>
            <a:normAutofit fontScale="85000" lnSpcReduction="10000"/>
          </a:bodyPr>
          <a:lstStyle/>
          <a:p>
            <a:r>
              <a:rPr lang="fa-IR" dirty="0"/>
              <a:t>احتمالا </a:t>
            </a:r>
            <a:r>
              <a:rPr lang="fa-IR" b="1" dirty="0"/>
              <a:t>گسترده‌ترین استاندارد استفاده شده در اینترنت اشیاء صنعتی</a:t>
            </a:r>
            <a:r>
              <a:rPr lang="fa-IR" dirty="0"/>
              <a:t> تا به امروز، </a:t>
            </a:r>
            <a:r>
              <a:rPr lang="fa-IR" b="1" dirty="0"/>
              <a:t>پروتکل انتقال تله‌متری صف‌بندی پیام‌ها (</a:t>
            </a:r>
            <a:r>
              <a:rPr lang="en-US" b="1" dirty="0"/>
              <a:t>MQTT)</a:t>
            </a:r>
            <a:r>
              <a:rPr lang="en-US" dirty="0"/>
              <a:t> </a:t>
            </a:r>
            <a:r>
              <a:rPr lang="fa-IR" dirty="0"/>
              <a:t>است؛ یک </a:t>
            </a:r>
            <a:r>
              <a:rPr lang="fa-IR" b="1" dirty="0"/>
              <a:t>پروتکل پیام‌رسان سبک وزن</a:t>
            </a:r>
            <a:r>
              <a:rPr lang="fa-IR" dirty="0"/>
              <a:t> از نوع انتشار و اشتراک (</a:t>
            </a:r>
            <a:r>
              <a:rPr lang="en-US" dirty="0"/>
              <a:t>pub/sub). </a:t>
            </a:r>
            <a:r>
              <a:rPr lang="fa-IR" dirty="0"/>
              <a:t>این پروتکل </a:t>
            </a:r>
            <a:r>
              <a:rPr lang="fa-IR" b="1" dirty="0"/>
              <a:t>برای دستگاه‌های مبتنی بر باتری</a:t>
            </a:r>
            <a:r>
              <a:rPr lang="fa-IR" dirty="0"/>
              <a:t> طراحی شده و معماری آن ساده و سبک‌وزن است که باعث </a:t>
            </a:r>
            <a:r>
              <a:rPr lang="fa-IR" b="1" dirty="0"/>
              <a:t>مصرف کم‌تر انرژی در دستگاه‌ها</a:t>
            </a:r>
            <a:r>
              <a:rPr lang="fa-IR" dirty="0"/>
              <a:t> می‌شود. </a:t>
            </a:r>
            <a:r>
              <a:rPr lang="fa-IR" b="1" dirty="0"/>
              <a:t>پروتکل </a:t>
            </a:r>
            <a:r>
              <a:rPr lang="en-US" b="1" dirty="0"/>
              <a:t>MQTT</a:t>
            </a:r>
            <a:r>
              <a:rPr lang="en-US" dirty="0"/>
              <a:t> </a:t>
            </a:r>
            <a:r>
              <a:rPr lang="fa-IR" dirty="0"/>
              <a:t> روی پروتکل </a:t>
            </a:r>
            <a:r>
              <a:rPr lang="en-US" dirty="0"/>
              <a:t>TCP/IP </a:t>
            </a:r>
            <a:r>
              <a:rPr lang="fa-IR" dirty="0"/>
              <a:t>کار شده و به ویژه برای شبکه‌های ارتباطی غیرقابل اعتماد طراحی شده است تا به مشکل تعداد فزاینده‌ی دستگاه‌های کم‌مصرف ارزان قیمت کوچک که در سال‌های اخیر در شبکه ظاهر شده‌اند، پاسخ دهد.</a:t>
            </a:r>
          </a:p>
          <a:p>
            <a:r>
              <a:rPr lang="fa-IR" b="1" dirty="0"/>
              <a:t>پروتکل </a:t>
            </a:r>
            <a:r>
              <a:rPr lang="en-US" b="1" dirty="0" err="1"/>
              <a:t>mqtt</a:t>
            </a:r>
            <a:r>
              <a:rPr lang="en-US" b="1" dirty="0"/>
              <a:t> </a:t>
            </a:r>
            <a:r>
              <a:rPr lang="fa-IR" b="1" dirty="0"/>
              <a:t> در اینترنت اشیا</a:t>
            </a:r>
          </a:p>
          <a:p>
            <a:r>
              <a:rPr lang="fa-IR" b="1" dirty="0"/>
              <a:t>پروتکل </a:t>
            </a:r>
            <a:r>
              <a:rPr lang="en-US" b="1" dirty="0"/>
              <a:t>MQTT</a:t>
            </a:r>
            <a:r>
              <a:rPr lang="en-US" dirty="0"/>
              <a:t> </a:t>
            </a:r>
            <a:r>
              <a:rPr lang="fa-IR" b="1" dirty="0"/>
              <a:t>مبتنی بر مدل اشتراک، انتشار و کارگذار</a:t>
            </a:r>
            <a:r>
              <a:rPr lang="fa-IR" dirty="0"/>
              <a:t> است. در این مدل، وظیفه‌ی ناشر جمع‌اوری داده و ارسال اطلاعات به مشترکین از طریق لایه‌ی میانجی یعنی کارگذار است. از سوی دیگر نقش کارگذار تضمین امنیت با بررسی متقابل تایید ناشران و مشترکان است.</a:t>
            </a:r>
          </a:p>
          <a:p>
            <a:r>
              <a:rPr lang="fa-IR" dirty="0"/>
              <a:t>سه روش برای دستیابی به این امر ارائه می‌دهد (کیفیت خدمات) که به لطف آن ناشر می‌تواند کیفیت پیام خود را تعریف کند:</a:t>
            </a:r>
          </a:p>
          <a:p>
            <a:pPr>
              <a:buFont typeface="Arial" panose="020B0604020202020204" pitchFamily="34" charset="0"/>
              <a:buChar char="•"/>
            </a:pPr>
            <a:r>
              <a:rPr lang="en-US" b="1" dirty="0"/>
              <a:t>QoS0</a:t>
            </a:r>
            <a:r>
              <a:rPr lang="en-US" dirty="0"/>
              <a:t> (</a:t>
            </a:r>
            <a:r>
              <a:rPr lang="fa-IR" dirty="0"/>
              <a:t>حداکثر یکبار): کمترین حالت اعتماد اما همچنین سریع‌ترین حالت است. انتشار ارسال شده است اما تاییدیه دریافت نشده است.</a:t>
            </a:r>
          </a:p>
          <a:p>
            <a:pPr>
              <a:buFont typeface="Arial" panose="020B0604020202020204" pitchFamily="34" charset="0"/>
              <a:buChar char="•"/>
            </a:pPr>
            <a:r>
              <a:rPr lang="en-US" b="1" dirty="0"/>
              <a:t>QoS1</a:t>
            </a:r>
            <a:r>
              <a:rPr lang="en-US" dirty="0"/>
              <a:t> (</a:t>
            </a:r>
            <a:r>
              <a:rPr lang="fa-IR" dirty="0"/>
              <a:t>حداقل یکبار): تضمین می‌کند که پیام حداقل یکبار تحویل داده شده است اما ممکن است موارد تکراری دریافت شود.</a:t>
            </a:r>
          </a:p>
          <a:p>
            <a:pPr>
              <a:buFont typeface="Arial" panose="020B0604020202020204" pitchFamily="34" charset="0"/>
              <a:buChar char="•"/>
            </a:pPr>
            <a:r>
              <a:rPr lang="en-US" b="1" dirty="0"/>
              <a:t>QoS2</a:t>
            </a:r>
            <a:r>
              <a:rPr lang="en-US" dirty="0"/>
              <a:t> (</a:t>
            </a:r>
            <a:r>
              <a:rPr lang="fa-IR" dirty="0"/>
              <a:t>دقیقا یکبار): قابل اعتمادترین حالت که در عین حال بیشترین پهنای باند را مصرف می‌کند. تکرارها کنترل می‌شوند تا اطمینان حاصل شود پیام تنها یکبار ارسال شده است.</a:t>
            </a:r>
          </a:p>
          <a:p>
            <a:r>
              <a:rPr lang="fa-IR" dirty="0"/>
              <a:t>کاربرد گسترده‌ای در دستگاه‌های اینترنت اشیا مانند</a:t>
            </a:r>
            <a:r>
              <a:rPr lang="fa-IR" b="1" dirty="0"/>
              <a:t> کنتورهای الکتریکی، وسایل نقلیه، دتکتورها و تجهیزات صنعتی یا بهداشتی</a:t>
            </a:r>
            <a:r>
              <a:rPr lang="fa-IR" dirty="0"/>
              <a:t> دارد و به نیازهای زیر به خوبی پاسخ می‌دهد:</a:t>
            </a:r>
          </a:p>
          <a:p>
            <a:pPr>
              <a:buFont typeface="Arial" panose="020B0604020202020204" pitchFamily="34" charset="0"/>
              <a:buChar char="•"/>
            </a:pPr>
            <a:r>
              <a:rPr lang="fa-IR" b="1" dirty="0"/>
              <a:t>حداقل استفاده از پهنای باند</a:t>
            </a:r>
            <a:endParaRPr lang="fa-IR" dirty="0"/>
          </a:p>
          <a:p>
            <a:pPr>
              <a:buFont typeface="Arial" panose="020B0604020202020204" pitchFamily="34" charset="0"/>
              <a:buChar char="•"/>
            </a:pPr>
            <a:r>
              <a:rPr lang="fa-IR" b="1" dirty="0"/>
              <a:t>عملیات از طریق شبکه‌های وایرلس یا بی‌سیم</a:t>
            </a:r>
            <a:endParaRPr lang="fa-IR" dirty="0"/>
          </a:p>
          <a:p>
            <a:pPr>
              <a:buFont typeface="Arial" panose="020B0604020202020204" pitchFamily="34" charset="0"/>
              <a:buChar char="•"/>
            </a:pPr>
            <a:r>
              <a:rPr lang="fa-IR" b="1" dirty="0"/>
              <a:t>مصرف انرژی پایین</a:t>
            </a:r>
            <a:endParaRPr lang="fa-IR" dirty="0"/>
          </a:p>
          <a:p>
            <a:pPr>
              <a:buFont typeface="Arial" panose="020B0604020202020204" pitchFamily="34" charset="0"/>
              <a:buChar char="•"/>
            </a:pPr>
            <a:r>
              <a:rPr lang="fa-IR" b="1" dirty="0"/>
              <a:t>قابلیت اطمینان خوب در صورت لزوم</a:t>
            </a:r>
            <a:endParaRPr lang="fa-IR" dirty="0"/>
          </a:p>
          <a:p>
            <a:pPr>
              <a:buFont typeface="Arial" panose="020B0604020202020204" pitchFamily="34" charset="0"/>
              <a:buChar char="•"/>
            </a:pPr>
            <a:r>
              <a:rPr lang="fa-IR" b="1" dirty="0"/>
              <a:t>منابع پردازش و حافظه‌ی کم</a:t>
            </a:r>
            <a:endParaRPr lang="fa-IR" dirty="0"/>
          </a:p>
          <a:p>
            <a:r>
              <a:rPr lang="fa-IR" b="1" dirty="0"/>
              <a:t>پروتکل </a:t>
            </a:r>
            <a:r>
              <a:rPr lang="en-US" b="1" dirty="0"/>
              <a:t>MQTT</a:t>
            </a:r>
            <a:r>
              <a:rPr lang="en-US" dirty="0"/>
              <a:t> </a:t>
            </a:r>
            <a:r>
              <a:rPr lang="fa-IR" dirty="0"/>
              <a:t>علیرغم ویژگی‌های آن، به خاطر انتقال پیام‌ها از طریق </a:t>
            </a:r>
            <a:r>
              <a:rPr lang="en-US" dirty="0"/>
              <a:t>TCP </a:t>
            </a:r>
            <a:r>
              <a:rPr lang="fa-IR" dirty="0"/>
              <a:t>و مدیریت نام‌های طولانی می‌تواند برای برخی دستگاه‌های محدودکننده، مشکل‌ساز باشد. البته این مشکل از طریق واریانت </a:t>
            </a:r>
            <a:r>
              <a:rPr lang="en-US" dirty="0"/>
              <a:t>MQTT-SN </a:t>
            </a:r>
            <a:r>
              <a:rPr lang="fa-IR" dirty="0"/>
              <a:t>که از </a:t>
            </a:r>
            <a:r>
              <a:rPr lang="en-US" dirty="0"/>
              <a:t>UDP </a:t>
            </a:r>
            <a:r>
              <a:rPr lang="fa-IR" dirty="0"/>
              <a:t>استفاده می‌کند و از نمایه‌سازی نام موضوع پشتیبانی می‌کند، قابل حل شدن است. با این حال، </a:t>
            </a:r>
            <a:r>
              <a:rPr lang="en-US" dirty="0"/>
              <a:t>MQTT </a:t>
            </a:r>
            <a:r>
              <a:rPr lang="fa-IR" dirty="0"/>
              <a:t>علیرغم پذیرش گسترده‌ی آن، از یک مدل ساختار مدیریت دستگاه و نمایش داده‌ی خوب که اجرای مدیریت داده و قابلیت‌های مدیریت دستگاه آن را کاملا مختص پلتفرم یا فروشنده می‌سازد، پشتیبانی نمی‌کند.</a:t>
            </a:r>
          </a:p>
          <a:p>
            <a:pPr>
              <a:buFont typeface="Arial" panose="020B0604020202020204" pitchFamily="34" charset="0"/>
              <a:buChar char="•"/>
            </a:pPr>
            <a:endParaRPr lang="fa-IR" dirty="0"/>
          </a:p>
        </p:txBody>
      </p:sp>
    </p:spTree>
    <p:extLst>
      <p:ext uri="{BB962C8B-B14F-4D97-AF65-F5344CB8AC3E}">
        <p14:creationId xmlns:p14="http://schemas.microsoft.com/office/powerpoint/2010/main" val="352126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5FDE-6E0F-0339-15F3-ABCF770D8B0A}"/>
              </a:ext>
            </a:extLst>
          </p:cNvPr>
          <p:cNvSpPr>
            <a:spLocks noGrp="1"/>
          </p:cNvSpPr>
          <p:nvPr>
            <p:ph type="ctrTitle"/>
          </p:nvPr>
        </p:nvSpPr>
        <p:spPr>
          <a:xfrm>
            <a:off x="5448300" y="68793"/>
            <a:ext cx="1714500" cy="1283758"/>
          </a:xfrm>
        </p:spPr>
        <p:txBody>
          <a:bodyPr>
            <a:normAutofit fontScale="90000"/>
          </a:bodyPr>
          <a:lstStyle/>
          <a:p>
            <a:r>
              <a:rPr lang="en-US" b="1" dirty="0"/>
              <a:t>ZigBee</a:t>
            </a:r>
            <a:br>
              <a:rPr lang="en-US" b="1" dirty="0"/>
            </a:br>
            <a:endParaRPr lang="fa-IR" dirty="0"/>
          </a:p>
        </p:txBody>
      </p:sp>
      <p:sp>
        <p:nvSpPr>
          <p:cNvPr id="3" name="Subtitle 2">
            <a:extLst>
              <a:ext uri="{FF2B5EF4-FFF2-40B4-BE49-F238E27FC236}">
                <a16:creationId xmlns:a16="http://schemas.microsoft.com/office/drawing/2014/main" id="{5EEFC056-C2CD-1272-F96C-2AB5725FF6CE}"/>
              </a:ext>
            </a:extLst>
          </p:cNvPr>
          <p:cNvSpPr>
            <a:spLocks noGrp="1"/>
          </p:cNvSpPr>
          <p:nvPr>
            <p:ph type="subTitle" idx="1"/>
          </p:nvPr>
        </p:nvSpPr>
        <p:spPr>
          <a:xfrm>
            <a:off x="238125" y="2145242"/>
            <a:ext cx="11658600" cy="3162300"/>
          </a:xfrm>
        </p:spPr>
        <p:txBody>
          <a:bodyPr>
            <a:normAutofit lnSpcReduction="10000"/>
          </a:bodyPr>
          <a:lstStyle/>
          <a:p>
            <a:r>
              <a:rPr lang="fa-IR" b="1" dirty="0"/>
              <a:t>شبکه‌های مبتنی بر </a:t>
            </a:r>
            <a:r>
              <a:rPr lang="en-US" b="1" dirty="0"/>
              <a:t>ZigBee</a:t>
            </a:r>
            <a:r>
              <a:rPr lang="en-US" dirty="0"/>
              <a:t> </a:t>
            </a:r>
            <a:r>
              <a:rPr lang="fa-IR" dirty="0"/>
              <a:t>با </a:t>
            </a:r>
            <a:r>
              <a:rPr lang="fa-IR" b="1" dirty="0"/>
              <a:t>مصرف انرژی کم، توان عملیاتی کم</a:t>
            </a:r>
            <a:r>
              <a:rPr lang="fa-IR" dirty="0"/>
              <a:t> (حداکثر 250 کیلوبیت در ثانیه) و </a:t>
            </a:r>
            <a:r>
              <a:rPr lang="fa-IR" b="1" dirty="0"/>
              <a:t>محدوده‌ی اتصال 100 متر بین گره‌ها</a:t>
            </a:r>
            <a:r>
              <a:rPr lang="fa-IR" dirty="0"/>
              <a:t> شناخته می‌شوند. کاربردهای معمول استفاده از این </a:t>
            </a:r>
            <a:r>
              <a:rPr lang="fa-IR" b="1" dirty="0"/>
              <a:t>پروتکل اینترنت اشیا</a:t>
            </a:r>
            <a:r>
              <a:rPr lang="fa-IR" dirty="0"/>
              <a:t> شامل</a:t>
            </a:r>
            <a:r>
              <a:rPr lang="fa-IR" b="1" dirty="0"/>
              <a:t> شبکه‌های حسگر، شبکه‌های شخصی (</a:t>
            </a:r>
            <a:r>
              <a:rPr lang="en-US" b="1" dirty="0"/>
              <a:t>WPAN)، </a:t>
            </a:r>
            <a:r>
              <a:rPr lang="fa-IR" b="1" dirty="0"/>
              <a:t>اتوماسیون خانگی، سیستم‌های هشدار و سیستم‌های نظارتی</a:t>
            </a:r>
            <a:r>
              <a:rPr lang="fa-IR" dirty="0"/>
              <a:t> می‌شود. مشخصات اولیه‌ی زیگبی به عنوان یک استاندارد </a:t>
            </a:r>
            <a:r>
              <a:rPr lang="en-US" dirty="0"/>
              <a:t>IEEE </a:t>
            </a:r>
            <a:r>
              <a:rPr lang="fa-IR" dirty="0"/>
              <a:t>در سال 2003 شناخته شد و اولین ماژول‌های </a:t>
            </a:r>
            <a:r>
              <a:rPr lang="en-US" dirty="0"/>
              <a:t>OEM </a:t>
            </a:r>
            <a:r>
              <a:rPr lang="fa-IR" dirty="0"/>
              <a:t>منطبق بر </a:t>
            </a:r>
            <a:r>
              <a:rPr lang="en-US" dirty="0"/>
              <a:t>ZigBee </a:t>
            </a:r>
            <a:r>
              <a:rPr lang="fa-IR" dirty="0"/>
              <a:t>در ابتدای سال 2006 به فروش انبوه رسید.</a:t>
            </a:r>
          </a:p>
          <a:p>
            <a:r>
              <a:rPr lang="fa-IR" b="1" dirty="0">
                <a:hlinkClick r:id="rId2"/>
              </a:rPr>
              <a:t>پروتکل زیگبی</a:t>
            </a:r>
            <a:r>
              <a:rPr lang="fa-IR" b="1" dirty="0"/>
              <a:t> (</a:t>
            </a:r>
            <a:r>
              <a:rPr lang="en-US" b="1" dirty="0"/>
              <a:t>ZigBee)</a:t>
            </a:r>
            <a:r>
              <a:rPr lang="en-US" dirty="0"/>
              <a:t> </a:t>
            </a:r>
            <a:r>
              <a:rPr lang="fa-IR" dirty="0"/>
              <a:t>به عنوان</a:t>
            </a:r>
            <a:r>
              <a:rPr lang="fa-IR" b="1" dirty="0"/>
              <a:t> استانداردی برای شبکه‌های رادیویی خودپیکربندی و کوتاه‌برد</a:t>
            </a:r>
            <a:r>
              <a:rPr lang="fa-IR" dirty="0"/>
              <a:t> و برای </a:t>
            </a:r>
            <a:r>
              <a:rPr lang="fa-IR" b="1" dirty="0"/>
              <a:t>استفاده در سیستم‌های تله‌متری و ارتباط بین انواع سنسورها، دستگاه‌های نظارتی</a:t>
            </a:r>
            <a:r>
              <a:rPr lang="fa-IR" dirty="0"/>
              <a:t> و همینطور </a:t>
            </a:r>
            <a:r>
              <a:rPr lang="fa-IR" b="1" dirty="0"/>
              <a:t>خواندن بی‌سیم نتایج اندازه‌گیری کنتورهای انرژی و گرما</a:t>
            </a:r>
            <a:r>
              <a:rPr lang="fa-IR" dirty="0"/>
              <a:t> و غیره، طراحی و ساخته شد. استاندارد </a:t>
            </a:r>
            <a:r>
              <a:rPr lang="en-US" dirty="0"/>
              <a:t>ZigBee </a:t>
            </a:r>
            <a:r>
              <a:rPr lang="fa-IR" dirty="0"/>
              <a:t>یک </a:t>
            </a:r>
            <a:r>
              <a:rPr lang="fa-IR" b="1" dirty="0"/>
              <a:t>پروتکل نسبتا ساده، مقاوم در برابر خطاهای ارتباطی و خوانش‌های غیرمجاز</a:t>
            </a:r>
            <a:r>
              <a:rPr lang="fa-IR" dirty="0"/>
              <a:t> و پروتکل تبادل داده‌های بسته است که اغلب در دستگاه‌هایی با نیازهای کم مانند میکروکنترلرها، سنسورها و غیره قرار داده می‌شود.</a:t>
            </a:r>
          </a:p>
          <a:p>
            <a:r>
              <a:rPr lang="fa-IR" b="1" dirty="0"/>
              <a:t>نصب و نگهداری پروتکل </a:t>
            </a:r>
            <a:r>
              <a:rPr lang="en-US" b="1" dirty="0"/>
              <a:t>ZigBee</a:t>
            </a:r>
            <a:r>
              <a:rPr lang="en-US" dirty="0"/>
              <a:t> </a:t>
            </a:r>
            <a:r>
              <a:rPr lang="fa-IR" dirty="0"/>
              <a:t>اینترنت اشیا آسان است زیرا این استاندارد </a:t>
            </a:r>
            <a:r>
              <a:rPr lang="fa-IR" b="1" dirty="0"/>
              <a:t>مبتنی بر توپولوژی شبکه‌ی خودمونتاژ و خودترمیم‌شونده</a:t>
            </a:r>
            <a:r>
              <a:rPr lang="fa-IR" dirty="0"/>
              <a:t> است. این استاندارد همچنین به راحتی به هزاران گره تبدیل می‌شود و امروزه تامین‌کنندگان زیادی هستند که دستگاه‌هایی مبتنی بر این استاندارد ارائه می‌دهند.</a:t>
            </a:r>
          </a:p>
          <a:p>
            <a:endParaRPr lang="fa-IR" dirty="0"/>
          </a:p>
        </p:txBody>
      </p:sp>
    </p:spTree>
    <p:extLst>
      <p:ext uri="{BB962C8B-B14F-4D97-AF65-F5344CB8AC3E}">
        <p14:creationId xmlns:p14="http://schemas.microsoft.com/office/powerpoint/2010/main" val="382014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44F46-A196-D37A-4380-F233C028E8F0}"/>
              </a:ext>
            </a:extLst>
          </p:cNvPr>
          <p:cNvSpPr>
            <a:spLocks noGrp="1"/>
          </p:cNvSpPr>
          <p:nvPr>
            <p:ph type="ctrTitle"/>
          </p:nvPr>
        </p:nvSpPr>
        <p:spPr>
          <a:xfrm>
            <a:off x="5355431" y="270934"/>
            <a:ext cx="1481138" cy="508001"/>
          </a:xfrm>
        </p:spPr>
        <p:txBody>
          <a:bodyPr>
            <a:normAutofit fontScale="90000"/>
          </a:bodyPr>
          <a:lstStyle/>
          <a:p>
            <a:r>
              <a:rPr lang="en-US" b="1" dirty="0"/>
              <a:t>XMPP</a:t>
            </a:r>
            <a:endParaRPr lang="fa-IR" dirty="0"/>
          </a:p>
        </p:txBody>
      </p:sp>
      <p:sp>
        <p:nvSpPr>
          <p:cNvPr id="3" name="Subtitle 2">
            <a:extLst>
              <a:ext uri="{FF2B5EF4-FFF2-40B4-BE49-F238E27FC236}">
                <a16:creationId xmlns:a16="http://schemas.microsoft.com/office/drawing/2014/main" id="{76FFCF53-6E7A-E815-220C-11B6A9589C87}"/>
              </a:ext>
            </a:extLst>
          </p:cNvPr>
          <p:cNvSpPr>
            <a:spLocks noGrp="1"/>
          </p:cNvSpPr>
          <p:nvPr>
            <p:ph type="subTitle" idx="1"/>
          </p:nvPr>
        </p:nvSpPr>
        <p:spPr>
          <a:xfrm>
            <a:off x="276225" y="2066925"/>
            <a:ext cx="11639550" cy="3028950"/>
          </a:xfrm>
        </p:spPr>
        <p:txBody>
          <a:bodyPr>
            <a:normAutofit/>
          </a:bodyPr>
          <a:lstStyle/>
          <a:p>
            <a:r>
              <a:rPr lang="fa-IR" b="1" dirty="0"/>
              <a:t>پروتکل پیام‌رسانی و حضور گسترش‌پذیر (</a:t>
            </a:r>
            <a:r>
              <a:rPr lang="en-US" b="1" dirty="0"/>
              <a:t>XMPP)</a:t>
            </a:r>
            <a:r>
              <a:rPr lang="en-US" dirty="0"/>
              <a:t> </a:t>
            </a:r>
            <a:r>
              <a:rPr lang="fa-IR" dirty="0"/>
              <a:t>در سال 1999 توسط</a:t>
            </a:r>
            <a:r>
              <a:rPr lang="fa-IR" b="1" dirty="0"/>
              <a:t> انجمن منبع باز </a:t>
            </a:r>
            <a:r>
              <a:rPr lang="en-US" b="1" dirty="0"/>
              <a:t>Jabber </a:t>
            </a:r>
            <a:r>
              <a:rPr lang="fa-IR" dirty="0"/>
              <a:t>برای</a:t>
            </a:r>
            <a:r>
              <a:rPr lang="fa-IR" b="1" dirty="0"/>
              <a:t> پیام‌رسانی فوری</a:t>
            </a:r>
            <a:r>
              <a:rPr lang="fa-IR" dirty="0"/>
              <a:t> طراحی شد. این پروتکل</a:t>
            </a:r>
            <a:r>
              <a:rPr lang="fa-IR" b="1" dirty="0"/>
              <a:t> امکان تبادل فوری داده‌های ساختاریافته اما قابل توسعه بین دو یا چند مشتری شبکه</a:t>
            </a:r>
            <a:r>
              <a:rPr lang="fa-IR" dirty="0"/>
              <a:t> را فراهم می‌کند. </a:t>
            </a:r>
            <a:r>
              <a:rPr lang="en-US" dirty="0"/>
              <a:t>XMPP </a:t>
            </a:r>
            <a:r>
              <a:rPr lang="fa-IR" dirty="0"/>
              <a:t>از زمان آغاز به طور گسترده‌ای به عنوان یک پروتکل ارتباطی مورد استفاده قرار گرفته است. با گذشت زمان و ظهور مشخصات سبک‌وزن </a:t>
            </a:r>
            <a:r>
              <a:rPr lang="en-US" dirty="0"/>
              <a:t>XMPP، </a:t>
            </a:r>
            <a:r>
              <a:rPr lang="fa-IR" dirty="0"/>
              <a:t>یعنی </a:t>
            </a:r>
            <a:r>
              <a:rPr lang="en-US" dirty="0"/>
              <a:t>XMPP-IoT، </a:t>
            </a:r>
            <a:r>
              <a:rPr lang="fa-IR" dirty="0"/>
              <a:t>در زمینه‌ی اینترنت اشیا نیز مورد استفاده قرار گرفت. نقاط قوت </a:t>
            </a:r>
            <a:r>
              <a:rPr lang="en-US" dirty="0"/>
              <a:t>XMPP-IoT </a:t>
            </a:r>
            <a:r>
              <a:rPr lang="fa-IR" dirty="0"/>
              <a:t>به عنوان یک استاندارد پشتیبانی‌شده‌ی منبع باز شامل قابلیت‌های آدرس‌دهی و مقیاس‌پذیری می‌شود که این استاندارد را برای اینترنت اشیاء مبتنی بر مصرف‌کننده، مناسب می‌سازد.</a:t>
            </a:r>
          </a:p>
          <a:p>
            <a:r>
              <a:rPr lang="fa-IR" dirty="0"/>
              <a:t>از </a:t>
            </a:r>
            <a:r>
              <a:rPr lang="fa-IR" b="1" dirty="0"/>
              <a:t>معایت </a:t>
            </a:r>
            <a:r>
              <a:rPr lang="en-US" b="1" dirty="0"/>
              <a:t>XMPP </a:t>
            </a:r>
            <a:r>
              <a:rPr lang="fa-IR" b="1" dirty="0"/>
              <a:t>در ارتباطات اینترنت اشیا</a:t>
            </a:r>
            <a:r>
              <a:rPr lang="fa-IR" dirty="0"/>
              <a:t> می‌توان به </a:t>
            </a:r>
            <a:r>
              <a:rPr lang="fa-IR" b="1" dirty="0"/>
              <a:t>عدم ارائه‌ی کیفیت خدمات و رمزگذاری سرتاسری</a:t>
            </a:r>
            <a:r>
              <a:rPr lang="fa-IR" dirty="0"/>
              <a:t> اشاره کرد. به خاطر این محدودیت‌ها، پیش‌بینی می‌شود کاربرد این استاندارد در </a:t>
            </a:r>
            <a:r>
              <a:rPr lang="en-US" dirty="0"/>
              <a:t>IoT </a:t>
            </a:r>
            <a:r>
              <a:rPr lang="fa-IR" dirty="0"/>
              <a:t>به طور ضعیفی به صنعت متصل می‌شود و قطعا مانند</a:t>
            </a:r>
            <a:r>
              <a:rPr lang="fa-IR" b="1" dirty="0"/>
              <a:t> </a:t>
            </a:r>
            <a:r>
              <a:rPr lang="en-US" b="1" dirty="0"/>
              <a:t>MQTT </a:t>
            </a:r>
            <a:r>
              <a:rPr lang="fa-IR" b="1" dirty="0"/>
              <a:t>یا </a:t>
            </a:r>
            <a:r>
              <a:rPr lang="en-US" b="1" dirty="0"/>
              <a:t>LwM2M</a:t>
            </a:r>
            <a:r>
              <a:rPr lang="en-US" dirty="0"/>
              <a:t> </a:t>
            </a:r>
            <a:r>
              <a:rPr lang="fa-IR" dirty="0"/>
              <a:t>به یک استاندارد روزمره برای اهداف تبادل داده و مدیریت دستگاه‌های محدود به منابع مورد استفاده قرار نخواهد گرفت.</a:t>
            </a:r>
          </a:p>
          <a:p>
            <a:endParaRPr lang="fa-IR" dirty="0"/>
          </a:p>
        </p:txBody>
      </p:sp>
    </p:spTree>
    <p:extLst>
      <p:ext uri="{BB962C8B-B14F-4D97-AF65-F5344CB8AC3E}">
        <p14:creationId xmlns:p14="http://schemas.microsoft.com/office/powerpoint/2010/main" val="2390090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47</TotalTime>
  <Words>2762</Words>
  <Application>Microsoft Office PowerPoint</Application>
  <PresentationFormat>Widescreen</PresentationFormat>
  <Paragraphs>63</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Celestial</vt:lpstr>
      <vt:lpstr>بنام خدا</vt:lpstr>
      <vt:lpstr>Iot چیست؟</vt:lpstr>
      <vt:lpstr>Iot</vt:lpstr>
      <vt:lpstr>انواع پروتکل اینترنت اشیاء</vt:lpstr>
      <vt:lpstr>لایه‌های مختلف معماری اینترنت اشیا </vt:lpstr>
      <vt:lpstr>CoAP</vt:lpstr>
      <vt:lpstr>MQTT</vt:lpstr>
      <vt:lpstr>ZigBee </vt:lpstr>
      <vt:lpstr>XMPP</vt:lpstr>
      <vt:lpstr>DDS</vt:lpstr>
      <vt:lpstr>AMQP</vt:lpstr>
      <vt:lpstr>LwM2M </vt:lpstr>
      <vt:lpstr>Cellular</vt:lpstr>
      <vt:lpstr>Long Range</vt:lpstr>
      <vt:lpstr>Z-Wave</vt:lpstr>
      <vt:lpstr>rpl </vt:lpstr>
      <vt:lpstr>چرا آشنا بودن با پروتکل‌های اینترنت اشیا (IoT) حائز اهمیت است؟ </vt:lpstr>
      <vt:lpstr>اهمیت انتخاب یک پروتکل IoT خاص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dc:title>
  <dc:creator>mohammadhosein jafary</dc:creator>
  <cp:lastModifiedBy>mohammadhosein jafary</cp:lastModifiedBy>
  <cp:revision>1</cp:revision>
  <dcterms:created xsi:type="dcterms:W3CDTF">2023-08-06T13:33:41Z</dcterms:created>
  <dcterms:modified xsi:type="dcterms:W3CDTF">2023-08-06T14:21:19Z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