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66" r:id="rId4"/>
    <p:sldId id="269" r:id="rId5"/>
    <p:sldId id="267" r:id="rId6"/>
    <p:sldId id="270" r:id="rId7"/>
    <p:sldId id="271" r:id="rId8"/>
    <p:sldId id="272" r:id="rId9"/>
    <p:sldId id="273" r:id="rId10"/>
    <p:sldId id="274" r:id="rId11"/>
    <p:sldId id="275" r:id="rId12"/>
    <p:sldId id="276" r:id="rId13"/>
    <p:sldId id="277" r:id="rId14"/>
    <p:sldId id="278" r:id="rId15"/>
    <p:sldId id="279"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74C60756-7F28-4111-AB7F-04C61E4FAC12}">
      <dgm:prSet>
        <dgm:style>
          <a:lnRef idx="0">
            <a:scrgbClr r="0" g="0" b="0"/>
          </a:lnRef>
          <a:fillRef idx="0">
            <a:scrgbClr r="0" g="0" b="0"/>
          </a:fillRef>
          <a:effectRef idx="0">
            <a:scrgbClr r="0" g="0" b="0"/>
          </a:effectRef>
          <a:fontRef idx="minor">
            <a:schemeClr val="dk1"/>
          </a:fontRef>
        </dgm:style>
      </dgm:prSet>
      <dgm:spPr>
        <a:noFill/>
        <a:ln>
          <a:noFill/>
        </a:ln>
      </dgm:spPr>
      <dgm:t>
        <a:bodyPr/>
        <a:lstStyle/>
        <a:p>
          <a:pPr algn="r" rtl="1"/>
          <a:r>
            <a:rPr lang="en-US" dirty="0">
              <a:solidFill>
                <a:srgbClr val="00B050"/>
              </a:solidFill>
            </a:rPr>
            <a:t>REST </a:t>
          </a:r>
          <a:r>
            <a:rPr lang="fa-IR" dirty="0">
              <a:solidFill>
                <a:srgbClr val="00B050"/>
              </a:solidFill>
            </a:rPr>
            <a:t>یک «شیوه معماری» یا «الگوی طراحی» برای </a:t>
          </a:r>
          <a:r>
            <a:rPr lang="en-US" dirty="0">
              <a:solidFill>
                <a:srgbClr val="00B050"/>
              </a:solidFill>
            </a:rPr>
            <a:t>API</a:t>
          </a:r>
          <a:r>
            <a:rPr lang="fa-IR" dirty="0">
              <a:solidFill>
                <a:srgbClr val="00B050"/>
              </a:solidFill>
            </a:rPr>
            <a:t>ها است. از زمان اختراع اینترنت، افراد برنامه‌های کاربردی و صفحات وب مختلفی برای کسب اطلاعات در خصوص منابع گوناگون را مورد استفاده قرار داده‌اند. اگرچه، تاکنون کم‌تر کسی به این مسئله توجه کرده است که این داده‌ها از کجا می‌آیند؟ این داده‌ها از سرورها (</a:t>
          </a:r>
          <a:r>
            <a:rPr lang="en-US" dirty="0">
              <a:solidFill>
                <a:srgbClr val="00B050"/>
              </a:solidFill>
            </a:rPr>
            <a:t>(Server </a:t>
          </a:r>
          <a:r>
            <a:rPr lang="fa-IR" dirty="0">
              <a:solidFill>
                <a:srgbClr val="00B050"/>
              </a:solidFill>
            </a:rPr>
            <a:t>دریافت می‌شوند و اپلیکیشن‌ها برای دریافت و ارسال داده‌ها با وب‌سرورها در ارتباط هستند. یک </a:t>
          </a:r>
          <a:r>
            <a:rPr lang="en-US" dirty="0">
              <a:solidFill>
                <a:srgbClr val="00B050"/>
              </a:solidFill>
            </a:rPr>
            <a:t>REST API </a:t>
          </a:r>
          <a:r>
            <a:rPr lang="fa-IR" dirty="0">
              <a:solidFill>
                <a:srgbClr val="00B050"/>
              </a:solidFill>
            </a:rPr>
            <a:t>راهی برای ارتباط دو سیستم کامپیوتری مثل یک مرورگر وب و سرورها از طریق </a:t>
          </a:r>
          <a:r>
            <a:rPr lang="en-US" dirty="0">
              <a:solidFill>
                <a:srgbClr val="00B050"/>
              </a:solidFill>
            </a:rPr>
            <a:t>HTTP </a:t>
          </a:r>
          <a:r>
            <a:rPr lang="fa-IR" dirty="0">
              <a:solidFill>
                <a:srgbClr val="00B050"/>
              </a:solidFill>
            </a:rPr>
            <a:t>است. در این مطلب به نحوه ارتباط یک کلاینت با سرور به سبک </a:t>
          </a:r>
          <a:r>
            <a:rPr lang="en-US" dirty="0">
              <a:solidFill>
                <a:srgbClr val="00B050"/>
              </a:solidFill>
            </a:rPr>
            <a:t>REST </a:t>
          </a:r>
          <a:r>
            <a:rPr lang="fa-IR" dirty="0">
              <a:solidFill>
                <a:srgbClr val="00B050"/>
              </a:solidFill>
            </a:rPr>
            <a:t>برای استخراج اطلاعات مورد نیاز پرداخته. </a:t>
          </a:r>
        </a:p>
      </dgm:t>
    </dgm:pt>
    <dgm:pt modelId="{E9D9D8F1-98F4-4E7E-A590-1DC3A9E3ED87}" type="parTrans" cxnId="{A445197E-33B3-4C0F-BB4C-CB77BB7918BA}">
      <dgm:prSet/>
      <dgm:spPr/>
      <dgm:t>
        <a:bodyPr/>
        <a:lstStyle/>
        <a:p>
          <a:pPr rtl="1"/>
          <a:endParaRPr lang="fa-IR"/>
        </a:p>
      </dgm:t>
    </dgm:pt>
    <dgm:pt modelId="{2D8B3C5F-7EEB-47D3-9D61-2FEDCC1A830B}" type="sibTrans" cxnId="{A445197E-33B3-4C0F-BB4C-CB77BB7918BA}">
      <dgm:prSet/>
      <dgm:spPr/>
      <dgm:t>
        <a:bodyPr/>
        <a:lstStyle/>
        <a:p>
          <a:pPr rtl="1"/>
          <a:endParaRPr lang="fa-IR"/>
        </a:p>
      </dgm:t>
    </dgm:pt>
    <dgm:pt modelId="{22D8E0AF-322E-4A8E-BC3C-6E9E9A51F58F}" type="pres">
      <dgm:prSet presAssocID="{C53CC6D8-DEFC-45FD-8207-E1ECCC27EA85}" presName="Name0" presStyleCnt="0">
        <dgm:presLayoutVars>
          <dgm:dir/>
          <dgm:animLvl val="lvl"/>
          <dgm:resizeHandles val="exact"/>
        </dgm:presLayoutVars>
      </dgm:prSet>
      <dgm:spPr/>
    </dgm:pt>
    <dgm:pt modelId="{3346114A-BDFA-4639-AE39-C20450000F0A}" type="pres">
      <dgm:prSet presAssocID="{74C60756-7F28-4111-AB7F-04C61E4FAC12}" presName="vertFlow" presStyleCnt="0"/>
      <dgm:spPr/>
    </dgm:pt>
    <dgm:pt modelId="{9D4D1894-24FD-4464-938E-E9BF760FB443}" type="pres">
      <dgm:prSet presAssocID="{74C60756-7F28-4111-AB7F-04C61E4FAC12}" presName="header" presStyleLbl="node1" presStyleIdx="0" presStyleCnt="1"/>
      <dgm:spPr/>
    </dgm:pt>
  </dgm:ptLst>
  <dgm:cxnLst>
    <dgm:cxn modelId="{73058351-9FAC-4F4F-A5FB-FC365EDF9D02}" type="presOf" srcId="{C53CC6D8-DEFC-45FD-8207-E1ECCC27EA85}" destId="{22D8E0AF-322E-4A8E-BC3C-6E9E9A51F58F}" srcOrd="0" destOrd="0" presId="urn:microsoft.com/office/officeart/2005/8/layout/lProcess1"/>
    <dgm:cxn modelId="{A445197E-33B3-4C0F-BB4C-CB77BB7918BA}" srcId="{C53CC6D8-DEFC-45FD-8207-E1ECCC27EA85}" destId="{74C60756-7F28-4111-AB7F-04C61E4FAC12}" srcOrd="0" destOrd="0" parTransId="{E9D9D8F1-98F4-4E7E-A590-1DC3A9E3ED87}" sibTransId="{2D8B3C5F-7EEB-47D3-9D61-2FEDCC1A830B}"/>
    <dgm:cxn modelId="{ECE9B3D1-E0EA-4B6F-BB8C-FC77FA18B340}" type="presOf" srcId="{74C60756-7F28-4111-AB7F-04C61E4FAC12}" destId="{9D4D1894-24FD-4464-938E-E9BF760FB443}" srcOrd="0" destOrd="0" presId="urn:microsoft.com/office/officeart/2005/8/layout/lProcess1"/>
    <dgm:cxn modelId="{EB6DDE98-423A-4FF1-BB89-386C5316562D}" type="presParOf" srcId="{22D8E0AF-322E-4A8E-BC3C-6E9E9A51F58F}" destId="{3346114A-BDFA-4639-AE39-C20450000F0A}" srcOrd="0" destOrd="0" presId="urn:microsoft.com/office/officeart/2005/8/layout/lProcess1"/>
    <dgm:cxn modelId="{BA380F99-0D70-4239-B65F-BEB10FF9221E}" type="presParOf" srcId="{3346114A-BDFA-4639-AE39-C20450000F0A}" destId="{9D4D1894-24FD-4464-938E-E9BF760FB443}"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D1894-24FD-4464-938E-E9BF760FB443}">
      <dsp:nvSpPr>
        <dsp:cNvPr id="0" name=""/>
        <dsp:cNvSpPr/>
      </dsp:nvSpPr>
      <dsp:spPr>
        <a:xfrm>
          <a:off x="4762" y="991790"/>
          <a:ext cx="9134474" cy="2283618"/>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r" defTabSz="800100" rtl="1">
            <a:lnSpc>
              <a:spcPct val="90000"/>
            </a:lnSpc>
            <a:spcBef>
              <a:spcPct val="0"/>
            </a:spcBef>
            <a:spcAft>
              <a:spcPct val="35000"/>
            </a:spcAft>
            <a:buNone/>
          </a:pPr>
          <a:r>
            <a:rPr lang="en-US" sz="1800" kern="1200" dirty="0">
              <a:solidFill>
                <a:srgbClr val="00B050"/>
              </a:solidFill>
            </a:rPr>
            <a:t>REST </a:t>
          </a:r>
          <a:r>
            <a:rPr lang="fa-IR" sz="1800" kern="1200" dirty="0">
              <a:solidFill>
                <a:srgbClr val="00B050"/>
              </a:solidFill>
            </a:rPr>
            <a:t>یک «شیوه معماری» یا «الگوی طراحی» برای </a:t>
          </a:r>
          <a:r>
            <a:rPr lang="en-US" sz="1800" kern="1200" dirty="0">
              <a:solidFill>
                <a:srgbClr val="00B050"/>
              </a:solidFill>
            </a:rPr>
            <a:t>API</a:t>
          </a:r>
          <a:r>
            <a:rPr lang="fa-IR" sz="1800" kern="1200" dirty="0">
              <a:solidFill>
                <a:srgbClr val="00B050"/>
              </a:solidFill>
            </a:rPr>
            <a:t>ها است. از زمان اختراع اینترنت، افراد برنامه‌های کاربردی و صفحات وب مختلفی برای کسب اطلاعات در خصوص منابع گوناگون را مورد استفاده قرار داده‌اند. اگرچه، تاکنون کم‌تر کسی به این مسئله توجه کرده است که این داده‌ها از کجا می‌آیند؟ این داده‌ها از سرورها (</a:t>
          </a:r>
          <a:r>
            <a:rPr lang="en-US" sz="1800" kern="1200" dirty="0">
              <a:solidFill>
                <a:srgbClr val="00B050"/>
              </a:solidFill>
            </a:rPr>
            <a:t>(Server </a:t>
          </a:r>
          <a:r>
            <a:rPr lang="fa-IR" sz="1800" kern="1200" dirty="0">
              <a:solidFill>
                <a:srgbClr val="00B050"/>
              </a:solidFill>
            </a:rPr>
            <a:t>دریافت می‌شوند و اپلیکیشن‌ها برای دریافت و ارسال داده‌ها با وب‌سرورها در ارتباط هستند. یک </a:t>
          </a:r>
          <a:r>
            <a:rPr lang="en-US" sz="1800" kern="1200" dirty="0">
              <a:solidFill>
                <a:srgbClr val="00B050"/>
              </a:solidFill>
            </a:rPr>
            <a:t>REST API </a:t>
          </a:r>
          <a:r>
            <a:rPr lang="fa-IR" sz="1800" kern="1200" dirty="0">
              <a:solidFill>
                <a:srgbClr val="00B050"/>
              </a:solidFill>
            </a:rPr>
            <a:t>راهی برای ارتباط دو سیستم کامپیوتری مثل یک مرورگر وب و سرورها از طریق </a:t>
          </a:r>
          <a:r>
            <a:rPr lang="en-US" sz="1800" kern="1200" dirty="0">
              <a:solidFill>
                <a:srgbClr val="00B050"/>
              </a:solidFill>
            </a:rPr>
            <a:t>HTTP </a:t>
          </a:r>
          <a:r>
            <a:rPr lang="fa-IR" sz="1800" kern="1200" dirty="0">
              <a:solidFill>
                <a:srgbClr val="00B050"/>
              </a:solidFill>
            </a:rPr>
            <a:t>است. در این مطلب به نحوه ارتباط یک کلاینت با سرور به سبک </a:t>
          </a:r>
          <a:r>
            <a:rPr lang="en-US" sz="1800" kern="1200" dirty="0">
              <a:solidFill>
                <a:srgbClr val="00B050"/>
              </a:solidFill>
            </a:rPr>
            <a:t>REST </a:t>
          </a:r>
          <a:r>
            <a:rPr lang="fa-IR" sz="1800" kern="1200" dirty="0">
              <a:solidFill>
                <a:srgbClr val="00B050"/>
              </a:solidFill>
            </a:rPr>
            <a:t>برای استخراج اطلاعات مورد نیاز پرداخته. </a:t>
          </a:r>
        </a:p>
      </dsp:txBody>
      <dsp:txXfrm>
        <a:off x="71647" y="1058675"/>
        <a:ext cx="9000704" cy="21498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9/17/2023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9/17/2023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9/17/2023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9/17/2023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r" defTabSz="914400" rtl="1"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r" defTabSz="914400" rtl="1"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r" defTabSz="914400" rtl="1"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r" defTabSz="914400" rtl="1"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بنام خدا</a:t>
            </a:r>
            <a:endParaRPr dirty="0"/>
          </a:p>
        </p:txBody>
      </p:sp>
      <p:sp>
        <p:nvSpPr>
          <p:cNvPr id="3" name="Subtitle 2"/>
          <p:cNvSpPr>
            <a:spLocks noGrp="1"/>
          </p:cNvSpPr>
          <p:nvPr>
            <p:ph type="subTitle" idx="1"/>
          </p:nvPr>
        </p:nvSpPr>
        <p:spPr/>
        <p:txBody>
          <a:bodyPr/>
          <a:lstStyle/>
          <a:p>
            <a:r>
              <a:rPr lang="fa-IR" dirty="0"/>
              <a:t>پروتکل های ارتباطی </a:t>
            </a:r>
            <a:r>
              <a:rPr lang="en-US" dirty="0"/>
              <a:t>API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 </a:t>
            </a:r>
            <a:r>
              <a:rPr lang="fa-IR" b="1" dirty="0"/>
              <a:t>چگونه شکل گرفت ؟</a:t>
            </a:r>
          </a:p>
        </p:txBody>
      </p:sp>
      <p:sp>
        <p:nvSpPr>
          <p:cNvPr id="3" name="Content Placeholder 2"/>
          <p:cNvSpPr>
            <a:spLocks noGrp="1"/>
          </p:cNvSpPr>
          <p:nvPr>
            <p:ph idx="1"/>
          </p:nvPr>
        </p:nvSpPr>
        <p:spPr/>
        <p:txBody>
          <a:bodyPr/>
          <a:lstStyle/>
          <a:p>
            <a:r>
              <a:rPr lang="fa-IR" dirty="0"/>
              <a:t>در اوایل دهه هشتاد شمسی، روی فیلدینگ و گروهی از توسعه‌دهندگان تصمیم گرفتند استانداردی را به وجود بیاورند تا هر سروری بتواند با سرور دیگر مکالمه کند. وی </a:t>
            </a:r>
            <a:r>
              <a:rPr lang="en-US" dirty="0"/>
              <a:t>REST </a:t>
            </a:r>
            <a:r>
              <a:rPr lang="fa-IR" dirty="0"/>
              <a:t>را تعریف و اصول و محدودیت‌هایی را برای آن تعیین کرد. این قواعد جهانی باعث شد کار تولید نرم‌افزار برای توسعه‌دهندگان آسان‌تر شود</a:t>
            </a:r>
            <a:endParaRPr lang="en-US" dirty="0"/>
          </a:p>
          <a:p>
            <a:r>
              <a:rPr lang="fa-IR" dirty="0"/>
              <a:t>برای پاسخ به سوال چرا نیاز به </a:t>
            </a:r>
            <a:r>
              <a:rPr lang="en-US" dirty="0"/>
              <a:t>REST API </a:t>
            </a:r>
            <a:r>
              <a:rPr lang="fa-IR" dirty="0"/>
              <a:t>وجود دارد می‌توان از یک مثال کمک گرفت. بنابراین می‌توان استفاده از یک اپلیکیشن خرید بلیت سینما را در نظر گرفت. واضح است که این اپلیکیشن به داده‌های ورودی بسیاری نیاز دارد چرا که، ارائه داده‌ها در چنین اپلیکیشنی هرگز ایستا (</a:t>
            </a:r>
            <a:r>
              <a:rPr lang="en-US" dirty="0"/>
              <a:t>Static | </a:t>
            </a:r>
            <a:r>
              <a:rPr lang="fa-IR" dirty="0"/>
              <a:t>ثابت) نخواهند بود.</a:t>
            </a:r>
          </a:p>
          <a:p>
            <a:r>
              <a:rPr lang="fa-IR" dirty="0"/>
              <a:t>داده‌های استفاده شده در اپلیکیشن‌ها و وب‌سایت‌ها از سرور یا همان وب‌سرورها (</a:t>
            </a:r>
            <a:r>
              <a:rPr lang="en-US" dirty="0"/>
              <a:t>Web-Server) </a:t>
            </a:r>
            <a:r>
              <a:rPr lang="fa-IR" dirty="0"/>
              <a:t>دریافت می‌شوند. بنابراین، کلاینت از طریق </a:t>
            </a:r>
            <a:r>
              <a:rPr lang="en-US" dirty="0"/>
              <a:t>API </a:t>
            </a:r>
            <a:r>
              <a:rPr lang="fa-IR" dirty="0"/>
              <a:t>اطلاعات مورد نیاز را از سرور درخواست می‌کند و سپس، سرور به کلاینت پاسخ لازم را ارسال خواهد کرد.</a:t>
            </a:r>
            <a:endParaRPr dirty="0"/>
          </a:p>
        </p:txBody>
      </p:sp>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7560" y="1600200"/>
            <a:ext cx="3517032" cy="1108720"/>
          </a:xfrm>
        </p:spPr>
        <p:txBody>
          <a:bodyPr/>
          <a:lstStyle/>
          <a:p>
            <a:r>
              <a:rPr lang="fa-IR" b="1" dirty="0"/>
              <a:t>مستقل از حالت</a:t>
            </a:r>
            <a:br>
              <a:rPr lang="fa-IR" b="1" dirty="0"/>
            </a:br>
            <a:endParaRPr dirty="0"/>
          </a:p>
        </p:txBody>
      </p:sp>
      <p:sp>
        <p:nvSpPr>
          <p:cNvPr id="4" name="Text Placeholder 3"/>
          <p:cNvSpPr>
            <a:spLocks noGrp="1"/>
          </p:cNvSpPr>
          <p:nvPr>
            <p:ph type="body" sz="half" idx="2"/>
          </p:nvPr>
        </p:nvSpPr>
        <p:spPr>
          <a:xfrm>
            <a:off x="767408" y="1808820"/>
            <a:ext cx="6408712" cy="3240360"/>
          </a:xfrm>
        </p:spPr>
        <p:txBody>
          <a:bodyPr>
            <a:normAutofit/>
          </a:bodyPr>
          <a:lstStyle/>
          <a:p>
            <a:r>
              <a:rPr lang="fa-IR" dirty="0"/>
              <a:t>مستقل بودن از حالت یعنی سرور هیچ چیزی در مورد کاربری که از </a:t>
            </a:r>
            <a:r>
              <a:rPr lang="en-US" dirty="0"/>
              <a:t>API‌ </a:t>
            </a:r>
            <a:r>
              <a:rPr lang="fa-IR" dirty="0"/>
              <a:t>استفاده می‌کند، نمی‌داند. سرور به یاد نمی‌آورد که آیا کاربر </a:t>
            </a:r>
            <a:r>
              <a:rPr lang="en-US" dirty="0"/>
              <a:t>API </a:t>
            </a:r>
            <a:r>
              <a:rPr lang="fa-IR" dirty="0"/>
              <a:t>قبلاً یک درخواست </a:t>
            </a:r>
            <a:r>
              <a:rPr lang="en-US" dirty="0"/>
              <a:t>GET </a:t>
            </a:r>
            <a:r>
              <a:rPr lang="fa-IR" dirty="0"/>
              <a:t>برای همان منبع در گذشته دریافت کرده است یا خیر و همچنین، سرور به یاد نمی‌آورد که کاربر </a:t>
            </a:r>
            <a:r>
              <a:rPr lang="en-US" dirty="0"/>
              <a:t>API </a:t>
            </a:r>
            <a:r>
              <a:rPr lang="fa-IR" dirty="0"/>
              <a:t>قبلاً درخواست برای دریافت کدام منابع ارسال کرده استدرخواست‌هایی که از جانب یک کلاینت به سرور ارسال می‌شوند حاوی همه اطلاعات لازم خواهد بود تا سرور بتواند دقیقاً متوجه شود که چه چیزی مدنظر کلاینت است. این می‌تواند بخشی از </a:t>
            </a:r>
            <a:r>
              <a:rPr lang="en-US" dirty="0"/>
              <a:t>URL (</a:t>
            </a:r>
            <a:r>
              <a:rPr lang="fa-IR" dirty="0"/>
              <a:t>آدرس منبع)، پارامترهای رشته پرس و جو (</a:t>
            </a:r>
            <a:r>
              <a:rPr lang="en-US" dirty="0"/>
              <a:t>Query-String Parameter)، </a:t>
            </a:r>
            <a:r>
              <a:rPr lang="fa-IR" dirty="0"/>
              <a:t>بدنه (</a:t>
            </a:r>
            <a:r>
              <a:rPr lang="en-US" dirty="0"/>
              <a:t>Body) </a:t>
            </a:r>
            <a:r>
              <a:rPr lang="fa-IR" dirty="0"/>
              <a:t>یا حتی سربرگ (</a:t>
            </a:r>
            <a:r>
              <a:rPr lang="en-US" dirty="0"/>
              <a:t>Header) </a:t>
            </a:r>
            <a:r>
              <a:rPr lang="fa-IR" dirty="0"/>
              <a:t>باشد. </a:t>
            </a:r>
            <a:r>
              <a:rPr lang="en-US" dirty="0"/>
              <a:t>URL </a:t>
            </a:r>
            <a:r>
              <a:rPr lang="fa-IR" dirty="0"/>
              <a:t>برای شناسایی منبع به صورت منحصربه‌فرد استفاده می‌شود و بدنه حالت (وضعیت) منبع درخواست شده را نگهداری می‌کند. وقتی سرور درخواست را پردازش کند، یک پاسخ از طریق بدنه، حالت یا سربرگ‌ها به کلاینت ارسال می‌شود.</a:t>
            </a:r>
            <a:endParaRPr dirty="0"/>
          </a:p>
        </p:txBody>
      </p:sp>
    </p:spTree>
    <p:extLst>
      <p:ext uri="{BB962C8B-B14F-4D97-AF65-F5344CB8AC3E}">
        <p14:creationId xmlns:p14="http://schemas.microsoft.com/office/powerpoint/2010/main" val="18576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2948B3-0C65-BA9D-F8ED-5928DBFBAC58}"/>
              </a:ext>
            </a:extLst>
          </p:cNvPr>
          <p:cNvSpPr>
            <a:spLocks noGrp="1"/>
          </p:cNvSpPr>
          <p:nvPr>
            <p:ph type="body" idx="1"/>
          </p:nvPr>
        </p:nvSpPr>
        <p:spPr>
          <a:xfrm>
            <a:off x="1524000" y="1844824"/>
            <a:ext cx="9144000" cy="3860503"/>
          </a:xfrm>
        </p:spPr>
        <p:txBody>
          <a:bodyPr>
            <a:normAutofit/>
          </a:bodyPr>
          <a:lstStyle/>
          <a:p>
            <a:r>
              <a:rPr lang="fa-IR" dirty="0"/>
              <a:t>شیوه عملکرد </a:t>
            </a:r>
            <a:r>
              <a:rPr lang="en-US" dirty="0"/>
              <a:t>RESTful API </a:t>
            </a:r>
            <a:r>
              <a:rPr lang="fa-IR" dirty="0"/>
              <a:t>در چهار عمل حیاتی خلاصه می‌شود. این چهار عمل در ادامه فهرست شده‌اند.</a:t>
            </a:r>
          </a:p>
          <a:p>
            <a:endParaRPr lang="fa-IR" dirty="0"/>
          </a:p>
          <a:p>
            <a:pPr>
              <a:buFont typeface="Arial" panose="020B0604020202020204" pitchFamily="34" charset="0"/>
              <a:buChar char="•"/>
            </a:pPr>
            <a:r>
              <a:rPr lang="fa-IR" dirty="0"/>
              <a:t>دریافت داده‌ها در یک قالب مناسب</a:t>
            </a:r>
          </a:p>
          <a:p>
            <a:pPr>
              <a:buFont typeface="Arial" panose="020B0604020202020204" pitchFamily="34" charset="0"/>
              <a:buChar char="•"/>
            </a:pPr>
            <a:r>
              <a:rPr lang="fa-IR" dirty="0"/>
              <a:t>ایجاد داده جدید</a:t>
            </a:r>
          </a:p>
          <a:p>
            <a:pPr>
              <a:buFont typeface="Arial" panose="020B0604020202020204" pitchFamily="34" charset="0"/>
              <a:buChar char="•"/>
            </a:pPr>
            <a:r>
              <a:rPr lang="fa-IR" dirty="0"/>
              <a:t>به‌روزرسانی داده‌ها</a:t>
            </a:r>
          </a:p>
          <a:p>
            <a:pPr>
              <a:buFont typeface="Arial" panose="020B0604020202020204" pitchFamily="34" charset="0"/>
              <a:buChar char="•"/>
            </a:pPr>
            <a:r>
              <a:rPr lang="fa-IR" dirty="0"/>
              <a:t>پاک کردن داده‌ها</a:t>
            </a:r>
          </a:p>
          <a:p>
            <a:endParaRPr lang="fa-IR" dirty="0"/>
          </a:p>
          <a:p>
            <a:r>
              <a:rPr lang="en-US" dirty="0"/>
              <a:t>REST </a:t>
            </a:r>
            <a:r>
              <a:rPr lang="fa-IR" dirty="0"/>
              <a:t>به شدت به </a:t>
            </a:r>
            <a:r>
              <a:rPr lang="en-US" dirty="0"/>
              <a:t>HTTP </a:t>
            </a:r>
            <a:r>
              <a:rPr lang="fa-IR" dirty="0"/>
              <a:t>وابسته است. هر کدام از عملیات بیان شده در بالا، از متُد </a:t>
            </a:r>
            <a:r>
              <a:rPr lang="en-US" dirty="0"/>
              <a:t>HTTP </a:t>
            </a:r>
            <a:r>
              <a:rPr lang="fa-IR" dirty="0"/>
              <a:t>مختص خودش استفاده می‌کند.</a:t>
            </a:r>
          </a:p>
          <a:p>
            <a:endParaRPr lang="fa-IR" dirty="0"/>
          </a:p>
        </p:txBody>
      </p:sp>
    </p:spTree>
    <p:extLst>
      <p:ext uri="{BB962C8B-B14F-4D97-AF65-F5344CB8AC3E}">
        <p14:creationId xmlns:p14="http://schemas.microsoft.com/office/powerpoint/2010/main" val="343702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D0E3-9269-A503-0B34-A1B3A9883478}"/>
              </a:ext>
            </a:extLst>
          </p:cNvPr>
          <p:cNvSpPr>
            <a:spLocks noGrp="1"/>
          </p:cNvSpPr>
          <p:nvPr>
            <p:ph type="title"/>
          </p:nvPr>
        </p:nvSpPr>
        <p:spPr>
          <a:xfrm>
            <a:off x="1524000" y="1124744"/>
            <a:ext cx="9144000" cy="432048"/>
          </a:xfrm>
        </p:spPr>
        <p:txBody>
          <a:bodyPr>
            <a:normAutofit fontScale="90000"/>
          </a:bodyPr>
          <a:lstStyle/>
          <a:p>
            <a:pPr algn="r"/>
            <a:r>
              <a:rPr lang="fa-IR" b="1" dirty="0"/>
              <a:t>قالب های داده در </a:t>
            </a:r>
            <a:r>
              <a:rPr lang="en-US" b="1" dirty="0"/>
              <a:t>REST</a:t>
            </a:r>
            <a:br>
              <a:rPr lang="en-US" b="1" dirty="0"/>
            </a:br>
            <a:endParaRPr lang="fa-IR" dirty="0"/>
          </a:p>
        </p:txBody>
      </p:sp>
      <p:sp>
        <p:nvSpPr>
          <p:cNvPr id="3" name="Text Placeholder 2">
            <a:extLst>
              <a:ext uri="{FF2B5EF4-FFF2-40B4-BE49-F238E27FC236}">
                <a16:creationId xmlns:a16="http://schemas.microsoft.com/office/drawing/2014/main" id="{C98BFDE4-3392-2AB3-28C5-7B7110A8D3BF}"/>
              </a:ext>
            </a:extLst>
          </p:cNvPr>
          <p:cNvSpPr>
            <a:spLocks noGrp="1"/>
          </p:cNvSpPr>
          <p:nvPr>
            <p:ph type="body" idx="1"/>
          </p:nvPr>
        </p:nvSpPr>
        <p:spPr>
          <a:xfrm>
            <a:off x="1524000" y="1484784"/>
            <a:ext cx="9144000" cy="2955033"/>
          </a:xfrm>
        </p:spPr>
        <p:txBody>
          <a:bodyPr>
            <a:normAutofit/>
          </a:bodyPr>
          <a:lstStyle/>
          <a:p>
            <a:r>
              <a:rPr lang="fa-IR" dirty="0"/>
              <a:t>در </a:t>
            </a:r>
            <a:r>
              <a:rPr lang="en-US" dirty="0"/>
              <a:t>REST </a:t>
            </a:r>
            <a:r>
              <a:rPr lang="fa-IR" dirty="0"/>
              <a:t>اجزاء شبکه یک منبع هستند که کاربر درخواست دسترسی به آن‌ها را ارسال می‌کند. درست مثل جعبه سیاهی که جزئیات پیاده‌سازی آن روشن نیست، همه فراخوانی‌ها مستقل از حالت هستند. با سرویس </a:t>
            </a:r>
            <a:r>
              <a:rPr lang="en-US" dirty="0"/>
              <a:t>RESTful </a:t>
            </a:r>
            <a:r>
              <a:rPr lang="fa-IR" dirty="0"/>
              <a:t>نمی‌توان هیچ چیزی را بین اجراها حفظ کرد. فرمت‌هایی (قالب‌هایی) که یک </a:t>
            </a:r>
            <a:r>
              <a:rPr lang="en-US" dirty="0"/>
              <a:t>REST API </a:t>
            </a:r>
            <a:r>
              <a:rPr lang="fa-IR" dirty="0"/>
              <a:t>از آن‌ها پشتیبانی می‌کند شامل موارد زیر است:</a:t>
            </a:r>
          </a:p>
          <a:p>
            <a:pPr>
              <a:buFont typeface="Arial" panose="020B0604020202020204" pitchFamily="34" charset="0"/>
              <a:buChar char="•"/>
            </a:pPr>
            <a:r>
              <a:rPr lang="fa-IR" dirty="0"/>
              <a:t>اپلیکیشن/</a:t>
            </a:r>
            <a:r>
              <a:rPr lang="en-US" dirty="0"/>
              <a:t>JSON</a:t>
            </a:r>
          </a:p>
          <a:p>
            <a:pPr>
              <a:buFont typeface="Arial" panose="020B0604020202020204" pitchFamily="34" charset="0"/>
              <a:buChar char="•"/>
            </a:pPr>
            <a:r>
              <a:rPr lang="fa-IR" dirty="0"/>
              <a:t>اپلیکیشن/</a:t>
            </a:r>
            <a:r>
              <a:rPr lang="en-US" dirty="0"/>
              <a:t>XML</a:t>
            </a:r>
          </a:p>
          <a:p>
            <a:pPr>
              <a:buFont typeface="Arial" panose="020B0604020202020204" pitchFamily="34" charset="0"/>
              <a:buChar char="•"/>
            </a:pPr>
            <a:r>
              <a:rPr lang="fa-IR" dirty="0"/>
              <a:t>اپلیکیشن/</a:t>
            </a:r>
            <a:r>
              <a:rPr lang="en-US" dirty="0" err="1"/>
              <a:t>X-wbe+xml</a:t>
            </a:r>
            <a:endParaRPr lang="en-US" dirty="0"/>
          </a:p>
          <a:p>
            <a:pPr>
              <a:buFont typeface="Arial" panose="020B0604020202020204" pitchFamily="34" charset="0"/>
              <a:buChar char="•"/>
            </a:pPr>
            <a:r>
              <a:rPr lang="fa-IR" dirty="0"/>
              <a:t>اپلیکیشن/</a:t>
            </a:r>
            <a:r>
              <a:rPr lang="en-US" dirty="0"/>
              <a:t>x-www-form-</a:t>
            </a:r>
            <a:r>
              <a:rPr lang="en-US" dirty="0" err="1"/>
              <a:t>urlencoded</a:t>
            </a:r>
            <a:endParaRPr lang="en-US" dirty="0"/>
          </a:p>
          <a:p>
            <a:pPr>
              <a:buFont typeface="Arial" panose="020B0604020202020204" pitchFamily="34" charset="0"/>
              <a:buChar char="•"/>
            </a:pPr>
            <a:r>
              <a:rPr lang="fa-IR" dirty="0"/>
              <a:t>چندبخشی/</a:t>
            </a:r>
            <a:r>
              <a:rPr lang="en-US" dirty="0"/>
              <a:t>form-data</a:t>
            </a:r>
            <a:endParaRPr lang="fa-IR" dirty="0"/>
          </a:p>
        </p:txBody>
      </p:sp>
      <p:sp>
        <p:nvSpPr>
          <p:cNvPr id="5" name="Text Placeholder 2">
            <a:extLst>
              <a:ext uri="{FF2B5EF4-FFF2-40B4-BE49-F238E27FC236}">
                <a16:creationId xmlns:a16="http://schemas.microsoft.com/office/drawing/2014/main" id="{386EA066-A3F2-24DF-A73F-B507E295C691}"/>
              </a:ext>
            </a:extLst>
          </p:cNvPr>
          <p:cNvSpPr txBox="1">
            <a:spLocks/>
          </p:cNvSpPr>
          <p:nvPr/>
        </p:nvSpPr>
        <p:spPr>
          <a:xfrm>
            <a:off x="1524000" y="4589463"/>
            <a:ext cx="9144000" cy="1506537"/>
          </a:xfrm>
          <a:prstGeom prst="rect">
            <a:avLst/>
          </a:prstGeom>
        </p:spPr>
        <p:txBody>
          <a:bodyPr vert="horz" lIns="91440" tIns="45720" rIns="91440" bIns="45720" rtlCol="0">
            <a:normAutofit fontScale="85000" lnSpcReduction="20000"/>
          </a:bodyPr>
          <a:lstStyle>
            <a:lvl1pPr marL="0" indent="0" algn="r" defTabSz="914400" rtl="1"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r" defTabSz="914400" rtl="1"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r" defTabSz="914400" rtl="1"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r" defTabSz="914400" rtl="1"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r" defTabSz="914400" rtl="1"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en-US"/>
              <a:t>JSON </a:t>
            </a:r>
            <a:r>
              <a:rPr lang="fa-IR"/>
              <a:t>اختصاری برای عبارت «نشانه‌گذاری شیء جاوا اسکریپت» (</a:t>
            </a:r>
            <a:r>
              <a:rPr lang="en-US"/>
              <a:t>JavaScript Object Notation) </a:t>
            </a:r>
            <a:r>
              <a:rPr lang="fa-IR"/>
              <a:t>است. </a:t>
            </a:r>
            <a:r>
              <a:rPr lang="en-US"/>
              <a:t>JSON </a:t>
            </a:r>
            <a:r>
              <a:rPr lang="fa-IR"/>
              <a:t>استانداردی برای قالب‌بندی مبتنی بر متن است که داده‌های ساخت‌یافته را بر اساس ساختار شیء جاوا اسکریپت نمایش می‌دهد. این نشانه‌گذاری به طور معمول برای انتقال داده‌ها در وب‌اپلیکیشن‌ها استفاده می‌شود. این انتقال شامل ارسال برخی داده‌ها از سرور به کلاینت است و از این رو می‌تواند روی یک صفحه وب نمایش یابد. شما در موارد مختلف با آن مواجه خواهید شد و از این رو در این مقاله هر آنچه که برای کار با </a:t>
            </a:r>
            <a:r>
              <a:rPr lang="en-US"/>
              <a:t>JSON </a:t>
            </a:r>
            <a:r>
              <a:rPr lang="fa-IR"/>
              <a:t>در جاوا اسکریپت نیاز دارید ارائه می‌کنیم. این موارد شامل تجزیه </a:t>
            </a:r>
            <a:r>
              <a:rPr lang="en-US"/>
              <a:t>JSON </a:t>
            </a:r>
            <a:r>
              <a:rPr lang="fa-IR"/>
              <a:t>برای دسترسی به داده‌های آن و همچنین ایجاد </a:t>
            </a:r>
            <a:r>
              <a:rPr lang="en-US"/>
              <a:t>JSON </a:t>
            </a:r>
            <a:r>
              <a:rPr lang="fa-IR"/>
              <a:t>است. </a:t>
            </a:r>
          </a:p>
          <a:p>
            <a:endParaRPr lang="fa-IR" dirty="0"/>
          </a:p>
        </p:txBody>
      </p:sp>
    </p:spTree>
    <p:extLst>
      <p:ext uri="{BB962C8B-B14F-4D97-AF65-F5344CB8AC3E}">
        <p14:creationId xmlns:p14="http://schemas.microsoft.com/office/powerpoint/2010/main" val="325868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B0FC-74F7-48AA-1912-D29796506098}"/>
              </a:ext>
            </a:extLst>
          </p:cNvPr>
          <p:cNvSpPr>
            <a:spLocks noGrp="1"/>
          </p:cNvSpPr>
          <p:nvPr>
            <p:ph type="title"/>
          </p:nvPr>
        </p:nvSpPr>
        <p:spPr/>
        <p:txBody>
          <a:bodyPr/>
          <a:lstStyle/>
          <a:p>
            <a:pPr algn="r"/>
            <a:r>
              <a:rPr lang="en-US" dirty="0"/>
              <a:t>GET </a:t>
            </a:r>
            <a:r>
              <a:rPr lang="fa-IR" dirty="0"/>
              <a:t>در پایتون</a:t>
            </a:r>
          </a:p>
        </p:txBody>
      </p:sp>
      <p:pic>
        <p:nvPicPr>
          <p:cNvPr id="13" name="Content Placeholder 12">
            <a:extLst>
              <a:ext uri="{FF2B5EF4-FFF2-40B4-BE49-F238E27FC236}">
                <a16:creationId xmlns:a16="http://schemas.microsoft.com/office/drawing/2014/main" id="{825CE8EB-AAA3-7EB7-411C-2A0E88A446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22" t="22527" r="57594" b="50688"/>
          <a:stretch/>
        </p:blipFill>
        <p:spPr>
          <a:xfrm>
            <a:off x="551384" y="2060848"/>
            <a:ext cx="4320480" cy="3429000"/>
          </a:xfrm>
        </p:spPr>
      </p:pic>
      <p:pic>
        <p:nvPicPr>
          <p:cNvPr id="17" name="Picture 16">
            <a:extLst>
              <a:ext uri="{FF2B5EF4-FFF2-40B4-BE49-F238E27FC236}">
                <a16:creationId xmlns:a16="http://schemas.microsoft.com/office/drawing/2014/main" id="{3EF4679B-F5DD-EA2E-C3F3-C99BE38E02E9}"/>
              </a:ext>
            </a:extLst>
          </p:cNvPr>
          <p:cNvPicPr>
            <a:picLocks noChangeAspect="1"/>
          </p:cNvPicPr>
          <p:nvPr/>
        </p:nvPicPr>
        <p:blipFill rotWithShape="1">
          <a:blip r:embed="rId3">
            <a:extLst>
              <a:ext uri="{28A0092B-C50C-407E-A947-70E740481C1C}">
                <a14:useLocalDpi xmlns:a14="http://schemas.microsoft.com/office/drawing/2010/main" val="0"/>
              </a:ext>
            </a:extLst>
          </a:blip>
          <a:srcRect l="32282" t="16401" r="11020" b="27786"/>
          <a:stretch/>
        </p:blipFill>
        <p:spPr>
          <a:xfrm>
            <a:off x="5087888" y="2060849"/>
            <a:ext cx="6192688" cy="3429000"/>
          </a:xfrm>
          <a:prstGeom prst="rect">
            <a:avLst/>
          </a:prstGeom>
        </p:spPr>
      </p:pic>
    </p:spTree>
    <p:extLst>
      <p:ext uri="{BB962C8B-B14F-4D97-AF65-F5344CB8AC3E}">
        <p14:creationId xmlns:p14="http://schemas.microsoft.com/office/powerpoint/2010/main" val="244390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1CAE-0744-2D97-68ED-C24F437CDEA4}"/>
              </a:ext>
            </a:extLst>
          </p:cNvPr>
          <p:cNvSpPr>
            <a:spLocks noGrp="1"/>
          </p:cNvSpPr>
          <p:nvPr>
            <p:ph type="title"/>
          </p:nvPr>
        </p:nvSpPr>
        <p:spPr/>
        <p:txBody>
          <a:bodyPr/>
          <a:lstStyle/>
          <a:p>
            <a:pPr algn="r"/>
            <a:r>
              <a:rPr lang="en-US" dirty="0"/>
              <a:t>POST </a:t>
            </a:r>
            <a:r>
              <a:rPr lang="fa-IR" dirty="0"/>
              <a:t>در پایتون</a:t>
            </a:r>
          </a:p>
        </p:txBody>
      </p:sp>
      <p:pic>
        <p:nvPicPr>
          <p:cNvPr id="4" name="Picture 3">
            <a:extLst>
              <a:ext uri="{FF2B5EF4-FFF2-40B4-BE49-F238E27FC236}">
                <a16:creationId xmlns:a16="http://schemas.microsoft.com/office/drawing/2014/main" id="{12011114-0FBC-8971-4EDA-70546C4476DD}"/>
              </a:ext>
            </a:extLst>
          </p:cNvPr>
          <p:cNvPicPr>
            <a:picLocks noChangeAspect="1"/>
          </p:cNvPicPr>
          <p:nvPr/>
        </p:nvPicPr>
        <p:blipFill rotWithShape="1">
          <a:blip r:embed="rId2">
            <a:extLst>
              <a:ext uri="{28A0092B-C50C-407E-A947-70E740481C1C}">
                <a14:useLocalDpi xmlns:a14="http://schemas.microsoft.com/office/drawing/2010/main" val="0"/>
              </a:ext>
            </a:extLst>
          </a:blip>
          <a:srcRect l="24013" t="10101" r="44684" b="61550"/>
          <a:stretch/>
        </p:blipFill>
        <p:spPr>
          <a:xfrm>
            <a:off x="335360" y="2744071"/>
            <a:ext cx="4608512" cy="2347733"/>
          </a:xfrm>
          <a:prstGeom prst="rect">
            <a:avLst/>
          </a:prstGeom>
        </p:spPr>
      </p:pic>
      <p:pic>
        <p:nvPicPr>
          <p:cNvPr id="6" name="Picture 5">
            <a:extLst>
              <a:ext uri="{FF2B5EF4-FFF2-40B4-BE49-F238E27FC236}">
                <a16:creationId xmlns:a16="http://schemas.microsoft.com/office/drawing/2014/main" id="{C4013E80-FC19-6876-D9F1-2B4496AB0FD3}"/>
              </a:ext>
            </a:extLst>
          </p:cNvPr>
          <p:cNvPicPr>
            <a:picLocks noChangeAspect="1"/>
          </p:cNvPicPr>
          <p:nvPr/>
        </p:nvPicPr>
        <p:blipFill rotWithShape="1">
          <a:blip r:embed="rId3">
            <a:extLst>
              <a:ext uri="{28A0092B-C50C-407E-A947-70E740481C1C}">
                <a14:useLocalDpi xmlns:a14="http://schemas.microsoft.com/office/drawing/2010/main" val="0"/>
              </a:ext>
            </a:extLst>
          </a:blip>
          <a:srcRect l="32872" t="15351" r="12500" b="26900"/>
          <a:stretch/>
        </p:blipFill>
        <p:spPr>
          <a:xfrm>
            <a:off x="5211506" y="2636912"/>
            <a:ext cx="6660232" cy="3960440"/>
          </a:xfrm>
          <a:prstGeom prst="rect">
            <a:avLst/>
          </a:prstGeom>
        </p:spPr>
      </p:pic>
    </p:spTree>
    <p:extLst>
      <p:ext uri="{BB962C8B-B14F-4D97-AF65-F5344CB8AC3E}">
        <p14:creationId xmlns:p14="http://schemas.microsoft.com/office/powerpoint/2010/main" val="348673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743E-4DF8-3555-C6B9-F3C8A498EBB0}"/>
              </a:ext>
            </a:extLst>
          </p:cNvPr>
          <p:cNvSpPr>
            <a:spLocks noGrp="1"/>
          </p:cNvSpPr>
          <p:nvPr>
            <p:ph type="title"/>
          </p:nvPr>
        </p:nvSpPr>
        <p:spPr>
          <a:xfrm>
            <a:off x="6744072" y="260648"/>
            <a:ext cx="5220072" cy="808112"/>
          </a:xfrm>
        </p:spPr>
        <p:txBody>
          <a:bodyPr>
            <a:normAutofit fontScale="90000"/>
          </a:bodyPr>
          <a:lstStyle/>
          <a:p>
            <a:r>
              <a:rPr lang="fa-IR" dirty="0"/>
              <a:t>تفاوت </a:t>
            </a:r>
            <a:r>
              <a:rPr lang="en-US" dirty="0"/>
              <a:t>GET</a:t>
            </a:r>
            <a:r>
              <a:rPr lang="fa-IR" dirty="0"/>
              <a:t> و</a:t>
            </a:r>
            <a:r>
              <a:rPr lang="en-US" dirty="0"/>
              <a:t>POST </a:t>
            </a:r>
            <a:endParaRPr lang="fa-IR" dirty="0"/>
          </a:p>
        </p:txBody>
      </p:sp>
      <p:sp>
        <p:nvSpPr>
          <p:cNvPr id="5" name="Text Placeholder 4">
            <a:extLst>
              <a:ext uri="{FF2B5EF4-FFF2-40B4-BE49-F238E27FC236}">
                <a16:creationId xmlns:a16="http://schemas.microsoft.com/office/drawing/2014/main" id="{F667E7CC-D6F7-F7E1-4DB0-1B963509CBDC}"/>
              </a:ext>
            </a:extLst>
          </p:cNvPr>
          <p:cNvSpPr>
            <a:spLocks noGrp="1"/>
          </p:cNvSpPr>
          <p:nvPr>
            <p:ph type="body" idx="1"/>
          </p:nvPr>
        </p:nvSpPr>
        <p:spPr>
          <a:xfrm>
            <a:off x="6672064" y="2996952"/>
            <a:ext cx="4751512" cy="3672408"/>
          </a:xfrm>
        </p:spPr>
        <p:txBody>
          <a:bodyPr>
            <a:normAutofit fontScale="85000" lnSpcReduction="10000"/>
          </a:bodyPr>
          <a:lstStyle/>
          <a:p>
            <a:r>
              <a:rPr lang="fa-IR" dirty="0"/>
              <a:t>از آن‌جایی که اطلاعات فرستاده شده با متد </a:t>
            </a:r>
            <a:r>
              <a:rPr lang="en-US" dirty="0"/>
              <a:t>GET </a:t>
            </a:r>
            <a:r>
              <a:rPr lang="fa-IR" dirty="0"/>
              <a:t>در </a:t>
            </a:r>
            <a:r>
              <a:rPr lang="en-US" dirty="0"/>
              <a:t>URL </a:t>
            </a:r>
            <a:r>
              <a:rPr lang="fa-IR" dirty="0"/>
              <a:t>آدرس صفحه نمایش داده می‌شوند، می‌توانید صفحه را با مقادیر </a:t>
            </a:r>
            <a:r>
              <a:rPr lang="en-US" dirty="0"/>
              <a:t>query string </a:t>
            </a:r>
            <a:r>
              <a:rPr lang="fa-IR" dirty="0"/>
              <a:t>مورد نظر خود بوک مارک (</a:t>
            </a:r>
            <a:r>
              <a:rPr lang="en-US" dirty="0"/>
              <a:t>Bookmark) </a:t>
            </a:r>
            <a:r>
              <a:rPr lang="fa-IR" dirty="0"/>
              <a:t>کنید</a:t>
            </a:r>
            <a:endParaRPr lang="en-US" dirty="0"/>
          </a:p>
          <a:p>
            <a:endParaRPr lang="en-US" dirty="0"/>
          </a:p>
          <a:p>
            <a:r>
              <a:rPr lang="fa-IR" dirty="0"/>
              <a:t>متد </a:t>
            </a:r>
            <a:r>
              <a:rPr lang="en-US" dirty="0"/>
              <a:t>GET </a:t>
            </a:r>
            <a:r>
              <a:rPr lang="fa-IR" dirty="0"/>
              <a:t>مناسب ارسال اطلاعات حساس و مهمی مثل نام کاربری، رمز عبور، اطلاعات کارت بانکی و… نیست، زیرا اطلاعات به طور کامل در </a:t>
            </a:r>
            <a:r>
              <a:rPr lang="en-US" dirty="0"/>
              <a:t>query string </a:t>
            </a:r>
            <a:r>
              <a:rPr lang="fa-IR" dirty="0"/>
              <a:t>آدرس صفحه قابل مشاهده است و اینکه در حافظه مرورگر کاربر به عنوان یک صفحه بازدید شده ذخیره می‌شود.</a:t>
            </a:r>
          </a:p>
          <a:p>
            <a:endParaRPr lang="fa-IR" dirty="0"/>
          </a:p>
          <a:p>
            <a:r>
              <a:rPr lang="fa-IR" dirty="0"/>
              <a:t>متد </a:t>
            </a:r>
            <a:r>
              <a:rPr lang="en-US" dirty="0"/>
              <a:t>GET </a:t>
            </a:r>
            <a:r>
              <a:rPr lang="fa-IR" dirty="0"/>
              <a:t>دیتا را در یک متغیر داخل محیط سرور ذخیره می‌کند؛ به همین دلیل طول </a:t>
            </a:r>
            <a:r>
              <a:rPr lang="en-US" dirty="0"/>
              <a:t>URL </a:t>
            </a:r>
            <a:r>
              <a:rPr lang="fa-IR" dirty="0"/>
              <a:t>محدود شده و در نتیجه کل داده ارسالی ما محدود می‌شود.</a:t>
            </a:r>
            <a:endParaRPr lang="en-US" dirty="0"/>
          </a:p>
          <a:p>
            <a:endParaRPr lang="fa-IR" dirty="0"/>
          </a:p>
        </p:txBody>
      </p:sp>
      <p:sp>
        <p:nvSpPr>
          <p:cNvPr id="6" name="Text Placeholder 4">
            <a:extLst>
              <a:ext uri="{FF2B5EF4-FFF2-40B4-BE49-F238E27FC236}">
                <a16:creationId xmlns:a16="http://schemas.microsoft.com/office/drawing/2014/main" id="{B98E9424-EF3C-9292-F3C4-F7B93632D147}"/>
              </a:ext>
            </a:extLst>
          </p:cNvPr>
          <p:cNvSpPr txBox="1">
            <a:spLocks/>
          </p:cNvSpPr>
          <p:nvPr/>
        </p:nvSpPr>
        <p:spPr>
          <a:xfrm>
            <a:off x="911424" y="2996951"/>
            <a:ext cx="4751512" cy="3387081"/>
          </a:xfrm>
          <a:prstGeom prst="rect">
            <a:avLst/>
          </a:prstGeom>
        </p:spPr>
        <p:txBody>
          <a:bodyPr vert="horz" lIns="91440" tIns="45720" rIns="91440" bIns="45720" rtlCol="0">
            <a:normAutofit/>
          </a:bodyPr>
          <a:lstStyle>
            <a:lvl1pPr marL="0" indent="0" algn="r" defTabSz="914400" rtl="1" eaLnBrk="1" latinLnBrk="0" hangingPunct="1">
              <a:lnSpc>
                <a:spcPct val="90000"/>
              </a:lnSpc>
              <a:spcBef>
                <a:spcPts val="0"/>
              </a:spcBef>
              <a:buClr>
                <a:schemeClr val="accent1"/>
              </a:buClr>
              <a:buFont typeface="Arial" pitchFamily="34" charset="0"/>
              <a:buNone/>
              <a:defRPr sz="2000" kern="1200">
                <a:solidFill>
                  <a:schemeClr val="accent1"/>
                </a:solidFill>
                <a:latin typeface="+mj-lt"/>
                <a:ea typeface="+mn-ea"/>
                <a:cs typeface="+mn-cs"/>
              </a:defRPr>
            </a:lvl1pPr>
            <a:lvl2pPr marL="457200" indent="0" algn="r" defTabSz="914400" rtl="1" eaLnBrk="1" latinLnBrk="0" hangingPunct="1">
              <a:lnSpc>
                <a:spcPct val="90000"/>
              </a:lnSpc>
              <a:spcBef>
                <a:spcPts val="1000"/>
              </a:spcBef>
              <a:buClr>
                <a:schemeClr val="accent1"/>
              </a:buClr>
              <a:buFont typeface="Arial" pitchFamily="34" charset="0"/>
              <a:buNone/>
              <a:defRPr sz="2000" kern="1200">
                <a:solidFill>
                  <a:schemeClr val="tx1">
                    <a:lumMod val="85000"/>
                  </a:schemeClr>
                </a:solidFill>
                <a:latin typeface="+mn-lt"/>
                <a:ea typeface="+mn-ea"/>
                <a:cs typeface="+mn-cs"/>
              </a:defRPr>
            </a:lvl2pPr>
            <a:lvl3pPr marL="914400" indent="0" algn="r" defTabSz="914400" rtl="1" eaLnBrk="1" latinLnBrk="0" hangingPunct="1">
              <a:lnSpc>
                <a:spcPct val="90000"/>
              </a:lnSpc>
              <a:spcBef>
                <a:spcPts val="800"/>
              </a:spcBef>
              <a:buClr>
                <a:schemeClr val="accent1"/>
              </a:buClr>
              <a:buFont typeface="Arial" pitchFamily="34" charset="0"/>
              <a:buNone/>
              <a:defRPr sz="1800" kern="1200">
                <a:solidFill>
                  <a:schemeClr val="tx1">
                    <a:lumMod val="85000"/>
                  </a:schemeClr>
                </a:solidFill>
                <a:latin typeface="+mn-lt"/>
                <a:ea typeface="+mn-ea"/>
                <a:cs typeface="+mn-cs"/>
              </a:defRPr>
            </a:lvl3pPr>
            <a:lvl4pPr marL="1371600" indent="0" algn="r" defTabSz="914400" rtl="1"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4pPr>
            <a:lvl5pPr marL="1828800" indent="0" algn="r" defTabSz="914400" rtl="1" eaLnBrk="1" latinLnBrk="0" hangingPunct="1">
              <a:lnSpc>
                <a:spcPct val="90000"/>
              </a:lnSpc>
              <a:spcBef>
                <a:spcPts val="800"/>
              </a:spcBef>
              <a:buClr>
                <a:schemeClr val="accent1"/>
              </a:buClr>
              <a:buFont typeface="Arial" pitchFamily="34" charset="0"/>
              <a:buNone/>
              <a:defRPr sz="1600" kern="1200">
                <a:solidFill>
                  <a:schemeClr val="tx1">
                    <a:lumMod val="85000"/>
                  </a:schemeClr>
                </a:solidFill>
                <a:latin typeface="+mn-lt"/>
                <a:ea typeface="+mn-ea"/>
                <a:cs typeface="+mn-cs"/>
              </a:defRPr>
            </a:lvl5pPr>
            <a:lvl6pPr marL="22860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r" defTabSz="914400" rtl="1"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r>
              <a:rPr lang="fa-IR" sz="1700" dirty="0"/>
              <a:t>امنیت این روش ارسال اطلاعات بسیار بالا است و اطلاعاتی که کاربر تایپ می‌کند به هیچ عنوان در مرورگر قابل مشاهده نیست، علاوه بر آن، در گزارشات (</a:t>
            </a:r>
            <a:r>
              <a:rPr lang="en-US" sz="1700" dirty="0"/>
              <a:t>Logs) </a:t>
            </a:r>
            <a:r>
              <a:rPr lang="fa-IR" sz="1700" dirty="0"/>
              <a:t>سرور هم ذخیره نمی‌شوند.</a:t>
            </a:r>
          </a:p>
          <a:p>
            <a:endParaRPr lang="fa-IR" sz="1700" dirty="0"/>
          </a:p>
          <a:p>
            <a:r>
              <a:rPr lang="fa-IR" sz="1700" dirty="0"/>
              <a:t>از آن‌جایی که اطلاعات ارسال شده‌ی صفحه با متد </a:t>
            </a:r>
            <a:r>
              <a:rPr lang="en-US" sz="1700" dirty="0"/>
              <a:t>POST </a:t>
            </a:r>
            <a:r>
              <a:rPr lang="fa-IR" sz="1700" dirty="0"/>
              <a:t>در </a:t>
            </a:r>
            <a:r>
              <a:rPr lang="en-US" sz="1700" dirty="0"/>
              <a:t>URL </a:t>
            </a:r>
            <a:r>
              <a:rPr lang="fa-IR" sz="1700" dirty="0"/>
              <a:t>دیده نمی‌شوند، نمی‌توان آن صفحه را در مرورگر </a:t>
            </a:r>
            <a:r>
              <a:rPr lang="en-US" sz="1700" dirty="0"/>
              <a:t>Bookmark </a:t>
            </a:r>
            <a:r>
              <a:rPr lang="fa-IR" sz="1700" dirty="0"/>
              <a:t>کرد.</a:t>
            </a:r>
          </a:p>
          <a:p>
            <a:endParaRPr lang="fa-IR" sz="1700" dirty="0"/>
          </a:p>
          <a:p>
            <a:r>
              <a:rPr lang="fa-IR" sz="1700" dirty="0"/>
              <a:t>در متد </a:t>
            </a:r>
            <a:r>
              <a:rPr lang="en-US" sz="1700" dirty="0"/>
              <a:t>POST </a:t>
            </a:r>
            <a:r>
              <a:rPr lang="fa-IR" sz="1700" dirty="0"/>
              <a:t>محدودیت بسیار بیشتری برای ارسال اطلاعات وجود دارد. به کمک </a:t>
            </a:r>
            <a:r>
              <a:rPr lang="en-US" sz="1700" dirty="0"/>
              <a:t>POST </a:t>
            </a:r>
            <a:r>
              <a:rPr lang="fa-IR" sz="1700" dirty="0"/>
              <a:t>می‌توان داده‌های متنی و باینری (آپلود فایل) را ارسال کرد.</a:t>
            </a:r>
          </a:p>
        </p:txBody>
      </p:sp>
    </p:spTree>
    <p:extLst>
      <p:ext uri="{BB962C8B-B14F-4D97-AF65-F5344CB8AC3E}">
        <p14:creationId xmlns:p14="http://schemas.microsoft.com/office/powerpoint/2010/main" val="214099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6CA2-7E5C-76EC-0EB7-E92BFB680FEA}"/>
              </a:ext>
            </a:extLst>
          </p:cNvPr>
          <p:cNvSpPr>
            <a:spLocks noGrp="1"/>
          </p:cNvSpPr>
          <p:nvPr>
            <p:ph type="title"/>
          </p:nvPr>
        </p:nvSpPr>
        <p:spPr/>
        <p:txBody>
          <a:bodyPr/>
          <a:lstStyle/>
          <a:p>
            <a:pPr algn="ctr"/>
            <a:r>
              <a:rPr lang="en-US" dirty="0"/>
              <a:t>POST</a:t>
            </a:r>
            <a:r>
              <a:rPr lang="fa-IR" dirty="0"/>
              <a:t> و</a:t>
            </a:r>
            <a:r>
              <a:rPr lang="en-US" dirty="0"/>
              <a:t>GET </a:t>
            </a:r>
            <a:r>
              <a:rPr lang="fa-IR" dirty="0"/>
              <a:t> در </a:t>
            </a:r>
            <a:r>
              <a:rPr lang="en-US" dirty="0"/>
              <a:t>C++</a:t>
            </a:r>
            <a:endParaRPr lang="fa-IR" dirty="0"/>
          </a:p>
        </p:txBody>
      </p:sp>
      <p:pic>
        <p:nvPicPr>
          <p:cNvPr id="5" name="Content Placeholder 4">
            <a:extLst>
              <a:ext uri="{FF2B5EF4-FFF2-40B4-BE49-F238E27FC236}">
                <a16:creationId xmlns:a16="http://schemas.microsoft.com/office/drawing/2014/main" id="{CFB0D195-2FE6-E8C1-63C2-EE17FE75B49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40" t="44250" r="11083" b="30652"/>
          <a:stretch/>
        </p:blipFill>
        <p:spPr>
          <a:xfrm>
            <a:off x="2819636" y="2204864"/>
            <a:ext cx="6552728" cy="1070992"/>
          </a:xfrm>
        </p:spPr>
      </p:pic>
    </p:spTree>
    <p:extLst>
      <p:ext uri="{BB962C8B-B14F-4D97-AF65-F5344CB8AC3E}">
        <p14:creationId xmlns:p14="http://schemas.microsoft.com/office/powerpoint/2010/main" val="299912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r"/>
            <a:r>
              <a:rPr lang="fa-IR" dirty="0"/>
              <a:t>پروتکل ارتباطی </a:t>
            </a:r>
            <a:r>
              <a:rPr lang="en-US" dirty="0"/>
              <a:t>API</a:t>
            </a:r>
            <a:endParaRPr dirty="0"/>
          </a:p>
        </p:txBody>
      </p:sp>
      <p:sp>
        <p:nvSpPr>
          <p:cNvPr id="14" name="Content Placeholder 13"/>
          <p:cNvSpPr>
            <a:spLocks noGrp="1"/>
          </p:cNvSpPr>
          <p:nvPr>
            <p:ph idx="1"/>
          </p:nvPr>
        </p:nvSpPr>
        <p:spPr/>
        <p:txBody>
          <a:bodyPr>
            <a:normAutofit lnSpcReduction="10000"/>
          </a:bodyPr>
          <a:lstStyle/>
          <a:p>
            <a:r>
              <a:rPr lang="fa-IR" dirty="0">
                <a:latin typeface="Adobe Hebrew" panose="02040503050201020203" pitchFamily="18" charset="-79"/>
              </a:rPr>
              <a:t>اصطلاح </a:t>
            </a:r>
            <a:r>
              <a:rPr lang="en-US" dirty="0">
                <a:latin typeface="Adobe Hebrew" panose="02040503050201020203" pitchFamily="18" charset="-79"/>
                <a:cs typeface="Adobe Hebrew" panose="02040503050201020203" pitchFamily="18" charset="-79"/>
              </a:rPr>
              <a:t>API </a:t>
            </a:r>
            <a:r>
              <a:rPr lang="fa-IR" dirty="0">
                <a:latin typeface="Adobe Hebrew" panose="02040503050201020203" pitchFamily="18" charset="-79"/>
              </a:rPr>
              <a:t>مخفف عبارت </a:t>
            </a:r>
            <a:r>
              <a:rPr lang="en-US" dirty="0">
                <a:latin typeface="Adobe Hebrew" panose="02040503050201020203" pitchFamily="18" charset="-79"/>
                <a:cs typeface="Adobe Hebrew" panose="02040503050201020203" pitchFamily="18" charset="-79"/>
              </a:rPr>
              <a:t>Application Programming Interface </a:t>
            </a:r>
            <a:r>
              <a:rPr lang="fa-IR" dirty="0">
                <a:latin typeface="Adobe Hebrew" panose="02040503050201020203" pitchFamily="18" charset="-79"/>
              </a:rPr>
              <a:t>به معنی رابط برنامه نویسی نرم افزار کاربردی است.</a:t>
            </a:r>
          </a:p>
          <a:p>
            <a:r>
              <a:rPr lang="fa-IR" dirty="0">
                <a:latin typeface="Adobe Hebrew" panose="02040503050201020203" pitchFamily="18" charset="-79"/>
              </a:rPr>
              <a:t>به یک ای پی آی مانند منو در رستوران فکر کنید. در این فهرست لیستی از انواع غذا های قابل سفارش را می توانید همراه با توضیحات مربوط به هر غذا مشاهده کنید. </a:t>
            </a:r>
          </a:p>
          <a:p>
            <a:r>
              <a:rPr lang="fa-IR" dirty="0">
                <a:latin typeface="Adobe Hebrew" panose="02040503050201020203" pitchFamily="18" charset="-79"/>
              </a:rPr>
              <a:t>وقتی مشخص می کنید کدام یک از آیتم های منو را می خواهید، کادر آشپزخانه رستوران کار را انجام می دهد و برخی از غذا های آماده را برای شما فراهم می کند. در واقع شما دقیقا نمی دانید که رستوران چگونه آن غذا را تهیه می کند و نیازی هم به آن ندارید.</a:t>
            </a:r>
          </a:p>
          <a:p>
            <a:r>
              <a:rPr lang="fa-IR" dirty="0">
                <a:latin typeface="Adobe Hebrew" panose="02040503050201020203" pitchFamily="18" charset="-79"/>
              </a:rPr>
              <a:t>به طور مشابه </a:t>
            </a:r>
            <a:r>
              <a:rPr lang="en-US" dirty="0">
                <a:latin typeface="Adobe Hebrew" panose="02040503050201020203" pitchFamily="18" charset="-79"/>
                <a:cs typeface="Adobe Hebrew" panose="02040503050201020203" pitchFamily="18" charset="-79"/>
              </a:rPr>
              <a:t>API </a:t>
            </a:r>
            <a:r>
              <a:rPr lang="fa-IR" dirty="0">
                <a:latin typeface="Adobe Hebrew" panose="02040503050201020203" pitchFamily="18" charset="-79"/>
              </a:rPr>
              <a:t>مجموعه ای از عملیاتی را که توسعه دهندگان می توانند از آن ها استفاده کنند به همراه توضیحی از کارهایی که انجام می دهند، ذکر کرده است. </a:t>
            </a:r>
          </a:p>
          <a:p>
            <a:r>
              <a:rPr lang="fa-IR" dirty="0">
                <a:latin typeface="Adobe Hebrew" panose="02040503050201020203" pitchFamily="18" charset="-79"/>
              </a:rPr>
              <a:t>توسعه دهنده لزوماً نیازی به دانستن این موضوع ندارد که برای مثال یک سیستم عامل چگونه کادر گفتگوی “</a:t>
            </a:r>
            <a:r>
              <a:rPr lang="en-US" dirty="0">
                <a:latin typeface="Adobe Hebrew" panose="02040503050201020203" pitchFamily="18" charset="-79"/>
                <a:cs typeface="Adobe Hebrew" panose="02040503050201020203" pitchFamily="18" charset="-79"/>
              </a:rPr>
              <a:t>Save As” </a:t>
            </a:r>
            <a:r>
              <a:rPr lang="fa-IR" dirty="0">
                <a:latin typeface="Adobe Hebrew" panose="02040503050201020203" pitchFamily="18" charset="-79"/>
              </a:rPr>
              <a:t>را ایجاد و ارائه می دهد. آن ها فقط باید بدانند که برای استفاده در برنامه آن ها چنین چیزی موجود است.</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barn(inVertical)">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Effect transition="in" filter="barn(inVertical)">
                                      <p:cBhvr>
                                        <p:cTn id="20" dur="500"/>
                                        <p:tgtEl>
                                          <p:spTgt spid="1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Effect transition="in" filter="barn(inVertical)">
                                      <p:cBhvr>
                                        <p:cTn id="25" dur="500"/>
                                        <p:tgtEl>
                                          <p:spTgt spid="1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Effect transition="in" filter="barn(inVertical)">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Effect transition="in" filter="barn(inVertical)">
                                      <p:cBhvr>
                                        <p:cTn id="35"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5A274058-0298-03DE-63E0-85E064F76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08" y="620688"/>
            <a:ext cx="10729192" cy="5616624"/>
          </a:xfrm>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101449334"/>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0256" y="404664"/>
            <a:ext cx="3527376" cy="576064"/>
          </a:xfrm>
        </p:spPr>
        <p:txBody>
          <a:bodyPr/>
          <a:lstStyle/>
          <a:p>
            <a:pPr algn="r"/>
            <a:r>
              <a:rPr lang="fa-IR" dirty="0"/>
              <a:t>متد های </a:t>
            </a:r>
            <a:r>
              <a:rPr lang="en-US" dirty="0"/>
              <a:t>RESTAPI</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58914728"/>
              </p:ext>
            </p:extLst>
          </p:nvPr>
        </p:nvGraphicFramePr>
        <p:xfrm>
          <a:off x="335360" y="2276872"/>
          <a:ext cx="5616624" cy="3170370"/>
        </p:xfrm>
        <a:graphic>
          <a:graphicData uri="http://schemas.openxmlformats.org/drawingml/2006/table">
            <a:tbl>
              <a:tblPr firstRow="1" bandRow="1">
                <a:tableStyleId>{073A0DAA-6AF3-43AB-8588-CEC1D06C72B9}</a:tableStyleId>
              </a:tblPr>
              <a:tblGrid>
                <a:gridCol w="1536420">
                  <a:extLst>
                    <a:ext uri="{9D8B030D-6E8A-4147-A177-3AD203B41FA5}">
                      <a16:colId xmlns:a16="http://schemas.microsoft.com/office/drawing/2014/main" val="20000"/>
                    </a:ext>
                  </a:extLst>
                </a:gridCol>
                <a:gridCol w="4080204">
                  <a:extLst>
                    <a:ext uri="{9D8B030D-6E8A-4147-A177-3AD203B41FA5}">
                      <a16:colId xmlns:a16="http://schemas.microsoft.com/office/drawing/2014/main" val="20001"/>
                    </a:ext>
                  </a:extLst>
                </a:gridCol>
              </a:tblGrid>
              <a:tr h="630070">
                <a:tc>
                  <a:txBody>
                    <a:bodyPr/>
                    <a:lstStyle/>
                    <a:p>
                      <a:r>
                        <a:rPr lang="fa-IR" dirty="0"/>
                        <a:t>متد</a:t>
                      </a:r>
                      <a:endParaRPr dirty="0"/>
                    </a:p>
                  </a:txBody>
                  <a:tcPr anchor="ctr"/>
                </a:tc>
                <a:tc>
                  <a:txBody>
                    <a:bodyPr/>
                    <a:lstStyle/>
                    <a:p>
                      <a:pPr algn="ctr"/>
                      <a:r>
                        <a:rPr lang="fa-IR" dirty="0"/>
                        <a:t>توضیحات</a:t>
                      </a:r>
                      <a:endParaRPr dirty="0"/>
                    </a:p>
                  </a:txBody>
                  <a:tcPr anchor="ctr">
                    <a:lnR w="12700" cmpd="sng">
                      <a:noFill/>
                    </a:lnR>
                  </a:tcPr>
                </a:tc>
                <a:extLst>
                  <a:ext uri="{0D108BD9-81ED-4DB2-BD59-A6C34878D82A}">
                    <a16:rowId xmlns:a16="http://schemas.microsoft.com/office/drawing/2014/main" val="10000"/>
                  </a:ext>
                </a:extLst>
              </a:tr>
              <a:tr h="630070">
                <a:tc>
                  <a:txBody>
                    <a:bodyPr/>
                    <a:lstStyle/>
                    <a:p>
                      <a:r>
                        <a:rPr dirty="0"/>
                        <a:t> </a:t>
                      </a:r>
                      <a:r>
                        <a:rPr lang="en-US" dirty="0"/>
                        <a:t>POST</a:t>
                      </a:r>
                      <a:endParaRPr dirty="0"/>
                    </a:p>
                  </a:txBody>
                  <a:tcPr anchor="ctr"/>
                </a:tc>
                <a:tc>
                  <a:txBody>
                    <a:bodyPr/>
                    <a:lstStyle/>
                    <a:p>
                      <a:pPr algn="ctr"/>
                      <a:r>
                        <a:rPr lang="fa-IR" dirty="0"/>
                        <a:t>برای دریافت داده‌ها استفاده می‌شود.</a:t>
                      </a:r>
                      <a:endParaRPr dirty="0"/>
                    </a:p>
                  </a:txBody>
                  <a:tcPr anchor="ctr"/>
                </a:tc>
                <a:extLst>
                  <a:ext uri="{0D108BD9-81ED-4DB2-BD59-A6C34878D82A}">
                    <a16:rowId xmlns:a16="http://schemas.microsoft.com/office/drawing/2014/main" val="10001"/>
                  </a:ext>
                </a:extLst>
              </a:tr>
              <a:tr h="630070">
                <a:tc>
                  <a:txBody>
                    <a:bodyPr/>
                    <a:lstStyle/>
                    <a:p>
                      <a:r>
                        <a:rPr baseline="0" dirty="0"/>
                        <a:t> </a:t>
                      </a:r>
                      <a:r>
                        <a:rPr lang="en-US" baseline="0" dirty="0"/>
                        <a:t>GET</a:t>
                      </a:r>
                      <a:endParaRPr dirty="0"/>
                    </a:p>
                  </a:txBody>
                  <a:tcPr anchor="ctr"/>
                </a:tc>
                <a:tc>
                  <a:txBody>
                    <a:bodyPr/>
                    <a:lstStyle/>
                    <a:p>
                      <a:pPr algn="ctr"/>
                      <a:r>
                        <a:rPr lang="fa-IR" dirty="0"/>
                        <a:t>برای ایجاد داده جدید استفاده می‌شود.</a:t>
                      </a:r>
                      <a:endParaRPr dirty="0"/>
                    </a:p>
                  </a:txBody>
                  <a:tcPr anchor="ctr"/>
                </a:tc>
                <a:extLst>
                  <a:ext uri="{0D108BD9-81ED-4DB2-BD59-A6C34878D82A}">
                    <a16:rowId xmlns:a16="http://schemas.microsoft.com/office/drawing/2014/main" val="10002"/>
                  </a:ext>
                </a:extLst>
              </a:tr>
              <a:tr h="630070">
                <a:tc>
                  <a:txBody>
                    <a:bodyPr/>
                    <a:lstStyle/>
                    <a:p>
                      <a:r>
                        <a:rPr lang="en-US" dirty="0"/>
                        <a:t>PUT</a:t>
                      </a:r>
                      <a:endParaRPr dirty="0"/>
                    </a:p>
                  </a:txBody>
                  <a:tcPr anchor="ctr"/>
                </a:tc>
                <a:tc>
                  <a:txBody>
                    <a:bodyPr/>
                    <a:lstStyle/>
                    <a:p>
                      <a:pPr algn="ctr"/>
                      <a:r>
                        <a:rPr lang="fa-IR" dirty="0"/>
                        <a:t>برای به‌روزرسانی (ویرایش) </a:t>
                      </a:r>
                    </a:p>
                    <a:p>
                      <a:pPr algn="ctr"/>
                      <a:r>
                        <a:rPr lang="fa-IR" dirty="0"/>
                        <a:t>داده‌ها استفاده می‌شود.</a:t>
                      </a:r>
                      <a:endParaRPr dirty="0"/>
                    </a:p>
                  </a:txBody>
                  <a:tcPr anchor="ctr"/>
                </a:tc>
                <a:extLst>
                  <a:ext uri="{0D108BD9-81ED-4DB2-BD59-A6C34878D82A}">
                    <a16:rowId xmlns:a16="http://schemas.microsoft.com/office/drawing/2014/main" val="10003"/>
                  </a:ext>
                </a:extLst>
              </a:tr>
              <a:tr h="630070">
                <a:tc>
                  <a:txBody>
                    <a:bodyPr/>
                    <a:lstStyle/>
                    <a:p>
                      <a:r>
                        <a:rPr lang="en-US" dirty="0"/>
                        <a:t>DELETE</a:t>
                      </a:r>
                      <a:endParaRPr dirty="0"/>
                    </a:p>
                  </a:txBody>
                  <a:tcPr anchor="ctr"/>
                </a:tc>
                <a:tc>
                  <a:txBody>
                    <a:bodyPr/>
                    <a:lstStyle/>
                    <a:p>
                      <a:pPr algn="ctr"/>
                      <a:r>
                        <a:rPr lang="fa-IR" dirty="0"/>
                        <a:t>برای حذف داده‌ها </a:t>
                      </a:r>
                    </a:p>
                    <a:p>
                      <a:pPr algn="ctr"/>
                      <a:r>
                        <a:rPr lang="fa-IR" dirty="0"/>
                        <a:t>مورد استفاده قرار می‌گیرد.</a:t>
                      </a:r>
                      <a:endParaRPr dirty="0"/>
                    </a:p>
                  </a:txBody>
                  <a:tcPr anchor="ctr"/>
                </a:tc>
                <a:extLst>
                  <a:ext uri="{0D108BD9-81ED-4DB2-BD59-A6C34878D82A}">
                    <a16:rowId xmlns:a16="http://schemas.microsoft.com/office/drawing/2014/main" val="279223902"/>
                  </a:ext>
                </a:extLst>
              </a:tr>
            </a:tbl>
          </a:graphicData>
        </a:graphic>
      </p:graphicFrame>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t>کاربرد </a:t>
            </a:r>
            <a:r>
              <a:rPr lang="en-US" b="1" dirty="0"/>
              <a:t>API </a:t>
            </a:r>
            <a:r>
              <a:rPr lang="fa-IR" b="1" dirty="0"/>
              <a:t>چیست ؟</a:t>
            </a:r>
          </a:p>
        </p:txBody>
      </p:sp>
      <p:sp>
        <p:nvSpPr>
          <p:cNvPr id="3" name="Text Placeholder 2"/>
          <p:cNvSpPr>
            <a:spLocks noGrp="1"/>
          </p:cNvSpPr>
          <p:nvPr>
            <p:ph type="body" idx="1"/>
          </p:nvPr>
        </p:nvSpPr>
        <p:spPr/>
        <p:txBody>
          <a:bodyPr/>
          <a:lstStyle/>
          <a:p>
            <a:r>
              <a:rPr lang="fa-IR" dirty="0"/>
              <a:t>ایده کاربرد </a:t>
            </a:r>
            <a:r>
              <a:rPr lang="en-US" dirty="0"/>
              <a:t>API </a:t>
            </a:r>
            <a:r>
              <a:rPr lang="fa-IR" dirty="0"/>
              <a:t>این است که کاری کنید سرور وب‌سایت شما به طور مستقیم و از طریق یک درخواست برای ثبت رویداد با جزییات مفروض با سرور گوگل ارتباط برقرار کند سرور شما سپس پاسخ گوگل را دریافت کرده و اطلاعات مرتبط مانند پیام تأیید به کاربر را به مرورگر وی بازمی‌گرداند.به طور جایگزین مرورگر شما می‌تواند یک درخواست </a:t>
            </a:r>
            <a:r>
              <a:rPr lang="en-US" dirty="0"/>
              <a:t>API </a:t>
            </a:r>
            <a:r>
              <a:rPr lang="fa-IR" dirty="0"/>
              <a:t>را به صورت مستقیم به سرور گوگل ارسال کند و بدین ترتیب سرور شما را دور بزند.</a:t>
            </a:r>
            <a:endParaRPr dirty="0"/>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t>برخی از این مفاهیم در چارچوب </a:t>
            </a:r>
            <a:r>
              <a:rPr lang="en-US" dirty="0"/>
              <a:t>API</a:t>
            </a:r>
            <a:br>
              <a:rPr lang="en-US" dirty="0"/>
            </a:br>
            <a:r>
              <a:rPr lang="en-US" dirty="0"/>
              <a:t> </a:t>
            </a:r>
            <a:r>
              <a:rPr lang="fa-IR" dirty="0"/>
              <a:t>در ادامه معرفی شده‌اند:</a:t>
            </a:r>
            <a:endParaRPr dirty="0"/>
          </a:p>
        </p:txBody>
      </p:sp>
      <p:sp>
        <p:nvSpPr>
          <p:cNvPr id="4" name="Content Placeholder 3"/>
          <p:cNvSpPr>
            <a:spLocks noGrp="1"/>
          </p:cNvSpPr>
          <p:nvPr>
            <p:ph sz="half" idx="2"/>
          </p:nvPr>
        </p:nvSpPr>
        <p:spPr>
          <a:xfrm>
            <a:off x="1524000" y="2819399"/>
            <a:ext cx="9252520" cy="3581401"/>
          </a:xfrm>
        </p:spPr>
        <p:txBody>
          <a:bodyPr>
            <a:normAutofit fontScale="92500" lnSpcReduction="10000"/>
          </a:bodyPr>
          <a:lstStyle/>
          <a:p>
            <a:r>
              <a:rPr lang="fa-IR" dirty="0"/>
              <a:t>اساساً هر بخش از نرم‌افزار که بتوان از محیطش جدا کرد را می‌توان یک «</a:t>
            </a:r>
            <a:r>
              <a:rPr lang="en-US" dirty="0"/>
              <a:t>A» </a:t>
            </a:r>
            <a:r>
              <a:rPr lang="fa-IR" dirty="0"/>
              <a:t>برای </a:t>
            </a:r>
            <a:r>
              <a:rPr lang="en-US" dirty="0"/>
              <a:t>API </a:t>
            </a:r>
            <a:r>
              <a:rPr lang="fa-IR" dirty="0"/>
              <a:t>تصور کرد و در اغلب موارد نیز نوعی </a:t>
            </a:r>
            <a:r>
              <a:rPr lang="en-US" dirty="0"/>
              <a:t>API </a:t>
            </a:r>
            <a:r>
              <a:rPr lang="fa-IR" dirty="0"/>
              <a:t>دارند.</a:t>
            </a:r>
          </a:p>
          <a:p>
            <a:r>
              <a:rPr lang="fa-IR" dirty="0"/>
              <a:t>فرض کنید از یک کتابخانه شخص ثالث در کد خود استفاده می‌کنید. زمانی که این کتابخانه را در کد خود به کار گرفتید، این کتابخانه به بخشی از اپلیکیشن کلی شما تبدیل می‌شود. در واقع متمایز بودن این کتابخانه از نرم‌افزار شما موجب می‌شود که </a:t>
            </a:r>
            <a:r>
              <a:rPr lang="en-US" dirty="0"/>
              <a:t>API-</a:t>
            </a:r>
            <a:r>
              <a:rPr lang="fa-IR" dirty="0"/>
              <a:t>یی داشته باشد که امکان تعامل با بخش‌های دیگر کد را میسر می‌سازد.</a:t>
            </a:r>
          </a:p>
          <a:p>
            <a:r>
              <a:rPr lang="fa-IR" dirty="0"/>
              <a:t> در طراحی شیءگرا، کد به صورت اشیایی سازمان‌دهی می‌شود. یک اپلیکیشن می‌تواند صدها شیء تعریف شده داشته باشد که می‌توانند با همدیگر تعامل داشته باشند. هر شیء یک </a:t>
            </a:r>
            <a:r>
              <a:rPr lang="en-US" dirty="0"/>
              <a:t>API </a:t>
            </a:r>
            <a:r>
              <a:rPr lang="fa-IR" dirty="0"/>
              <a:t>دارد که مجموعه‌ای از متدهای عمومی و مشخصات هستند و از آن برای تعامل با اشیای دیگر در اپلیکیشن استفاده می‌کند. هر شیء می‌تواند یک منطق درونی نیز داشته باشد </a:t>
            </a:r>
          </a:p>
          <a:p>
            <a:pPr marL="0" indent="0">
              <a:buNone/>
            </a:pPr>
            <a:r>
              <a:rPr lang="fa-IR" dirty="0"/>
              <a:t>   که خصوصیات آن از منظر بیرونی (و نه </a:t>
            </a:r>
            <a:r>
              <a:rPr lang="en-US" dirty="0"/>
              <a:t>API </a:t>
            </a:r>
            <a:r>
              <a:rPr lang="fa-IR" dirty="0"/>
              <a:t>پنهان) است.</a:t>
            </a:r>
          </a:p>
        </p:txBody>
      </p:sp>
      <p:sp>
        <p:nvSpPr>
          <p:cNvPr id="7" name="Rectangle 1">
            <a:extLst>
              <a:ext uri="{FF2B5EF4-FFF2-40B4-BE49-F238E27FC236}">
                <a16:creationId xmlns:a16="http://schemas.microsoft.com/office/drawing/2014/main" id="{0112504A-6D7E-07CA-6A78-5733E6C24EA9}"/>
              </a:ext>
            </a:extLst>
          </p:cNvPr>
          <p:cNvSpPr>
            <a:spLocks noGrp="1" noChangeArrowheads="1"/>
          </p:cNvSpPr>
          <p:nvPr>
            <p:ph type="body" sz="quarter" idx="3"/>
          </p:nvPr>
        </p:nvSpPr>
        <p:spPr bwMode="auto">
          <a:xfrm>
            <a:off x="7402298" y="1772816"/>
            <a:ext cx="3265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fa-IR" altLang="fa-I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ar-SA" altLang="fa-I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یک قطعه از نرم‌افزار با کارکرد متمایز</a:t>
            </a:r>
            <a:r>
              <a:rPr kumimoji="0" lang="fa-IR" altLang="fa-IR" sz="1800" b="0" i="0" u="none" strike="noStrike" cap="none" normalizeH="0" baseline="0" dirty="0">
                <a:ln>
                  <a:noFill/>
                </a:ln>
                <a:solidFill>
                  <a:schemeClr val="tx1"/>
                </a:solidFill>
                <a:effectLst/>
                <a:latin typeface="Arial" panose="020B0604020202020204" pitchFamily="34" charset="0"/>
              </a:rPr>
              <a:t> </a:t>
            </a:r>
          </a:p>
        </p:txBody>
      </p:sp>
      <p:sp>
        <p:nvSpPr>
          <p:cNvPr id="8" name="Rectangle 2">
            <a:extLst>
              <a:ext uri="{FF2B5EF4-FFF2-40B4-BE49-F238E27FC236}">
                <a16:creationId xmlns:a16="http://schemas.microsoft.com/office/drawing/2014/main" id="{8F5D0880-E21C-1F80-7E73-7703FD0CAA84}"/>
              </a:ext>
            </a:extLst>
          </p:cNvPr>
          <p:cNvSpPr>
            <a:spLocks noGrp="1" noChangeArrowheads="1"/>
          </p:cNvSpPr>
          <p:nvPr>
            <p:ph type="body" idx="1"/>
          </p:nvPr>
        </p:nvSpPr>
        <p:spPr bwMode="auto">
          <a:xfrm>
            <a:off x="1052392" y="1807350"/>
            <a:ext cx="48870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ar-SA" altLang="fa-I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کل سرور، کل اپلیکیشن، </a:t>
            </a:r>
            <a:endParaRPr kumimoji="0" lang="en-US" altLang="fa-I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ar-SA" altLang="fa-I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یا تنها بخش کوچکی از یک اپلیکیشن</a:t>
            </a:r>
            <a:r>
              <a:rPr kumimoji="0" lang="fa-IR" altLang="fa-IR"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2304" y="188640"/>
            <a:ext cx="3203848" cy="1143000"/>
          </a:xfrm>
        </p:spPr>
        <p:txBody>
          <a:bodyPr/>
          <a:lstStyle/>
          <a:p>
            <a:r>
              <a:rPr lang="en-US" b="1" dirty="0"/>
              <a:t>HTTP </a:t>
            </a:r>
            <a:r>
              <a:rPr lang="fa-IR" b="1" dirty="0"/>
              <a:t>چیست ؟</a:t>
            </a:r>
          </a:p>
        </p:txBody>
      </p:sp>
      <p:sp>
        <p:nvSpPr>
          <p:cNvPr id="3" name="Rectangle 2">
            <a:extLst>
              <a:ext uri="{FF2B5EF4-FFF2-40B4-BE49-F238E27FC236}">
                <a16:creationId xmlns:a16="http://schemas.microsoft.com/office/drawing/2014/main" id="{B9FA1FAE-3049-CE45-B4B0-56E1CF2A3CD0}"/>
              </a:ext>
            </a:extLst>
          </p:cNvPr>
          <p:cNvSpPr/>
          <p:nvPr/>
        </p:nvSpPr>
        <p:spPr>
          <a:xfrm>
            <a:off x="911424" y="2276872"/>
            <a:ext cx="10585176" cy="396044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1" anchor="ctr"/>
          <a:lstStyle/>
          <a:p>
            <a:pPr algn="r"/>
            <a:r>
              <a:rPr lang="en-US" dirty="0">
                <a:solidFill>
                  <a:schemeClr val="tx2">
                    <a:lumMod val="90000"/>
                  </a:schemeClr>
                </a:solidFill>
              </a:rPr>
              <a:t>HTTTP‌ </a:t>
            </a:r>
            <a:r>
              <a:rPr lang="fa-IR" dirty="0">
                <a:solidFill>
                  <a:schemeClr val="tx2">
                    <a:lumMod val="90000"/>
                  </a:schemeClr>
                </a:solidFill>
              </a:rPr>
              <a:t>سرنامی برای «پروتکل انتقال فرا متن» (</a:t>
            </a:r>
            <a:r>
              <a:rPr lang="en-US" dirty="0">
                <a:solidFill>
                  <a:schemeClr val="tx2">
                    <a:lumMod val="90000"/>
                  </a:schemeClr>
                </a:solidFill>
              </a:rPr>
              <a:t>Hypertext Transfer Protocol) </a:t>
            </a:r>
            <a:r>
              <a:rPr lang="fa-IR" dirty="0">
                <a:solidFill>
                  <a:schemeClr val="tx2">
                    <a:lumMod val="90000"/>
                  </a:schemeClr>
                </a:solidFill>
              </a:rPr>
              <a:t>است. </a:t>
            </a:r>
            <a:r>
              <a:rPr lang="en-US" dirty="0">
                <a:solidFill>
                  <a:schemeClr val="tx2">
                    <a:lumMod val="90000"/>
                  </a:schemeClr>
                </a:solidFill>
              </a:rPr>
              <a:t>HTTP </a:t>
            </a:r>
            <a:r>
              <a:rPr lang="fa-IR" dirty="0">
                <a:solidFill>
                  <a:schemeClr val="tx2">
                    <a:lumMod val="90000"/>
                  </a:schemeClr>
                </a:solidFill>
              </a:rPr>
              <a:t>پروتکل یا ضوابطی است که برای انتقال داده در وب استفاده می‌شود.</a:t>
            </a:r>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CEF1A6-EB73-B08B-7656-2673C48D8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666" y="3140968"/>
            <a:ext cx="6666667" cy="2695238"/>
          </a:xfrm>
          <a:prstGeom prst="rect">
            <a:avLst/>
          </a:prstGeom>
        </p:spPr>
      </p:pic>
      <p:sp>
        <p:nvSpPr>
          <p:cNvPr id="4" name="Rectangle 3">
            <a:extLst>
              <a:ext uri="{FF2B5EF4-FFF2-40B4-BE49-F238E27FC236}">
                <a16:creationId xmlns:a16="http://schemas.microsoft.com/office/drawing/2014/main" id="{452528C4-4204-5583-CF8B-3F3FDE2BC20A}"/>
              </a:ext>
            </a:extLst>
          </p:cNvPr>
          <p:cNvSpPr/>
          <p:nvPr/>
        </p:nvSpPr>
        <p:spPr>
          <a:xfrm>
            <a:off x="227347" y="332656"/>
            <a:ext cx="11737304" cy="54512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1" anchor="ctr"/>
          <a:lstStyle/>
          <a:p>
            <a:pPr algn="ctr"/>
            <a:r>
              <a:rPr lang="fa-IR" dirty="0"/>
              <a:t>در هر مدل شبکه‌ای‌، هر سخت‌افزار یا نرم‌افزاری که درخواست اتصال به سرور را داشته باشد یک کلاینت محسوب می‌شود</a:t>
            </a:r>
          </a:p>
        </p:txBody>
      </p:sp>
      <p:sp>
        <p:nvSpPr>
          <p:cNvPr id="5" name="Rectangle 4">
            <a:extLst>
              <a:ext uri="{FF2B5EF4-FFF2-40B4-BE49-F238E27FC236}">
                <a16:creationId xmlns:a16="http://schemas.microsoft.com/office/drawing/2014/main" id="{65DC6407-914D-05B2-FEBB-6C01B7396AB9}"/>
              </a:ext>
            </a:extLst>
          </p:cNvPr>
          <p:cNvSpPr/>
          <p:nvPr/>
        </p:nvSpPr>
        <p:spPr>
          <a:xfrm>
            <a:off x="1666999" y="999927"/>
            <a:ext cx="10297144" cy="72008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1" anchor="ctr"/>
          <a:lstStyle/>
          <a:p>
            <a:pPr algn="ctr"/>
            <a:r>
              <a:rPr lang="fa-IR" dirty="0"/>
              <a:t>کلاینت‌ها با ارائه درخواست داده یا منابعی که خودشان قادر به تامین آن نیستند با سرور ارتباط برقرار می‌کنند</a:t>
            </a:r>
          </a:p>
        </p:txBody>
      </p:sp>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215</TotalTime>
  <Words>1539</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Adobe Hebrew</vt:lpstr>
      <vt:lpstr>Arial</vt:lpstr>
      <vt:lpstr>Candara</vt:lpstr>
      <vt:lpstr>Consolas</vt:lpstr>
      <vt:lpstr>Tech Computer 16x9</vt:lpstr>
      <vt:lpstr>بنام خدا</vt:lpstr>
      <vt:lpstr>پروتکل ارتباطی API</vt:lpstr>
      <vt:lpstr>PowerPoint Presentation</vt:lpstr>
      <vt:lpstr>REST API</vt:lpstr>
      <vt:lpstr>متد های RESTAPI</vt:lpstr>
      <vt:lpstr>کاربرد API چیست ؟</vt:lpstr>
      <vt:lpstr>برخی از این مفاهیم در چارچوب API  در ادامه معرفی شده‌اند:</vt:lpstr>
      <vt:lpstr>HTTP چیست ؟</vt:lpstr>
      <vt:lpstr>PowerPoint Presentation</vt:lpstr>
      <vt:lpstr>REST چگونه شکل گرفت ؟</vt:lpstr>
      <vt:lpstr>مستقل از حالت </vt:lpstr>
      <vt:lpstr>PowerPoint Presentation</vt:lpstr>
      <vt:lpstr>قالب های داده در REST </vt:lpstr>
      <vt:lpstr>GET در پایتون</vt:lpstr>
      <vt:lpstr>POST در پایتون</vt:lpstr>
      <vt:lpstr>تفاوت GET وPOST </vt:lpstr>
      <vt:lpstr>POST وGET  در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dc:title>
  <dc:creator>mohammadhosein jafary</dc:creator>
  <cp:lastModifiedBy>mohammadhosein jafary</cp:lastModifiedBy>
  <cp:revision>1</cp:revision>
  <dcterms:created xsi:type="dcterms:W3CDTF">2023-07-31T10:32:24Z</dcterms:created>
  <dcterms:modified xsi:type="dcterms:W3CDTF">2023-09-17T14:23:01Z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