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72" r:id="rId5"/>
    <p:sldId id="273" r:id="rId6"/>
    <p:sldId id="259" r:id="rId7"/>
    <p:sldId id="278" r:id="rId8"/>
    <p:sldId id="262" r:id="rId9"/>
    <p:sldId id="263" r:id="rId10"/>
    <p:sldId id="264" r:id="rId11"/>
    <p:sldId id="279" r:id="rId12"/>
    <p:sldId id="266" r:id="rId13"/>
    <p:sldId id="267" r:id="rId14"/>
    <p:sldId id="268" r:id="rId15"/>
    <p:sldId id="282"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82" autoAdjust="0"/>
  </p:normalViewPr>
  <p:slideViewPr>
    <p:cSldViewPr snapToGrid="0">
      <p:cViewPr varScale="1">
        <p:scale>
          <a:sx n="85" d="100"/>
          <a:sy n="85" d="100"/>
        </p:scale>
        <p:origin x="590" y="6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9/21/2023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9/21/2023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3433321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140274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1507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24287"/>
            <a:ext cx="9144000" cy="3385676"/>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543045"/>
            <a:ext cx="9144000" cy="836797"/>
          </a:xfrm>
        </p:spPr>
        <p:txBody>
          <a:bodyPr anchor="ctr" anchorCtr="0">
            <a:no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1120"/>
            <a:ext cx="10839862" cy="1309624"/>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3325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1976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206269"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8992774" y="3392424"/>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736848"/>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hasCustomPrompt="1"/>
          </p:nvPr>
        </p:nvSpPr>
        <p:spPr>
          <a:xfrm>
            <a:off x="63325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hasCustomPrompt="1"/>
          </p:nvPr>
        </p:nvSpPr>
        <p:spPr>
          <a:xfrm>
            <a:off x="341976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hasCustomPrompt="1"/>
          </p:nvPr>
        </p:nvSpPr>
        <p:spPr>
          <a:xfrm>
            <a:off x="6206269"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hasCustomPrompt="1"/>
          </p:nvPr>
        </p:nvSpPr>
        <p:spPr>
          <a:xfrm>
            <a:off x="8992774" y="6062472"/>
            <a:ext cx="2423160" cy="310896"/>
          </a:xfrm>
        </p:spPr>
        <p:txBody>
          <a:bodyPr anchor="ctr" anchorCtr="0">
            <a:noAutofit/>
          </a:bodyPr>
          <a:lstStyle>
            <a:lvl1pPr marL="0" indent="0" algn="ctr">
              <a:lnSpc>
                <a:spcPct val="100000"/>
              </a:lnSpc>
              <a:spcBef>
                <a:spcPts val="0"/>
              </a:spcBef>
              <a:buNone/>
              <a:defRPr sz="1400" b="1" cap="all" baseline="0">
                <a:latin typeface="+mn-lt"/>
              </a:defRPr>
            </a:lvl1pPr>
          </a:lstStyle>
          <a:p>
            <a:pPr lvl="0"/>
            <a:r>
              <a:rPr lang="en-US" dirty="0"/>
              <a:t>Click to add text</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406896"/>
            <a:ext cx="2423160" cy="310896"/>
          </a:xfrm>
        </p:spPr>
        <p:txBody>
          <a:bodyPr tIns="0" anchor="t">
            <a:normAutofit/>
          </a:bodyPr>
          <a:lstStyle>
            <a:lvl1pPr marL="0" indent="0" algn="ctr">
              <a:lnSpc>
                <a:spcPct val="100000"/>
              </a:lnSpc>
              <a:spcBef>
                <a:spcPts val="0"/>
              </a:spcBef>
              <a:buNone/>
              <a:defRPr sz="1400" cap="none" baseline="0"/>
            </a:lvl1pPr>
          </a:lstStyle>
          <a:p>
            <a:pPr lvl="0"/>
            <a:r>
              <a:rPr lang="en-US" dirty="0"/>
              <a:t>Click to add text</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3DDF3E-0168-D279-9178-80FF8D10959C}"/>
              </a:ext>
              <a:ext uri="{C183D7F6-B498-43B3-948B-1728B52AA6E4}">
                <adec:decorative xmlns:adec="http://schemas.microsoft.com/office/drawing/2017/decorative" val="1"/>
              </a:ext>
            </a:extLst>
          </p:cNvPr>
          <p:cNvGrpSpPr/>
          <p:nvPr userDrawn="1"/>
        </p:nvGrpSpPr>
        <p:grpSpPr>
          <a:xfrm>
            <a:off x="2793467" y="1387752"/>
            <a:ext cx="6869968" cy="4650100"/>
            <a:chOff x="2793467" y="1387752"/>
            <a:chExt cx="6869968" cy="465010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85474"/>
            <a:ext cx="7567360" cy="1295270"/>
          </a:xfrm>
        </p:spPr>
        <p:txBody>
          <a:bodyPr anchor="b" anchorCtr="0"/>
          <a:lstStyle>
            <a:lvl1pPr>
              <a:defRPr sz="4800"/>
            </a:lvl1pPr>
          </a:lstStyle>
          <a:p>
            <a:r>
              <a:rPr lang="en-US" dirty="0"/>
              <a:t>click to add title</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hasCustomPrompt="1"/>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vl2pPr>
          </a:lstStyle>
          <a:p>
            <a:pPr lvl="0"/>
            <a:r>
              <a:rPr lang="en-US" dirty="0"/>
              <a:t>Click to add text</a:t>
            </a:r>
          </a:p>
          <a:p>
            <a:pPr lvl="1"/>
            <a:r>
              <a:rPr lang="en-US" dirty="0"/>
              <a:t>second level</a:t>
            </a: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hasCustomPrompt="1"/>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hasCustomPrompt="1"/>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hasCustomPrompt="1"/>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add text</a:t>
            </a:r>
          </a:p>
          <a:p>
            <a:pPr lvl="1"/>
            <a:r>
              <a:rPr lang="en-US" dirty="0"/>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hasCustomPrompt="1"/>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rmAutofit/>
          </a:bodyPr>
          <a:lstStyle>
            <a:lvl1pPr marL="0" indent="0" algn="ctr">
              <a:lnSpc>
                <a:spcPct val="100000"/>
              </a:lnSpc>
              <a:spcBef>
                <a:spcPts val="0"/>
              </a:spcBef>
              <a:buNone/>
              <a:defRPr sz="2000" b="1" cap="all" baseline="0">
                <a:latin typeface="+mn-lt"/>
              </a:defRPr>
            </a:lvl1pPr>
            <a:lvl2pPr marL="0" indent="0" algn="ctr">
              <a:lnSpc>
                <a:spcPct val="100000"/>
              </a:lnSpc>
              <a:spcBef>
                <a:spcPts val="0"/>
              </a:spcBef>
              <a:buNone/>
              <a:defRPr sz="1800">
                <a:latin typeface="+mn-lt"/>
              </a:defRPr>
            </a:lvl2pPr>
          </a:lstStyle>
          <a:p>
            <a:pPr lvl="0"/>
            <a:r>
              <a:rPr lang="en-US" dirty="0"/>
              <a:t>Click to add text</a:t>
            </a:r>
          </a:p>
          <a:p>
            <a:pPr lvl="1"/>
            <a:r>
              <a:rPr lang="en-US" dirty="0"/>
              <a:t>second level</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DFB3FE0-6224-1CB0-11C2-00DCD2B704ED}"/>
              </a:ext>
              <a:ext uri="{C183D7F6-B498-43B3-948B-1728B52AA6E4}">
                <adec:decorative xmlns:adec="http://schemas.microsoft.com/office/drawing/2017/decorative" val="1"/>
              </a:ext>
            </a:extLst>
          </p:cNvPr>
          <p:cNvGrpSpPr/>
          <p:nvPr userDrawn="1"/>
        </p:nvGrpSpPr>
        <p:grpSpPr>
          <a:xfrm>
            <a:off x="0" y="0"/>
            <a:ext cx="12192001" cy="6858000"/>
            <a:chOff x="0" y="0"/>
            <a:chExt cx="12192001" cy="685800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82296"/>
            <a:ext cx="10515600"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91109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576072" y="3557016"/>
            <a:ext cx="7242048" cy="402336"/>
          </a:xfrm>
        </p:spPr>
        <p:txBody>
          <a:bodyPr anchor="ctr" anchorCtr="0">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724204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D6E0E53F-80E4-D83A-8BC2-C22ED75540F5}"/>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13EF79F-3A35-33CE-5528-14C9E80BDD76}"/>
              </a:ext>
              <a:ext uri="{C183D7F6-B498-43B3-948B-1728B52AA6E4}">
                <adec:decorative xmlns:adec="http://schemas.microsoft.com/office/drawing/2017/decorative" val="1"/>
              </a:ext>
            </a:extLst>
          </p:cNvPr>
          <p:cNvGrpSpPr/>
          <p:nvPr userDrawn="1"/>
        </p:nvGrpSpPr>
        <p:grpSpPr>
          <a:xfrm>
            <a:off x="0" y="-1"/>
            <a:ext cx="12192000" cy="6858001"/>
            <a:chOff x="0" y="-1"/>
            <a:chExt cx="12192000" cy="6858001"/>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82296"/>
            <a:ext cx="11228832" cy="1298448"/>
          </a:xfrm>
        </p:spPr>
        <p:txBody>
          <a:bodyPr anchor="b" anchorCtr="0"/>
          <a:lstStyle>
            <a:lvl1pPr>
              <a:defRPr sz="4800">
                <a:solidFill>
                  <a:schemeClr val="accent1"/>
                </a:solidFill>
              </a:defRPr>
            </a:lvl1pPr>
          </a:lstStyle>
          <a:p>
            <a:r>
              <a:rPr lang="en-US" dirty="0"/>
              <a:t>click to add title</a:t>
            </a: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hasCustomPrompt="1"/>
          </p:nvPr>
        </p:nvSpPr>
        <p:spPr>
          <a:xfrm>
            <a:off x="57607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808480"/>
            <a:ext cx="2944368" cy="683958"/>
          </a:xfrm>
        </p:spPr>
        <p:txBody>
          <a:bodyPr anchor="ctr">
            <a:noAutofit/>
          </a:bodyPr>
          <a:lstStyle>
            <a:lvl1pPr marL="0" indent="0">
              <a:buNone/>
              <a:defRPr sz="2000" b="1" cap="all"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hasCustomPrompt="1"/>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3" name="Straight Connector 32">
            <a:extLst>
              <a:ext uri="{FF2B5EF4-FFF2-40B4-BE49-F238E27FC236}">
                <a16:creationId xmlns:a16="http://schemas.microsoft.com/office/drawing/2014/main" id="{E90718B6-F0C0-E7EE-D41F-B5CE6A11D721}"/>
              </a:ext>
              <a:ext uri="{C183D7F6-B498-43B3-948B-1728B52AA6E4}">
                <adec:decorative xmlns:adec="http://schemas.microsoft.com/office/drawing/2017/decorative" val="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0F07C0DD-8FC1-84F8-B5CD-FC1EC0E70F56}"/>
              </a:ext>
            </a:extLst>
          </p:cNvPr>
          <p:cNvSpPr/>
          <p:nvPr userDrawn="1"/>
        </p:nvSpPr>
        <p:spPr>
          <a:xfrm>
            <a:off x="9408038" y="4230237"/>
            <a:ext cx="2797330" cy="1932290"/>
          </a:xfrm>
          <a:custGeom>
            <a:avLst/>
            <a:gdLst>
              <a:gd name="connsiteX0" fmla="*/ 0 w 4399808"/>
              <a:gd name="connsiteY0" fmla="*/ 1017115 h 2034229"/>
              <a:gd name="connsiteX1" fmla="*/ 2199904 w 4399808"/>
              <a:gd name="connsiteY1" fmla="*/ 0 h 2034229"/>
              <a:gd name="connsiteX2" fmla="*/ 4399808 w 4399808"/>
              <a:gd name="connsiteY2" fmla="*/ 1017115 h 2034229"/>
              <a:gd name="connsiteX3" fmla="*/ 2199904 w 4399808"/>
              <a:gd name="connsiteY3" fmla="*/ 2034230 h 2034229"/>
              <a:gd name="connsiteX4" fmla="*/ 0 w 4399808"/>
              <a:gd name="connsiteY4" fmla="*/ 1017115 h 2034229"/>
              <a:gd name="connsiteX0" fmla="*/ 0 w 2885704"/>
              <a:gd name="connsiteY0" fmla="*/ 1019585 h 2038250"/>
              <a:gd name="connsiteX1" fmla="*/ 2199904 w 2885704"/>
              <a:gd name="connsiteY1" fmla="*/ 2470 h 2038250"/>
              <a:gd name="connsiteX2" fmla="*/ 2885704 w 2885704"/>
              <a:gd name="connsiteY2" fmla="*/ 823642 h 2038250"/>
              <a:gd name="connsiteX3" fmla="*/ 2199904 w 2885704"/>
              <a:gd name="connsiteY3" fmla="*/ 2036700 h 2038250"/>
              <a:gd name="connsiteX4" fmla="*/ 0 w 2885704"/>
              <a:gd name="connsiteY4" fmla="*/ 1019585 h 2038250"/>
              <a:gd name="connsiteX0" fmla="*/ 4992 w 3097878"/>
              <a:gd name="connsiteY0" fmla="*/ 1019585 h 1948844"/>
              <a:gd name="connsiteX1" fmla="*/ 2204896 w 3097878"/>
              <a:gd name="connsiteY1" fmla="*/ 2470 h 1948844"/>
              <a:gd name="connsiteX2" fmla="*/ 2890696 w 3097878"/>
              <a:gd name="connsiteY2" fmla="*/ 823642 h 1948844"/>
              <a:gd name="connsiteX3" fmla="*/ 2881789 w 3097878"/>
              <a:gd name="connsiteY3" fmla="*/ 1947635 h 1948844"/>
              <a:gd name="connsiteX4" fmla="*/ 4992 w 3097878"/>
              <a:gd name="connsiteY4" fmla="*/ 1019585 h 1948844"/>
              <a:gd name="connsiteX0" fmla="*/ 3 w 3092889"/>
              <a:gd name="connsiteY0" fmla="*/ 676472 h 1605631"/>
              <a:gd name="connsiteX1" fmla="*/ 2858987 w 3092889"/>
              <a:gd name="connsiteY1" fmla="*/ 21555 h 1605631"/>
              <a:gd name="connsiteX2" fmla="*/ 2885707 w 3092889"/>
              <a:gd name="connsiteY2" fmla="*/ 480529 h 1605631"/>
              <a:gd name="connsiteX3" fmla="*/ 2876800 w 3092889"/>
              <a:gd name="connsiteY3" fmla="*/ 1604522 h 1605631"/>
              <a:gd name="connsiteX4" fmla="*/ 3 w 3092889"/>
              <a:gd name="connsiteY4" fmla="*/ 676472 h 1605631"/>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4 w 2531677"/>
              <a:gd name="connsiteY0" fmla="*/ 1332889 h 1694136"/>
              <a:gd name="connsiteX1" fmla="*/ 2336474 w 2531677"/>
              <a:gd name="connsiteY1" fmla="*/ 66393 h 1694136"/>
              <a:gd name="connsiteX2" fmla="*/ 2363194 w 2531677"/>
              <a:gd name="connsiteY2" fmla="*/ 525367 h 1694136"/>
              <a:gd name="connsiteX3" fmla="*/ 2354287 w 2531677"/>
              <a:gd name="connsiteY3" fmla="*/ 1649360 h 1694136"/>
              <a:gd name="connsiteX4" fmla="*/ 4 w 2531677"/>
              <a:gd name="connsiteY4" fmla="*/ 1332889 h 1694136"/>
              <a:gd name="connsiteX0" fmla="*/ 174972 w 2706645"/>
              <a:gd name="connsiteY0" fmla="*/ 1332889 h 1743948"/>
              <a:gd name="connsiteX1" fmla="*/ 2511442 w 2706645"/>
              <a:gd name="connsiteY1" fmla="*/ 66393 h 1743948"/>
              <a:gd name="connsiteX2" fmla="*/ 2538162 w 2706645"/>
              <a:gd name="connsiteY2" fmla="*/ 525367 h 1743948"/>
              <a:gd name="connsiteX3" fmla="*/ 2529255 w 2706645"/>
              <a:gd name="connsiteY3" fmla="*/ 1649360 h 1743948"/>
              <a:gd name="connsiteX4" fmla="*/ 174972 w 2706645"/>
              <a:gd name="connsiteY4" fmla="*/ 1332889 h 1743948"/>
              <a:gd name="connsiteX0" fmla="*/ 115397 w 2647070"/>
              <a:gd name="connsiteY0" fmla="*/ 1211591 h 1569451"/>
              <a:gd name="connsiteX1" fmla="*/ 581503 w 2647070"/>
              <a:gd name="connsiteY1" fmla="*/ 123225 h 1569451"/>
              <a:gd name="connsiteX2" fmla="*/ 2478587 w 2647070"/>
              <a:gd name="connsiteY2" fmla="*/ 404069 h 1569451"/>
              <a:gd name="connsiteX3" fmla="*/ 2469680 w 2647070"/>
              <a:gd name="connsiteY3" fmla="*/ 1528062 h 1569451"/>
              <a:gd name="connsiteX4" fmla="*/ 115397 w 2647070"/>
              <a:gd name="connsiteY4" fmla="*/ 1211591 h 1569451"/>
              <a:gd name="connsiteX0" fmla="*/ 115251 w 2644918"/>
              <a:gd name="connsiteY0" fmla="*/ 1497030 h 1884328"/>
              <a:gd name="connsiteX1" fmla="*/ 581357 w 2644918"/>
              <a:gd name="connsiteY1" fmla="*/ 408664 h 1884328"/>
              <a:gd name="connsiteX2" fmla="*/ 2472503 w 2644918"/>
              <a:gd name="connsiteY2" fmla="*/ 256059 h 1884328"/>
              <a:gd name="connsiteX3" fmla="*/ 2469534 w 2644918"/>
              <a:gd name="connsiteY3" fmla="*/ 1813501 h 1884328"/>
              <a:gd name="connsiteX4" fmla="*/ 115251 w 2644918"/>
              <a:gd name="connsiteY4" fmla="*/ 1497030 h 1884328"/>
              <a:gd name="connsiteX0" fmla="*/ 115251 w 2472503"/>
              <a:gd name="connsiteY0" fmla="*/ 1497030 h 1814349"/>
              <a:gd name="connsiteX1" fmla="*/ 581357 w 2472503"/>
              <a:gd name="connsiteY1" fmla="*/ 408664 h 1814349"/>
              <a:gd name="connsiteX2" fmla="*/ 2472503 w 2472503"/>
              <a:gd name="connsiteY2" fmla="*/ 256059 h 1814349"/>
              <a:gd name="connsiteX3" fmla="*/ 2469534 w 2472503"/>
              <a:gd name="connsiteY3" fmla="*/ 1813501 h 1814349"/>
              <a:gd name="connsiteX4" fmla="*/ 115251 w 2472503"/>
              <a:gd name="connsiteY4" fmla="*/ 1497030 h 1814349"/>
              <a:gd name="connsiteX0" fmla="*/ 115251 w 2472503"/>
              <a:gd name="connsiteY0" fmla="*/ 1497030 h 1796669"/>
              <a:gd name="connsiteX1" fmla="*/ 581357 w 2472503"/>
              <a:gd name="connsiteY1" fmla="*/ 408664 h 1796669"/>
              <a:gd name="connsiteX2" fmla="*/ 2472503 w 2472503"/>
              <a:gd name="connsiteY2" fmla="*/ 256059 h 1796669"/>
              <a:gd name="connsiteX3" fmla="*/ 2469534 w 2472503"/>
              <a:gd name="connsiteY3" fmla="*/ 1795688 h 1796669"/>
              <a:gd name="connsiteX4" fmla="*/ 115251 w 2472503"/>
              <a:gd name="connsiteY4" fmla="*/ 1497030 h 1796669"/>
              <a:gd name="connsiteX0" fmla="*/ 505302 w 2862554"/>
              <a:gd name="connsiteY0" fmla="*/ 1497030 h 1909410"/>
              <a:gd name="connsiteX1" fmla="*/ 971408 w 2862554"/>
              <a:gd name="connsiteY1" fmla="*/ 408664 h 1909410"/>
              <a:gd name="connsiteX2" fmla="*/ 2862554 w 2862554"/>
              <a:gd name="connsiteY2" fmla="*/ 256059 h 1909410"/>
              <a:gd name="connsiteX3" fmla="*/ 2859585 w 2862554"/>
              <a:gd name="connsiteY3" fmla="*/ 1795688 h 1909410"/>
              <a:gd name="connsiteX4" fmla="*/ 505302 w 2862554"/>
              <a:gd name="connsiteY4" fmla="*/ 1497030 h 1909410"/>
              <a:gd name="connsiteX0" fmla="*/ 112727 w 2469979"/>
              <a:gd name="connsiteY0" fmla="*/ 1497030 h 1845600"/>
              <a:gd name="connsiteX1" fmla="*/ 578833 w 2469979"/>
              <a:gd name="connsiteY1" fmla="*/ 408664 h 1845600"/>
              <a:gd name="connsiteX2" fmla="*/ 2469979 w 2469979"/>
              <a:gd name="connsiteY2" fmla="*/ 256059 h 1845600"/>
              <a:gd name="connsiteX3" fmla="*/ 2467010 w 2469979"/>
              <a:gd name="connsiteY3" fmla="*/ 1795688 h 1845600"/>
              <a:gd name="connsiteX4" fmla="*/ 112727 w 2469979"/>
              <a:gd name="connsiteY4" fmla="*/ 1497030 h 1845600"/>
              <a:gd name="connsiteX0" fmla="*/ 486926 w 2844178"/>
              <a:gd name="connsiteY0" fmla="*/ 1497030 h 1897794"/>
              <a:gd name="connsiteX1" fmla="*/ 953032 w 2844178"/>
              <a:gd name="connsiteY1" fmla="*/ 408664 h 1897794"/>
              <a:gd name="connsiteX2" fmla="*/ 2844178 w 2844178"/>
              <a:gd name="connsiteY2" fmla="*/ 256059 h 1897794"/>
              <a:gd name="connsiteX3" fmla="*/ 2841209 w 2844178"/>
              <a:gd name="connsiteY3" fmla="*/ 1795688 h 1897794"/>
              <a:gd name="connsiteX4" fmla="*/ 486926 w 2844178"/>
              <a:gd name="connsiteY4" fmla="*/ 1497030 h 1897794"/>
              <a:gd name="connsiteX0" fmla="*/ 205911 w 2563163"/>
              <a:gd name="connsiteY0" fmla="*/ 1522305 h 1822117"/>
              <a:gd name="connsiteX1" fmla="*/ 387009 w 2563163"/>
              <a:gd name="connsiteY1" fmla="*/ 344874 h 1822117"/>
              <a:gd name="connsiteX2" fmla="*/ 2563163 w 2563163"/>
              <a:gd name="connsiteY2" fmla="*/ 281334 h 1822117"/>
              <a:gd name="connsiteX3" fmla="*/ 2560194 w 2563163"/>
              <a:gd name="connsiteY3" fmla="*/ 1820963 h 1822117"/>
              <a:gd name="connsiteX4" fmla="*/ 205911 w 2563163"/>
              <a:gd name="connsiteY4" fmla="*/ 1522305 h 1822117"/>
              <a:gd name="connsiteX0" fmla="*/ 283843 w 2590297"/>
              <a:gd name="connsiteY0" fmla="*/ 1664829 h 1941870"/>
              <a:gd name="connsiteX1" fmla="*/ 257122 w 2590297"/>
              <a:gd name="connsiteY1" fmla="*/ 350832 h 1941870"/>
              <a:gd name="connsiteX2" fmla="*/ 2433276 w 2590297"/>
              <a:gd name="connsiteY2" fmla="*/ 287292 h 1941870"/>
              <a:gd name="connsiteX3" fmla="*/ 2430307 w 2590297"/>
              <a:gd name="connsiteY3" fmla="*/ 1826921 h 1941870"/>
              <a:gd name="connsiteX4" fmla="*/ 283843 w 2590297"/>
              <a:gd name="connsiteY4" fmla="*/ 1664829 h 1941870"/>
              <a:gd name="connsiteX0" fmla="*/ 299118 w 2605572"/>
              <a:gd name="connsiteY0" fmla="*/ 1664829 h 1894053"/>
              <a:gd name="connsiteX1" fmla="*/ 272397 w 2605572"/>
              <a:gd name="connsiteY1" fmla="*/ 350832 h 1894053"/>
              <a:gd name="connsiteX2" fmla="*/ 2448551 w 2605572"/>
              <a:gd name="connsiteY2" fmla="*/ 287292 h 1894053"/>
              <a:gd name="connsiteX3" fmla="*/ 2445582 w 2605572"/>
              <a:gd name="connsiteY3" fmla="*/ 1826921 h 1894053"/>
              <a:gd name="connsiteX4" fmla="*/ 299118 w 2605572"/>
              <a:gd name="connsiteY4" fmla="*/ 1664829 h 1894053"/>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596786"/>
              <a:gd name="connsiteY0" fmla="*/ 1664829 h 1943305"/>
              <a:gd name="connsiteX1" fmla="*/ 263611 w 2596786"/>
              <a:gd name="connsiteY1" fmla="*/ 350832 h 1943305"/>
              <a:gd name="connsiteX2" fmla="*/ 2439765 w 2596786"/>
              <a:gd name="connsiteY2" fmla="*/ 287292 h 1943305"/>
              <a:gd name="connsiteX3" fmla="*/ 2436796 w 2596786"/>
              <a:gd name="connsiteY3" fmla="*/ 1826921 h 1943305"/>
              <a:gd name="connsiteX4" fmla="*/ 290332 w 2596786"/>
              <a:gd name="connsiteY4" fmla="*/ 1664829 h 1943305"/>
              <a:gd name="connsiteX0" fmla="*/ 290332 w 2443830"/>
              <a:gd name="connsiteY0" fmla="*/ 1664829 h 1846723"/>
              <a:gd name="connsiteX1" fmla="*/ 263611 w 2443830"/>
              <a:gd name="connsiteY1" fmla="*/ 350832 h 1846723"/>
              <a:gd name="connsiteX2" fmla="*/ 2439765 w 2443830"/>
              <a:gd name="connsiteY2" fmla="*/ 287292 h 1846723"/>
              <a:gd name="connsiteX3" fmla="*/ 2436796 w 2443830"/>
              <a:gd name="connsiteY3" fmla="*/ 1826921 h 1846723"/>
              <a:gd name="connsiteX4" fmla="*/ 290332 w 2443830"/>
              <a:gd name="connsiteY4" fmla="*/ 1664829 h 1846723"/>
              <a:gd name="connsiteX0" fmla="*/ 643832 w 2797330"/>
              <a:gd name="connsiteY0" fmla="*/ 1664829 h 1932290"/>
              <a:gd name="connsiteX1" fmla="*/ 617111 w 2797330"/>
              <a:gd name="connsiteY1" fmla="*/ 350832 h 1932290"/>
              <a:gd name="connsiteX2" fmla="*/ 2793265 w 2797330"/>
              <a:gd name="connsiteY2" fmla="*/ 287292 h 1932290"/>
              <a:gd name="connsiteX3" fmla="*/ 2790296 w 2797330"/>
              <a:gd name="connsiteY3" fmla="*/ 1826921 h 1932290"/>
              <a:gd name="connsiteX4" fmla="*/ 643832 w 2797330"/>
              <a:gd name="connsiteY4" fmla="*/ 1664829 h 193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7330" h="1932290">
                <a:moveTo>
                  <a:pt x="643832" y="1664829"/>
                </a:moveTo>
                <a:cubicBezTo>
                  <a:pt x="-585264" y="1187245"/>
                  <a:pt x="258872" y="580421"/>
                  <a:pt x="617111" y="350832"/>
                </a:cubicBezTo>
                <a:cubicBezTo>
                  <a:pt x="975350" y="121243"/>
                  <a:pt x="2793265" y="-274445"/>
                  <a:pt x="2793265" y="287292"/>
                </a:cubicBezTo>
                <a:cubicBezTo>
                  <a:pt x="2793265" y="279013"/>
                  <a:pt x="2804151" y="1817025"/>
                  <a:pt x="2790296" y="1826921"/>
                </a:cubicBezTo>
                <a:cubicBezTo>
                  <a:pt x="2776441" y="1836817"/>
                  <a:pt x="1872928" y="2142413"/>
                  <a:pt x="643832" y="1664829"/>
                </a:cubicBez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8430A716-DF40-A710-4FC7-CCCA4BD957F8}"/>
              </a:ext>
              <a:ext uri="{C183D7F6-B498-43B3-948B-1728B52AA6E4}">
                <adec:decorative xmlns:adec="http://schemas.microsoft.com/office/drawing/2017/decorative" val="1"/>
              </a:ext>
            </a:extLst>
          </p:cNvPr>
          <p:cNvSpPr/>
          <p:nvPr userDrawn="1"/>
        </p:nvSpPr>
        <p:spPr>
          <a:xfrm>
            <a:off x="7885215" y="0"/>
            <a:ext cx="4306783" cy="4405746"/>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8" name="Freeform: Shape 47">
            <a:extLst>
              <a:ext uri="{FF2B5EF4-FFF2-40B4-BE49-F238E27FC236}">
                <a16:creationId xmlns:a16="http://schemas.microsoft.com/office/drawing/2014/main" id="{EACA9FF1-6A56-9028-20F7-293A5DAC2547}"/>
              </a:ext>
              <a:ext uri="{C183D7F6-B498-43B3-948B-1728B52AA6E4}">
                <adec:decorative xmlns:adec="http://schemas.microsoft.com/office/drawing/2017/decorative" val="1"/>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7242049"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b">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EEABB6C-81E2-E370-567A-989FC477477D}"/>
              </a:ext>
              <a:ext uri="{C183D7F6-B498-43B3-948B-1728B52AA6E4}">
                <adec:decorative xmlns:adec="http://schemas.microsoft.com/office/drawing/2017/decorative" val="1"/>
              </a:ext>
            </a:extLst>
          </p:cNvPr>
          <p:cNvGrpSpPr/>
          <p:nvPr userDrawn="1"/>
        </p:nvGrpSpPr>
        <p:grpSpPr>
          <a:xfrm>
            <a:off x="0" y="-1"/>
            <a:ext cx="12209146" cy="6858001"/>
            <a:chOff x="0" y="-1"/>
            <a:chExt cx="12209146" cy="6858001"/>
          </a:xfrm>
        </p:grpSpPr>
        <p:sp>
          <p:nvSpPr>
            <p:cNvPr id="10" name="Freeform: Shape 9">
              <a:extLst>
                <a:ext uri="{FF2B5EF4-FFF2-40B4-BE49-F238E27FC236}">
                  <a16:creationId xmlns:a16="http://schemas.microsoft.com/office/drawing/2014/main" id="{4BC3B985-E244-9B94-5C9B-8ED7DCD699F7}"/>
                </a:ext>
                <a:ext uri="{C183D7F6-B498-43B3-948B-1728B52AA6E4}">
                  <adec:decorative xmlns:adec="http://schemas.microsoft.com/office/drawing/2017/decorative" val="1"/>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417443"/>
            <a:ext cx="9144000" cy="3140589"/>
          </a:xfrm>
        </p:spPr>
        <p:txBody>
          <a:bodyPr anchor="b"/>
          <a:lstStyle>
            <a:lvl1pPr algn="ctr">
              <a:defRPr sz="6000"/>
            </a:lvl1pPr>
          </a:lstStyle>
          <a:p>
            <a:r>
              <a:rPr lang="en-US" dirty="0"/>
              <a:t>click to add title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hasCustomPrompt="1"/>
          </p:nvPr>
        </p:nvSpPr>
        <p:spPr>
          <a:xfrm>
            <a:off x="1524000" y="3602037"/>
            <a:ext cx="9144000" cy="2297317"/>
          </a:xfrm>
        </p:spPr>
        <p:txBody>
          <a:bodyPr anchor="t" anchorCtr="0">
            <a:normAutofit/>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text</a:t>
            </a: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0" y="82296"/>
            <a:ext cx="11087609" cy="1298448"/>
          </a:xfrm>
        </p:spPr>
        <p:txBody>
          <a:bodyPr anchor="b"/>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65D2FAB7-6DDF-86AA-6FF5-4EBD6234F258}"/>
              </a:ext>
            </a:extLst>
          </p:cNvPr>
          <p:cNvSpPr>
            <a:spLocks noGrp="1"/>
          </p:cNvSpPr>
          <p:nvPr>
            <p:ph sz="half" idx="1" hasCustomPrompt="1"/>
          </p:nvPr>
        </p:nvSpPr>
        <p:spPr>
          <a:xfrm>
            <a:off x="838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hasCustomPrompt="1"/>
          </p:nvPr>
        </p:nvSpPr>
        <p:spPr>
          <a:xfrm>
            <a:off x="6172200" y="1825625"/>
            <a:ext cx="5181600" cy="4351338"/>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FA23ACD-D6D7-BA38-DC7E-CE581CEEC62F}"/>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82296"/>
            <a:ext cx="11003016" cy="1298448"/>
          </a:xfrm>
        </p:spPr>
        <p:txBody>
          <a:bodyPr anchor="b"/>
          <a:lstStyle>
            <a:lvl1pPr>
              <a:defRPr sz="4800"/>
            </a:lvl1pPr>
          </a:lstStyle>
          <a:p>
            <a:r>
              <a:rPr lang="en-US" dirty="0"/>
              <a:t>click to add title</a:t>
            </a: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012842E-B8F6-A7A6-1FF4-3B44F619D180}"/>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238539"/>
            <a:ext cx="3932237" cy="1818861"/>
          </a:xfrm>
        </p:spPr>
        <p:txBody>
          <a:bodyPr anchor="b"/>
          <a:lstStyle>
            <a:lvl1pPr>
              <a:defRPr sz="3200"/>
            </a:lvl1pPr>
          </a:lstStyle>
          <a:p>
            <a:r>
              <a:rPr lang="en-US" dirty="0"/>
              <a:t>click to add title</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hasCustomPrompt="1"/>
          </p:nvPr>
        </p:nvSpPr>
        <p:spPr>
          <a:xfrm>
            <a:off x="5183188" y="987425"/>
            <a:ext cx="6172200" cy="4873625"/>
          </a:xfrm>
        </p:spPr>
        <p:txBody>
          <a:bodyPr/>
          <a:lstStyle>
            <a:lvl1pPr marL="228600" indent="-228600">
              <a:buFont typeface="Courier New" panose="02070309020205020404" pitchFamily="49" charset="0"/>
              <a:buChar char="o"/>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 uri="{C183D7F6-B498-43B3-948B-1728B52AA6E4}">
                <adec:decorative xmlns:adec="http://schemas.microsoft.com/office/drawing/2017/decorative" val="1"/>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1170432"/>
            <a:ext cx="6229530" cy="2442780"/>
          </a:xfrm>
        </p:spPr>
        <p:txBody>
          <a:bodyPr anchor="b" anchorCtr="0"/>
          <a:lstStyle>
            <a:lvl1pPr algn="ctr">
              <a:defRPr>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82296"/>
            <a:ext cx="6502620" cy="1298448"/>
          </a:xfrm>
        </p:spPr>
        <p:txBody>
          <a:bodyPr anchor="b"/>
          <a:lstStyle>
            <a:lvl1pPr>
              <a:defRPr sz="4800"/>
            </a:lvl1pPr>
          </a:lstStyle>
          <a:p>
            <a:r>
              <a:rPr lang="en-US" dirty="0"/>
              <a:t>click to add title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hasCustomPrompt="1"/>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C82EFE5-7A60-2728-921A-D2048AD6BF65}"/>
              </a:ext>
              <a:ext uri="{C183D7F6-B498-43B3-948B-1728B52AA6E4}">
                <adec:decorative xmlns:adec="http://schemas.microsoft.com/office/drawing/2017/decorative" val="1"/>
              </a:ext>
            </a:extLst>
          </p:cNvPr>
          <p:cNvGrpSpPr/>
          <p:nvPr userDrawn="1"/>
        </p:nvGrpSpPr>
        <p:grpSpPr>
          <a:xfrm>
            <a:off x="1" y="0"/>
            <a:ext cx="12207710" cy="6919556"/>
            <a:chOff x="1" y="0"/>
            <a:chExt cx="12207710" cy="6919556"/>
          </a:xfrm>
        </p:grpSpPr>
        <p:sp>
          <p:nvSpPr>
            <p:cNvPr id="25" name="Freeform: Shape 24">
              <a:extLst>
                <a:ext uri="{FF2B5EF4-FFF2-40B4-BE49-F238E27FC236}">
                  <a16:creationId xmlns:a16="http://schemas.microsoft.com/office/drawing/2014/main" id="{D6B97A1A-D605-738D-8C08-D97B3BBB5274}"/>
                </a:ext>
                <a:ext uri="{C183D7F6-B498-43B3-948B-1728B52AA6E4}">
                  <adec:decorative xmlns:adec="http://schemas.microsoft.com/office/drawing/2017/decorative" val="1"/>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1CC49F1D-4E95-A334-0DE1-5115637E40AF}"/>
                </a:ext>
                <a:ext uri="{C183D7F6-B498-43B3-948B-1728B52AA6E4}">
                  <adec:decorative xmlns:adec="http://schemas.microsoft.com/office/drawing/2017/decorative" val="1"/>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 uri="{C183D7F6-B498-43B3-948B-1728B52AA6E4}">
                  <adec:decorative xmlns:adec="http://schemas.microsoft.com/office/drawing/2017/decorative" val="1"/>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606288"/>
            <a:ext cx="4840641" cy="4245748"/>
          </a:xfrm>
        </p:spPr>
        <p:txBody>
          <a:bodyPr anchor="b"/>
          <a:lstStyle>
            <a:lvl1pPr>
              <a:defRPr sz="6000">
                <a:solidFill>
                  <a:schemeClr val="accent1"/>
                </a:solidFill>
              </a:defRPr>
            </a:lvl1pPr>
          </a:lstStyle>
          <a:p>
            <a:r>
              <a:rPr lang="en-US" dirty="0"/>
              <a:t>click to add title</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3CD1569-0FEF-7BD8-DDC5-D396CE462BB6}"/>
              </a:ext>
              <a:ext uri="{C183D7F6-B498-43B3-948B-1728B52AA6E4}">
                <adec:decorative xmlns:adec="http://schemas.microsoft.com/office/drawing/2017/decorative" val="1"/>
              </a:ext>
            </a:extLst>
          </p:cNvPr>
          <p:cNvGrpSpPr/>
          <p:nvPr userDrawn="1"/>
        </p:nvGrpSpPr>
        <p:grpSpPr>
          <a:xfrm>
            <a:off x="8645826" y="0"/>
            <a:ext cx="3555532" cy="6867024"/>
            <a:chOff x="8645826" y="0"/>
            <a:chExt cx="3555532" cy="6867024"/>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576072" y="1901952"/>
            <a:ext cx="9363456"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4C0A7B5-B10E-CDE4-EF4B-932E54D4CA66}"/>
              </a:ext>
              <a:ext uri="{C183D7F6-B498-43B3-948B-1728B52AA6E4}">
                <adec:decorative xmlns:adec="http://schemas.microsoft.com/office/drawing/2017/decorative" val="1"/>
              </a:ext>
            </a:extLst>
          </p:cNvPr>
          <p:cNvGrpSpPr/>
          <p:nvPr userDrawn="1"/>
        </p:nvGrpSpPr>
        <p:grpSpPr>
          <a:xfrm>
            <a:off x="4600810" y="-30589"/>
            <a:ext cx="7591189" cy="6915258"/>
            <a:chOff x="4600810" y="-30589"/>
            <a:chExt cx="7591189" cy="6915258"/>
          </a:xfrm>
        </p:grpSpPr>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82296"/>
            <a:ext cx="9363456" cy="1298448"/>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597981"/>
            <a:ext cx="9363456" cy="4181027"/>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138590B-52FF-3291-0CB9-7055B62D6C6F}"/>
              </a:ext>
              <a:ext uri="{C183D7F6-B498-43B3-948B-1728B52AA6E4}">
                <adec:decorative xmlns:adec="http://schemas.microsoft.com/office/drawing/2017/decorative" val="1"/>
              </a:ext>
            </a:extLst>
          </p:cNvPr>
          <p:cNvGrpSpPr/>
          <p:nvPr userDrawn="1"/>
        </p:nvGrpSpPr>
        <p:grpSpPr>
          <a:xfrm>
            <a:off x="0" y="0"/>
            <a:ext cx="12192001" cy="6800412"/>
            <a:chOff x="0" y="0"/>
            <a:chExt cx="12192001" cy="6800412"/>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57588"/>
            <a:ext cx="10515600" cy="1323156"/>
          </a:xfrm>
        </p:spPr>
        <p:txBody>
          <a:bodyPr anchor="b" anchorCtr="0"/>
          <a:lstStyle>
            <a:lvl1pPr>
              <a:defRPr sz="4800"/>
            </a:lvl1pPr>
          </a:lstStyle>
          <a:p>
            <a:r>
              <a:rPr lang="en-US" dirty="0"/>
              <a:t>click to add title</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hasCustomPrompt="1"/>
          </p:nvPr>
        </p:nvSpPr>
        <p:spPr>
          <a:xfrm>
            <a:off x="576072" y="1901952"/>
            <a:ext cx="10515600" cy="3877056"/>
          </a:xfrm>
        </p:spPr>
        <p:txBody>
          <a:bodyPr/>
          <a:lstStyle>
            <a:lvl1pPr marL="228600" indent="-228600">
              <a:buFont typeface="Courier New" panose="02070309020205020404" pitchFamily="49" charset="0"/>
              <a:buChar char="o"/>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 uri="{C183D7F6-B498-43B3-948B-1728B52AA6E4}">
                <adec:decorative xmlns:adec="http://schemas.microsoft.com/office/drawing/2017/decorative" val="1"/>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26" name="Graphic 25">
            <a:extLst>
              <a:ext uri="{FF2B5EF4-FFF2-40B4-BE49-F238E27FC236}">
                <a16:creationId xmlns:a16="http://schemas.microsoft.com/office/drawing/2014/main" id="{9A083F98-8E0D-14F8-CA40-D0B5AB8037E2}"/>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 uri="{C183D7F6-B498-43B3-948B-1728B52AA6E4}">
                <adec:decorative xmlns:adec="http://schemas.microsoft.com/office/drawing/2017/decorative" val="1"/>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3278188" y="193041"/>
            <a:ext cx="5697456" cy="2175256"/>
          </a:xfrm>
        </p:spPr>
        <p:txBody>
          <a:bodyPr anchor="b" anchorCtr="0"/>
          <a:lstStyle>
            <a:lvl1pPr algn="ctr">
              <a:defRPr sz="2400" cap="all" baseline="0">
                <a:latin typeface="Gill Sans Nova" panose="020B0602020104020203" pitchFamily="34" charset="0"/>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3278188" y="2740025"/>
            <a:ext cx="5688012" cy="2644775"/>
          </a:xfrm>
        </p:spPr>
        <p:txBody>
          <a:bodyPr>
            <a:normAutofit/>
          </a:bodyPr>
          <a:lstStyle>
            <a:lvl1pPr marL="0" indent="0" algn="ctr">
              <a:lnSpc>
                <a:spcPct val="100000"/>
              </a:lnSpc>
              <a:spcBef>
                <a:spcPts val="0"/>
              </a:spcBef>
              <a:buNone/>
              <a:defRPr sz="240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0E8B627-27B3-7EDE-7C21-8804F983CCB7}"/>
              </a:ext>
              <a:ext uri="{C183D7F6-B498-43B3-948B-1728B52AA6E4}">
                <adec:decorative xmlns:adec="http://schemas.microsoft.com/office/drawing/2017/decorative" val="1"/>
              </a:ext>
            </a:extLst>
          </p:cNvPr>
          <p:cNvGrpSpPr/>
          <p:nvPr userDrawn="1"/>
        </p:nvGrpSpPr>
        <p:grpSpPr>
          <a:xfrm>
            <a:off x="0" y="1"/>
            <a:ext cx="12192000" cy="6857998"/>
            <a:chOff x="0" y="1"/>
            <a:chExt cx="12192000" cy="6857998"/>
          </a:xfrm>
        </p:grpSpPr>
        <p:sp>
          <p:nvSpPr>
            <p:cNvPr id="28" name="Freeform: Shape 27">
              <a:extLst>
                <a:ext uri="{FF2B5EF4-FFF2-40B4-BE49-F238E27FC236}">
                  <a16:creationId xmlns:a16="http://schemas.microsoft.com/office/drawing/2014/main" id="{B1BA04E2-C77D-D0F1-EC03-2F832DFA5498}"/>
                </a:ext>
                <a:ext uri="{C183D7F6-B498-43B3-948B-1728B52AA6E4}">
                  <adec:decorative xmlns:adec="http://schemas.microsoft.com/office/drawing/2017/decorative" val="1"/>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1" y="82296"/>
            <a:ext cx="11107489" cy="1298448"/>
          </a:xfrm>
        </p:spPr>
        <p:txBody>
          <a:bodyPr anchor="b" anchorCtr="0"/>
          <a:lstStyle>
            <a:lvl1pPr>
              <a:defRPr sz="4800"/>
            </a:lvl1pPr>
          </a:lstStyle>
          <a:p>
            <a:r>
              <a:rPr lang="en-US" dirty="0"/>
              <a:t>click to add title</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hasCustomPrompt="1"/>
          </p:nvPr>
        </p:nvSpPr>
        <p:spPr>
          <a:xfrm>
            <a:off x="67786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hasCustomPrompt="1"/>
          </p:nvPr>
        </p:nvSpPr>
        <p:spPr>
          <a:xfrm>
            <a:off x="3444123"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hasCustomPrompt="1"/>
          </p:nvPr>
        </p:nvSpPr>
        <p:spPr>
          <a:xfrm>
            <a:off x="643493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t">
            <a:noAutofit/>
          </a:bodyPr>
          <a:lstStyle>
            <a:lvl1pPr marL="0" indent="0" algn="ctr">
              <a:buNone/>
              <a:defRPr sz="1800">
                <a:solidFill>
                  <a:schemeClr val="accent1"/>
                </a:solidFill>
              </a:defRPr>
            </a:lvl1pPr>
          </a:lstStyle>
          <a:p>
            <a:r>
              <a:rPr lang="en-US"/>
              <a:t>Click icon to add picture</a:t>
            </a:r>
            <a:endParaRPr lang="en-US" dirty="0"/>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hasCustomPrompt="1"/>
          </p:nvPr>
        </p:nvSpPr>
        <p:spPr>
          <a:xfrm>
            <a:off x="9260401" y="5173735"/>
            <a:ext cx="2423160" cy="376673"/>
          </a:xfrm>
        </p:spPr>
        <p:txBody>
          <a:bodyPr anchor="t" anchorCtr="0">
            <a:normAutofit/>
          </a:bodyPr>
          <a:lstStyle>
            <a:lvl1pPr marL="0" indent="0" algn="ctr">
              <a:lnSpc>
                <a:spcPct val="100000"/>
              </a:lnSpc>
              <a:spcBef>
                <a:spcPts val="0"/>
              </a:spcBef>
              <a:buNone/>
              <a:defRPr sz="1800" b="1" cap="all" baseline="0">
                <a:latin typeface="+mn-lt"/>
              </a:defRPr>
            </a:lvl1pPr>
          </a:lstStyle>
          <a:p>
            <a:pPr lvl="0"/>
            <a:r>
              <a:rPr lang="en-US" dirty="0"/>
              <a:t>Click to add text</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748792"/>
          </a:xfrm>
        </p:spPr>
        <p:txBody>
          <a:bodyPr anchor="t">
            <a:normAutofit/>
          </a:bodyPr>
          <a:lstStyle>
            <a:lvl1pPr marL="0" indent="0" algn="ctr">
              <a:lnSpc>
                <a:spcPct val="100000"/>
              </a:lnSpc>
              <a:spcBef>
                <a:spcPts val="0"/>
              </a:spcBef>
              <a:buNone/>
              <a:defRPr sz="1800" cap="none" baseline="0"/>
            </a:lvl1pPr>
          </a:lstStyle>
          <a:p>
            <a:pPr lvl="0"/>
            <a:r>
              <a:rPr lang="en-US" dirty="0"/>
              <a:t>Click to add text</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1"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datisnetwork.com/what-is-dhcp.html" TargetMode="External"/><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fa.wikipedia.org/wiki/%D9%82%D8%B1%D8%A7%D8%B1%D8%AF%D8%A7%D8%AF_%D8%AF%D8%A7%D8%AF%D9%87%E2%80%8C%D9%86%DA%AF%D8%A7%D8%B1_%DA%A9%D8%A7%D8%B1%D8%A8%D8%B1" TargetMode="External"/><Relationship Id="rId2" Type="http://schemas.openxmlformats.org/officeDocument/2006/relationships/hyperlink" Target="https://fa.wikipedia.org/wiki/%D9%82%D8%B1%D8%A7%D8%B1%D8%AF%D8%A7%D8%AF_%D9%87%D8%AF%D8%A7%DB%8C%D8%AA_%D8%A7%D9%86%D8%AA%D9%82%D8%A7%D9%84"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hyperlink" Target="https://fa.wikipedia.org/wiki/%D9%82%D8%B1%D8%A7%D8%B1%D8%AF%D8%A7%D8%AF_%D8%AF%D8%A7%D8%AF%D9%87%E2%80%8C%D9%86%DA%AF%D8%A7%D8%B1_%DA%A9%D8%A7%D8%B1%D8%A8%D8%B1"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524000" y="124287"/>
            <a:ext cx="9144000" cy="3385676"/>
          </a:xfrm>
        </p:spPr>
        <p:txBody>
          <a:bodyPr/>
          <a:lstStyle/>
          <a:p>
            <a:r>
              <a:rPr lang="en-US" dirty="0"/>
              <a:t>socket</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a:xfrm>
            <a:off x="1524000" y="3543045"/>
            <a:ext cx="9144000" cy="836797"/>
          </a:xfrm>
        </p:spPr>
        <p:txBody>
          <a:bodyPr/>
          <a:lstStyle/>
          <a:p>
            <a:r>
              <a:rPr lang="fa-IR" dirty="0"/>
              <a:t>پروتکل ارتباطی</a:t>
            </a:r>
            <a:endParaRPr lang="en-US" dirty="0"/>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1" name="Title 37">
            <a:extLst>
              <a:ext uri="{FF2B5EF4-FFF2-40B4-BE49-F238E27FC236}">
                <a16:creationId xmlns:a16="http://schemas.microsoft.com/office/drawing/2014/main" id="{E506ACCC-1C9E-0926-85C1-8626401E9AA6}"/>
              </a:ext>
            </a:extLst>
          </p:cNvPr>
          <p:cNvSpPr>
            <a:spLocks noGrp="1"/>
          </p:cNvSpPr>
          <p:nvPr>
            <p:ph type="title"/>
          </p:nvPr>
        </p:nvSpPr>
        <p:spPr>
          <a:xfrm>
            <a:off x="199554" y="1604682"/>
            <a:ext cx="11107489" cy="4688721"/>
          </a:xfrm>
        </p:spPr>
        <p:txBody>
          <a:bodyPr/>
          <a:lstStyle/>
          <a:p>
            <a:pPr algn="r"/>
            <a:r>
              <a:rPr lang="fa-IR" sz="1800" b="1" i="0" dirty="0">
                <a:solidFill>
                  <a:srgbClr val="222222"/>
                </a:solidFill>
                <a:effectLst/>
                <a:latin typeface="iranyekan"/>
              </a:rPr>
              <a:t>سرعت تحویل داده‌ها در پروتکل </a:t>
            </a:r>
            <a:r>
              <a:rPr lang="en-US" sz="1800" b="1" i="0" dirty="0">
                <a:solidFill>
                  <a:srgbClr val="222222"/>
                </a:solidFill>
                <a:effectLst/>
                <a:latin typeface="iranyekan"/>
              </a:rPr>
              <a:t>Socket </a:t>
            </a:r>
            <a:r>
              <a:rPr lang="fa-IR" sz="1800" b="1" i="0" dirty="0">
                <a:solidFill>
                  <a:srgbClr val="222222"/>
                </a:solidFill>
                <a:effectLst/>
                <a:latin typeface="iranyekan"/>
              </a:rPr>
              <a:t>از نوع </a:t>
            </a:r>
            <a:r>
              <a:rPr lang="en-US" sz="1800" b="1" i="0" dirty="0">
                <a:solidFill>
                  <a:srgbClr val="222222"/>
                </a:solidFill>
                <a:effectLst/>
                <a:latin typeface="iranyekan"/>
              </a:rPr>
              <a:t>UPD</a:t>
            </a:r>
            <a:br>
              <a:rPr lang="en-US" sz="1800" b="1" i="0" dirty="0">
                <a:solidFill>
                  <a:srgbClr val="222222"/>
                </a:solidFill>
                <a:effectLst/>
                <a:latin typeface="iranyekan"/>
              </a:rPr>
            </a:br>
            <a:r>
              <a:rPr lang="fa-IR" sz="1800" b="0" i="0" dirty="0">
                <a:solidFill>
                  <a:srgbClr val="444444"/>
                </a:solidFill>
                <a:effectLst/>
                <a:latin typeface="iranyekan"/>
              </a:rPr>
              <a:t>تنها حسن </a:t>
            </a:r>
            <a:r>
              <a:rPr lang="en-US" sz="1800" b="0" i="0" dirty="0">
                <a:solidFill>
                  <a:srgbClr val="444444"/>
                </a:solidFill>
                <a:effectLst/>
                <a:latin typeface="iranyekan"/>
              </a:rPr>
              <a:t>UPD </a:t>
            </a:r>
            <a:r>
              <a:rPr lang="fa-IR" sz="1800" b="0" i="0" dirty="0">
                <a:solidFill>
                  <a:srgbClr val="444444"/>
                </a:solidFill>
                <a:effectLst/>
                <a:latin typeface="iranyekan"/>
              </a:rPr>
              <a:t>سرعت تحویل دیتا است.براساس شرایط این پروتکل، اگر در روند انتقال اطلاعات مشکلی پیش بیاید و بسته‌ی ارسالی، به‌صورت کامل به مقصد نرسد، بسته‌ی فوق، مجددا برای کامپیوتر مقصد ارسال نمی‌شود. به عنوان مثال، در سایت‌هایی که اقدام به پخش موسیقی از طریق اینترنت می‌کنند، از این پروتکل استفاده می‌شود. در بعضی لحظات در حین گوش کردن به موسیقی، متوجه قطع و وصل شدن یا مکث در پخش موسیقی می‌شویم. علت این امر نیز همانطور که گفتیم،این است یک یا چند بسته از بسته‌های ارسالی ناقص بوده است.</a:t>
            </a:r>
            <a:br>
              <a:rPr lang="fa-IR" sz="1800" b="0" i="0" dirty="0">
                <a:solidFill>
                  <a:srgbClr val="444444"/>
                </a:solidFill>
                <a:effectLst/>
                <a:latin typeface="iranyekan"/>
              </a:rPr>
            </a:br>
            <a:r>
              <a:rPr lang="fa-IR" sz="1800" b="1" i="0" dirty="0">
                <a:solidFill>
                  <a:srgbClr val="222222"/>
                </a:solidFill>
                <a:effectLst/>
                <a:latin typeface="iranyekan"/>
              </a:rPr>
              <a:t>الزامات </a:t>
            </a:r>
            <a:r>
              <a:rPr lang="en-US" sz="1800" b="1" i="0" dirty="0">
                <a:solidFill>
                  <a:srgbClr val="222222"/>
                </a:solidFill>
                <a:effectLst/>
                <a:latin typeface="iranyekan"/>
              </a:rPr>
              <a:t>UDP</a:t>
            </a:r>
            <a:br>
              <a:rPr lang="en-US" sz="1800" b="1" i="0" dirty="0">
                <a:solidFill>
                  <a:srgbClr val="222222"/>
                </a:solidFill>
                <a:effectLst/>
                <a:latin typeface="iranyekan"/>
              </a:rPr>
            </a:br>
            <a:r>
              <a:rPr lang="fa-IR" sz="1800" b="0" i="0" dirty="0">
                <a:solidFill>
                  <a:srgbClr val="444444"/>
                </a:solidFill>
                <a:effectLst/>
                <a:latin typeface="iranyekan"/>
              </a:rPr>
              <a:t>سؤالی که اینک پیش می‌آید این است که ما چرا باید به یک پروتکل </a:t>
            </a:r>
            <a:r>
              <a:rPr lang="en-US" sz="1800" b="0" i="0" dirty="0">
                <a:solidFill>
                  <a:srgbClr val="444444"/>
                </a:solidFill>
                <a:effectLst/>
                <a:latin typeface="iranyekan"/>
              </a:rPr>
              <a:t>Socket </a:t>
            </a:r>
            <a:r>
              <a:rPr lang="fa-IR" sz="1800" b="0" i="0" dirty="0">
                <a:solidFill>
                  <a:srgbClr val="444444"/>
                </a:solidFill>
                <a:effectLst/>
                <a:latin typeface="iranyekan"/>
              </a:rPr>
              <a:t>غیر قابل اتکا برای انتقال دیتا نیاز داشته باشیم؟ ما از </a:t>
            </a:r>
            <a:r>
              <a:rPr lang="en-US" sz="1800" b="0" i="0" dirty="0">
                <a:solidFill>
                  <a:srgbClr val="444444"/>
                </a:solidFill>
                <a:effectLst/>
                <a:latin typeface="iranyekan"/>
              </a:rPr>
              <a:t>UDP </a:t>
            </a:r>
            <a:r>
              <a:rPr lang="fa-IR" sz="1800" b="0" i="0" dirty="0">
                <a:solidFill>
                  <a:srgbClr val="444444"/>
                </a:solidFill>
                <a:effectLst/>
                <a:latin typeface="iranyekan"/>
              </a:rPr>
              <a:t>جایی استفاده می‌کنیم که تأیید وصول بسته‌ها پهنای باند قابل توجهی را به همراه داده‌های واقعی اشغال می‌کند. برای نمونه در مورد </a:t>
            </a:r>
            <a:r>
              <a:rPr lang="en-US" sz="1800" b="0" i="0" dirty="0">
                <a:solidFill>
                  <a:srgbClr val="444444"/>
                </a:solidFill>
                <a:effectLst/>
                <a:latin typeface="iranyekan"/>
              </a:rPr>
              <a:t>Stream </a:t>
            </a:r>
            <a:r>
              <a:rPr lang="fa-IR" sz="1800" b="0" i="0" dirty="0">
                <a:solidFill>
                  <a:srgbClr val="444444"/>
                </a:solidFill>
                <a:effectLst/>
                <a:latin typeface="iranyekan"/>
              </a:rPr>
              <a:t>کردن ویدئو، هزاران بسته به سمت کاربران فوروارد می‌شوند. تأیید وصول همه این بسته‌ها دشوار است و می‌تواند موجب هدررفت پهنای باند زیادی شود. بهترین مکانیسم تحویل پروتکل </a:t>
            </a:r>
            <a:r>
              <a:rPr lang="en-US" sz="1800" b="0" i="0" dirty="0">
                <a:solidFill>
                  <a:srgbClr val="444444"/>
                </a:solidFill>
                <a:effectLst/>
                <a:latin typeface="iranyekan"/>
              </a:rPr>
              <a:t>IP </a:t>
            </a:r>
            <a:r>
              <a:rPr lang="fa-IR" sz="1800" b="0" i="0" dirty="0">
                <a:solidFill>
                  <a:srgbClr val="444444"/>
                </a:solidFill>
                <a:effectLst/>
                <a:latin typeface="iranyekan"/>
              </a:rPr>
              <a:t>زیرین، نهایت تلاش را برای تحویل بسته‌هایش تضمین می‌کند، اما حتی اگر برخی بسته‌ها در جریان استریم کردن ویدئو از دست بروند، تأثیر آن زیاد نیست و می‌توان آن را به سادگی نادیده گرفت. حذف چند بسته در ترافیک ویدئویی و صوتی در اغلب موارد اصلاً قابل تشخیص نیست.</a:t>
            </a:r>
            <a:br>
              <a:rPr lang="fa-IR" sz="1800" b="0" i="0" dirty="0">
                <a:solidFill>
                  <a:srgbClr val="444444"/>
                </a:solidFill>
                <a:effectLst/>
                <a:latin typeface="iranyekan"/>
              </a:rPr>
            </a:br>
            <a:r>
              <a:rPr lang="fa-IR" sz="1800" b="1" i="0" dirty="0">
                <a:solidFill>
                  <a:srgbClr val="444444"/>
                </a:solidFill>
                <a:effectLst/>
                <a:latin typeface="iranyekan"/>
              </a:rPr>
              <a:t>موارد کاربرد </a:t>
            </a:r>
            <a:r>
              <a:rPr lang="en-US" sz="1800" b="1" i="0" dirty="0">
                <a:solidFill>
                  <a:srgbClr val="444444"/>
                </a:solidFill>
                <a:effectLst/>
                <a:latin typeface="iranyekan"/>
              </a:rPr>
              <a:t>UDP </a:t>
            </a:r>
            <a:r>
              <a:rPr lang="fa-IR" sz="1800" b="1" i="0" dirty="0">
                <a:solidFill>
                  <a:srgbClr val="444444"/>
                </a:solidFill>
                <a:effectLst/>
                <a:latin typeface="iranyekan"/>
              </a:rPr>
              <a:t>به شرح زیر است :</a:t>
            </a:r>
            <a:br>
              <a:rPr lang="fa-IR" sz="1800" b="0" i="0" dirty="0">
                <a:solidFill>
                  <a:srgbClr val="444444"/>
                </a:solidFill>
                <a:effectLst/>
                <a:latin typeface="iranyekan"/>
              </a:rPr>
            </a:br>
            <a:r>
              <a:rPr lang="fa-IR" sz="1800" b="0" i="0" dirty="0">
                <a:solidFill>
                  <a:srgbClr val="444444"/>
                </a:solidFill>
                <a:effectLst/>
                <a:latin typeface="iranyekan"/>
              </a:rPr>
              <a:t>مناسب برای ارتباطات یکسو و همچنین برای پخش اطلاعات .</a:t>
            </a:r>
            <a:br>
              <a:rPr lang="fa-IR" sz="1800" b="0" i="0" dirty="0">
                <a:solidFill>
                  <a:srgbClr val="444444"/>
                </a:solidFill>
                <a:effectLst/>
                <a:latin typeface="iranyekan"/>
              </a:rPr>
            </a:br>
            <a:r>
              <a:rPr lang="fa-IR" sz="1800" b="0" i="0" dirty="0">
                <a:solidFill>
                  <a:srgbClr val="444444"/>
                </a:solidFill>
                <a:effectLst/>
                <a:latin typeface="iranyekan"/>
              </a:rPr>
              <a:t>برای راه اندازی خودکار (</a:t>
            </a:r>
            <a:r>
              <a:rPr lang="en-US" sz="1800" b="0" i="0" dirty="0">
                <a:solidFill>
                  <a:srgbClr val="444444"/>
                </a:solidFill>
                <a:effectLst/>
                <a:latin typeface="iranyekan"/>
              </a:rPr>
              <a:t>bootstrapping) </a:t>
            </a:r>
            <a:r>
              <a:rPr lang="fa-IR" sz="1800" b="0" i="0" dirty="0">
                <a:solidFill>
                  <a:srgbClr val="444444"/>
                </a:solidFill>
                <a:effectLst/>
                <a:latin typeface="iranyekan"/>
              </a:rPr>
              <a:t>یا دیگر اهداف بدون استفاده از پشته کامل پروتکل مناسب است مانند </a:t>
            </a:r>
            <a:r>
              <a:rPr lang="en-US" sz="1800" b="0" i="0" u="none" strike="noStrike" dirty="0">
                <a:solidFill>
                  <a:srgbClr val="0091EA"/>
                </a:solidFill>
                <a:effectLst/>
                <a:latin typeface="iranyekan"/>
                <a:hlinkClick r:id="rId3"/>
              </a:rPr>
              <a:t>DHCP</a:t>
            </a:r>
            <a:r>
              <a:rPr lang="en-US" sz="1800" b="0" i="0" dirty="0">
                <a:solidFill>
                  <a:srgbClr val="444444"/>
                </a:solidFill>
                <a:effectLst/>
                <a:latin typeface="iranyekan"/>
              </a:rPr>
              <a:t> </a:t>
            </a:r>
            <a:r>
              <a:rPr lang="fa-IR" sz="1800" b="0" i="0" dirty="0">
                <a:solidFill>
                  <a:srgbClr val="444444"/>
                </a:solidFill>
                <a:effectLst/>
                <a:latin typeface="iranyekan"/>
              </a:rPr>
              <a:t>و </a:t>
            </a:r>
            <a:r>
              <a:rPr lang="en-US" sz="1800" b="0" i="0" dirty="0">
                <a:solidFill>
                  <a:srgbClr val="444444"/>
                </a:solidFill>
                <a:effectLst/>
                <a:latin typeface="iranyekan"/>
              </a:rPr>
              <a:t>FTP</a:t>
            </a:r>
            <a:br>
              <a:rPr lang="en-US" sz="1800" b="0" i="0" dirty="0">
                <a:solidFill>
                  <a:srgbClr val="444444"/>
                </a:solidFill>
                <a:effectLst/>
                <a:latin typeface="iranyekan"/>
              </a:rPr>
            </a:br>
            <a:r>
              <a:rPr lang="en-US" sz="1800" b="0" i="0" dirty="0">
                <a:solidFill>
                  <a:srgbClr val="444444"/>
                </a:solidFill>
                <a:effectLst/>
                <a:latin typeface="iranyekan"/>
              </a:rPr>
              <a:t>Datagram </a:t>
            </a:r>
            <a:r>
              <a:rPr lang="fa-IR" sz="1800" b="0" i="0" dirty="0">
                <a:solidFill>
                  <a:srgbClr val="444444"/>
                </a:solidFill>
                <a:effectLst/>
                <a:latin typeface="iranyekan"/>
              </a:rPr>
              <a:t>به وجود می آورد که برای دیگر مدل های پروتکل مثل </a:t>
            </a:r>
            <a:r>
              <a:rPr lang="en-US" sz="1800" b="0" i="0" dirty="0">
                <a:solidFill>
                  <a:srgbClr val="444444"/>
                </a:solidFill>
                <a:effectLst/>
                <a:latin typeface="iranyekan"/>
              </a:rPr>
              <a:t>IP tunneling </a:t>
            </a:r>
            <a:r>
              <a:rPr lang="fa-IR" sz="1800" b="0" i="0" dirty="0">
                <a:solidFill>
                  <a:srgbClr val="444444"/>
                </a:solidFill>
                <a:effectLst/>
                <a:latin typeface="iranyekan"/>
              </a:rPr>
              <a:t>و </a:t>
            </a:r>
            <a:r>
              <a:rPr lang="en-US" sz="1800" b="0" i="0" dirty="0">
                <a:solidFill>
                  <a:srgbClr val="444444"/>
                </a:solidFill>
                <a:effectLst/>
                <a:latin typeface="iranyekan"/>
              </a:rPr>
              <a:t>Remote Procedure Call </a:t>
            </a:r>
            <a:r>
              <a:rPr lang="fa-IR" sz="1800" b="0" i="0" dirty="0">
                <a:solidFill>
                  <a:srgbClr val="444444"/>
                </a:solidFill>
                <a:effectLst/>
                <a:latin typeface="iranyekan"/>
              </a:rPr>
              <a:t>و </a:t>
            </a:r>
            <a:r>
              <a:rPr lang="en-US" sz="1800" b="0" i="0" dirty="0">
                <a:solidFill>
                  <a:srgbClr val="444444"/>
                </a:solidFill>
                <a:effectLst/>
                <a:latin typeface="iranyekan"/>
              </a:rPr>
              <a:t>NFS </a:t>
            </a:r>
            <a:r>
              <a:rPr lang="fa-IR" sz="1800" b="0" i="0" dirty="0">
                <a:solidFill>
                  <a:srgbClr val="444444"/>
                </a:solidFill>
                <a:effectLst/>
                <a:latin typeface="iranyekan"/>
              </a:rPr>
              <a:t>مناسب است</a:t>
            </a:r>
            <a:br>
              <a:rPr lang="fa-IR" sz="1800" b="0" i="0" dirty="0">
                <a:solidFill>
                  <a:srgbClr val="444444"/>
                </a:solidFill>
                <a:effectLst/>
                <a:latin typeface="iranyekan"/>
              </a:rPr>
            </a:br>
            <a:r>
              <a:rPr lang="fa-IR" sz="1800" b="0" i="0" dirty="0">
                <a:solidFill>
                  <a:srgbClr val="444444"/>
                </a:solidFill>
                <a:effectLst/>
                <a:latin typeface="iranyekan"/>
              </a:rPr>
              <a:t>سرویس معامله گرایی (انتقال گرایی) است که برای مواردی مثل </a:t>
            </a:r>
            <a:r>
              <a:rPr lang="en-US" sz="1800" b="0" i="0" dirty="0">
                <a:solidFill>
                  <a:srgbClr val="444444"/>
                </a:solidFill>
                <a:effectLst/>
                <a:latin typeface="iranyekan"/>
              </a:rPr>
              <a:t>DNS </a:t>
            </a:r>
            <a:r>
              <a:rPr lang="fa-IR" sz="1800" b="0" i="0" dirty="0">
                <a:solidFill>
                  <a:srgbClr val="444444"/>
                </a:solidFill>
                <a:effectLst/>
                <a:latin typeface="iranyekan"/>
              </a:rPr>
              <a:t>و </a:t>
            </a:r>
            <a:r>
              <a:rPr lang="en-US" sz="1800" b="0" i="0" dirty="0">
                <a:solidFill>
                  <a:srgbClr val="444444"/>
                </a:solidFill>
                <a:effectLst/>
                <a:latin typeface="iranyekan"/>
              </a:rPr>
              <a:t>Network Time Protocol </a:t>
            </a:r>
            <a:r>
              <a:rPr lang="fa-IR" sz="1800" b="0" i="0" dirty="0">
                <a:solidFill>
                  <a:srgbClr val="444444"/>
                </a:solidFill>
                <a:effectLst/>
                <a:latin typeface="iranyekan"/>
              </a:rPr>
              <a:t>استفاده می شود</a:t>
            </a:r>
            <a:br>
              <a:rPr lang="fa-IR" sz="1800" b="0" i="0" dirty="0">
                <a:solidFill>
                  <a:srgbClr val="444444"/>
                </a:solidFill>
                <a:effectLst/>
                <a:latin typeface="iranyekan"/>
              </a:rPr>
            </a:br>
            <a:r>
              <a:rPr lang="fa-IR" sz="1800" b="0" i="0" dirty="0">
                <a:solidFill>
                  <a:srgbClr val="444444"/>
                </a:solidFill>
                <a:effectLst/>
                <a:latin typeface="iranyekan"/>
              </a:rPr>
              <a:t>مناسب برای مشتریان به تعداد زیاد ، مانند برنامه های </a:t>
            </a:r>
            <a:r>
              <a:rPr lang="en-US" sz="1800" b="0" i="0" dirty="0">
                <a:solidFill>
                  <a:srgbClr val="444444"/>
                </a:solidFill>
                <a:effectLst/>
                <a:latin typeface="iranyekan"/>
              </a:rPr>
              <a:t>streaming media </a:t>
            </a:r>
            <a:r>
              <a:rPr lang="fa-IR" sz="1800" b="0" i="0" dirty="0">
                <a:solidFill>
                  <a:srgbClr val="444444"/>
                </a:solidFill>
                <a:effectLst/>
                <a:latin typeface="iranyekan"/>
              </a:rPr>
              <a:t>مثل </a:t>
            </a:r>
            <a:r>
              <a:rPr lang="en-US" sz="1800" b="0" i="0" dirty="0">
                <a:solidFill>
                  <a:srgbClr val="444444"/>
                </a:solidFill>
                <a:effectLst/>
                <a:latin typeface="iranyekan"/>
              </a:rPr>
              <a:t>IPTV</a:t>
            </a:r>
          </a:p>
        </p:txBody>
      </p:sp>
    </p:spTree>
    <p:extLst>
      <p:ext uri="{BB962C8B-B14F-4D97-AF65-F5344CB8AC3E}">
        <p14:creationId xmlns:p14="http://schemas.microsoft.com/office/powerpoint/2010/main" val="327257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032384E-AC34-439B-218E-252407C0AF56}"/>
              </a:ext>
            </a:extLst>
          </p:cNvPr>
          <p:cNvPicPr>
            <a:picLocks noChangeAspect="1"/>
          </p:cNvPicPr>
          <p:nvPr/>
        </p:nvPicPr>
        <p:blipFill rotWithShape="1">
          <a:blip r:embed="rId3"/>
          <a:srcRect l="30368" t="38170" r="13162" b="21961"/>
          <a:stretch/>
        </p:blipFill>
        <p:spPr>
          <a:xfrm>
            <a:off x="2877671" y="2528047"/>
            <a:ext cx="6884894" cy="3325906"/>
          </a:xfrm>
          <a:prstGeom prst="round2DiagRect">
            <a:avLst>
              <a:gd name="adj1" fmla="val 7233"/>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59600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37">
            <a:extLst>
              <a:ext uri="{FF2B5EF4-FFF2-40B4-BE49-F238E27FC236}">
                <a16:creationId xmlns:a16="http://schemas.microsoft.com/office/drawing/2014/main" id="{B2D99E45-D5D5-8CA3-FBFA-EDA0F62608A0}"/>
              </a:ext>
            </a:extLst>
          </p:cNvPr>
          <p:cNvSpPr>
            <a:spLocks noGrp="1"/>
          </p:cNvSpPr>
          <p:nvPr>
            <p:ph type="title"/>
          </p:nvPr>
        </p:nvSpPr>
        <p:spPr>
          <a:xfrm>
            <a:off x="542255" y="1685364"/>
            <a:ext cx="11107489" cy="3128683"/>
          </a:xfrm>
        </p:spPr>
        <p:txBody>
          <a:bodyPr/>
          <a:lstStyle/>
          <a:p>
            <a:pPr algn="r"/>
            <a:r>
              <a:rPr lang="fa-IR" sz="2400" b="1" i="0" dirty="0">
                <a:solidFill>
                  <a:srgbClr val="222222"/>
                </a:solidFill>
                <a:effectLst/>
                <a:latin typeface="iranyekan"/>
              </a:rPr>
              <a:t>3-سوکت‌های نوع </a:t>
            </a:r>
            <a:r>
              <a:rPr lang="en-US" sz="2400" b="1" i="0" dirty="0">
                <a:solidFill>
                  <a:srgbClr val="222222"/>
                </a:solidFill>
                <a:effectLst/>
                <a:latin typeface="iranyekan"/>
              </a:rPr>
              <a:t>Raw</a:t>
            </a:r>
            <a:br>
              <a:rPr lang="en-US" sz="2400" b="1" i="0" dirty="0">
                <a:solidFill>
                  <a:srgbClr val="222222"/>
                </a:solidFill>
                <a:effectLst/>
                <a:latin typeface="iranyekan"/>
              </a:rPr>
            </a:br>
            <a:r>
              <a:rPr lang="fa-IR" sz="2400" b="0" i="0" dirty="0">
                <a:solidFill>
                  <a:srgbClr val="444444"/>
                </a:solidFill>
                <a:effectLst/>
                <a:latin typeface="iranyekan"/>
              </a:rPr>
              <a:t>پروتکل </a:t>
            </a:r>
            <a:r>
              <a:rPr lang="en-US" sz="2400" b="0" i="0" dirty="0">
                <a:solidFill>
                  <a:srgbClr val="444444"/>
                </a:solidFill>
                <a:effectLst/>
                <a:latin typeface="iranyekan"/>
              </a:rPr>
              <a:t>Socket Raw </a:t>
            </a:r>
            <a:r>
              <a:rPr lang="fa-IR" sz="2400" b="0" i="0" dirty="0">
                <a:solidFill>
                  <a:srgbClr val="444444"/>
                </a:solidFill>
                <a:effectLst/>
                <a:latin typeface="iranyekan"/>
              </a:rPr>
              <a:t>یا همان سوکت خام نوع ساده‌تری از سوکت است که از لایه‌هایی که در </a:t>
            </a:r>
            <a:r>
              <a:rPr lang="en-US" sz="2400" b="0" i="0" dirty="0">
                <a:solidFill>
                  <a:srgbClr val="444444"/>
                </a:solidFill>
                <a:effectLst/>
                <a:latin typeface="iranyekan"/>
              </a:rPr>
              <a:t>UPD </a:t>
            </a:r>
            <a:r>
              <a:rPr lang="fa-IR" sz="2400" b="0" i="0" dirty="0">
                <a:solidFill>
                  <a:srgbClr val="444444"/>
                </a:solidFill>
                <a:effectLst/>
                <a:latin typeface="iranyekan"/>
              </a:rPr>
              <a:t>و </a:t>
            </a:r>
            <a:r>
              <a:rPr lang="en-US" sz="2400" b="0" i="0" dirty="0">
                <a:solidFill>
                  <a:srgbClr val="444444"/>
                </a:solidFill>
                <a:effectLst/>
                <a:latin typeface="iranyekan"/>
              </a:rPr>
              <a:t>TCP </a:t>
            </a:r>
            <a:r>
              <a:rPr lang="fa-IR" sz="2400" b="0" i="0" dirty="0">
                <a:solidFill>
                  <a:srgbClr val="444444"/>
                </a:solidFill>
                <a:effectLst/>
                <a:latin typeface="iranyekan"/>
              </a:rPr>
              <a:t>استفاده میشود، استفاده نمیکند. در این سوکت استفاده از هدرها اختیاری است.</a:t>
            </a:r>
            <a:br>
              <a:rPr lang="fa-IR" sz="2400" b="0" i="0" dirty="0">
                <a:solidFill>
                  <a:srgbClr val="444444"/>
                </a:solidFill>
                <a:effectLst/>
                <a:latin typeface="iranyekan"/>
              </a:rPr>
            </a:br>
            <a:r>
              <a:rPr lang="fa-IR" sz="2400" b="0" i="0" dirty="0">
                <a:solidFill>
                  <a:srgbClr val="444444"/>
                </a:solidFill>
                <a:effectLst/>
                <a:latin typeface="iranyekan"/>
              </a:rPr>
              <a:t>بیشتر رابط های برنامه نویسی کاربردی سوکت (</a:t>
            </a:r>
            <a:r>
              <a:rPr lang="en-US" sz="2400" b="0" i="0" dirty="0">
                <a:solidFill>
                  <a:srgbClr val="444444"/>
                </a:solidFill>
                <a:effectLst/>
                <a:latin typeface="iranyekan"/>
              </a:rPr>
              <a:t>API </a:t>
            </a:r>
            <a:r>
              <a:rPr lang="fa-IR" sz="2400" b="0" i="0" dirty="0">
                <a:solidFill>
                  <a:srgbClr val="444444"/>
                </a:solidFill>
                <a:effectLst/>
                <a:latin typeface="iranyekan"/>
              </a:rPr>
              <a:t>ها)، به عنوان مثال، آن هایی که مبتنی بر سوکت های برکلی هستند، از سوکت های خام پشتیبانی می کنند. ویندوز </a:t>
            </a:r>
            <a:r>
              <a:rPr lang="en-US" sz="2400" b="0" i="0" dirty="0">
                <a:solidFill>
                  <a:srgbClr val="444444"/>
                </a:solidFill>
                <a:effectLst/>
                <a:latin typeface="iranyekan"/>
              </a:rPr>
              <a:t>XP </a:t>
            </a:r>
            <a:r>
              <a:rPr lang="fa-IR" sz="2400" b="0" i="0" dirty="0">
                <a:solidFill>
                  <a:srgbClr val="444444"/>
                </a:solidFill>
                <a:effectLst/>
                <a:latin typeface="iranyekan"/>
              </a:rPr>
              <a:t>در سال 2001 با پشتیبانی از سوکت خام منتشر شد، اما سه سال بعد، مایکروسافت پشتیبانی از سوکت خام </a:t>
            </a:r>
            <a:r>
              <a:rPr lang="en-US" sz="2400" b="0" i="0" dirty="0">
                <a:solidFill>
                  <a:srgbClr val="444444"/>
                </a:solidFill>
                <a:effectLst/>
                <a:latin typeface="iranyekan"/>
              </a:rPr>
              <a:t>Winsock </a:t>
            </a:r>
            <a:r>
              <a:rPr lang="fa-IR" sz="2400" b="0" i="0" dirty="0">
                <a:solidFill>
                  <a:srgbClr val="444444"/>
                </a:solidFill>
                <a:effectLst/>
                <a:latin typeface="iranyekan"/>
              </a:rPr>
              <a:t>را به دلیل نگرانی های امنیتی محدود کرد. سوکت‌های خام معمولاً در تجهیزات شبکه در دسترس هستند و برای مسیریابی پروتکل‌هایی مانند پروتکل مدیریت گروه اینترنت (</a:t>
            </a:r>
            <a:r>
              <a:rPr lang="en-US" sz="2400" b="0" i="0" dirty="0">
                <a:solidFill>
                  <a:srgbClr val="444444"/>
                </a:solidFill>
                <a:effectLst/>
                <a:latin typeface="iranyekan"/>
              </a:rPr>
              <a:t>IGMP) </a:t>
            </a:r>
            <a:r>
              <a:rPr lang="fa-IR" sz="2400" b="0" i="0" dirty="0">
                <a:solidFill>
                  <a:srgbClr val="444444"/>
                </a:solidFill>
                <a:effectLst/>
                <a:latin typeface="iranyekan"/>
              </a:rPr>
              <a:t>و </a:t>
            </a:r>
            <a:r>
              <a:rPr lang="en-US" sz="2400" b="0" i="0" dirty="0">
                <a:solidFill>
                  <a:srgbClr val="444444"/>
                </a:solidFill>
                <a:effectLst/>
                <a:latin typeface="iranyekan"/>
              </a:rPr>
              <a:t>Open Shortest Path First (OSPF) </a:t>
            </a:r>
            <a:r>
              <a:rPr lang="fa-IR" sz="2400" b="0" i="0" dirty="0">
                <a:solidFill>
                  <a:srgbClr val="444444"/>
                </a:solidFill>
                <a:effectLst/>
                <a:latin typeface="iranyekan"/>
              </a:rPr>
              <a:t>و در پروتکل پیام کنترل اینترنت (</a:t>
            </a:r>
            <a:r>
              <a:rPr lang="en-US" sz="2400" b="0" i="0" dirty="0">
                <a:solidFill>
                  <a:srgbClr val="444444"/>
                </a:solidFill>
                <a:effectLst/>
                <a:latin typeface="iranyekan"/>
              </a:rPr>
              <a:t>ICMP) </a:t>
            </a:r>
            <a:r>
              <a:rPr lang="fa-IR" sz="2400" b="0" i="0" dirty="0">
                <a:solidFill>
                  <a:srgbClr val="444444"/>
                </a:solidFill>
                <a:effectLst/>
                <a:latin typeface="iranyekan"/>
              </a:rPr>
              <a:t>مورد استفاده قرار می‌گیرند. ابزار پینگ.</a:t>
            </a:r>
          </a:p>
        </p:txBody>
      </p:sp>
    </p:spTree>
    <p:extLst>
      <p:ext uri="{BB962C8B-B14F-4D97-AF65-F5344CB8AC3E}">
        <p14:creationId xmlns:p14="http://schemas.microsoft.com/office/powerpoint/2010/main" val="116494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37">
            <a:extLst>
              <a:ext uri="{FF2B5EF4-FFF2-40B4-BE49-F238E27FC236}">
                <a16:creationId xmlns:a16="http://schemas.microsoft.com/office/drawing/2014/main" id="{855D6FF2-94FA-7776-86F0-E71F2537E85A}"/>
              </a:ext>
            </a:extLst>
          </p:cNvPr>
          <p:cNvSpPr>
            <a:spLocks noGrp="1"/>
          </p:cNvSpPr>
          <p:nvPr>
            <p:ph type="title"/>
          </p:nvPr>
        </p:nvSpPr>
        <p:spPr>
          <a:xfrm>
            <a:off x="542255" y="2205318"/>
            <a:ext cx="11107489" cy="2545976"/>
          </a:xfrm>
        </p:spPr>
        <p:txBody>
          <a:bodyPr/>
          <a:lstStyle/>
          <a:p>
            <a:pPr algn="r"/>
            <a:r>
              <a:rPr lang="fa-IR" sz="2400" b="1" i="0" dirty="0">
                <a:solidFill>
                  <a:srgbClr val="222222"/>
                </a:solidFill>
                <a:effectLst/>
                <a:latin typeface="iranyekan"/>
              </a:rPr>
              <a:t>تاریخچه پروتکل </a:t>
            </a:r>
            <a:r>
              <a:rPr lang="en-US" sz="2400" b="1" i="0" dirty="0">
                <a:solidFill>
                  <a:srgbClr val="222222"/>
                </a:solidFill>
                <a:effectLst/>
                <a:latin typeface="iranyekan"/>
              </a:rPr>
              <a:t>Socket</a:t>
            </a:r>
            <a:br>
              <a:rPr lang="en-US" sz="2400" b="1" i="0" dirty="0">
                <a:solidFill>
                  <a:srgbClr val="222222"/>
                </a:solidFill>
                <a:effectLst/>
                <a:latin typeface="iranyekan"/>
              </a:rPr>
            </a:br>
            <a:r>
              <a:rPr lang="fa-IR" sz="2400" b="0" i="0" dirty="0">
                <a:solidFill>
                  <a:srgbClr val="444444"/>
                </a:solidFill>
                <a:effectLst/>
                <a:latin typeface="iranyekan"/>
              </a:rPr>
              <a:t>اصطلاح سوکت به انتشار </a:t>
            </a:r>
            <a:r>
              <a:rPr lang="en-US" sz="2400" b="0" i="0" dirty="0">
                <a:solidFill>
                  <a:srgbClr val="444444"/>
                </a:solidFill>
                <a:effectLst/>
                <a:latin typeface="iranyekan"/>
              </a:rPr>
              <a:t>RFC 147 </a:t>
            </a:r>
            <a:r>
              <a:rPr lang="fa-IR" sz="2400" b="0" i="0" dirty="0">
                <a:solidFill>
                  <a:srgbClr val="444444"/>
                </a:solidFill>
                <a:effectLst/>
                <a:latin typeface="iranyekan"/>
              </a:rPr>
              <a:t>در سال 1971 برمی گردد، زمانی که در </a:t>
            </a:r>
            <a:r>
              <a:rPr lang="en-US" sz="2400" b="0" i="0" dirty="0">
                <a:solidFill>
                  <a:srgbClr val="444444"/>
                </a:solidFill>
                <a:effectLst/>
                <a:latin typeface="iranyekan"/>
              </a:rPr>
              <a:t>ARPANET </a:t>
            </a:r>
            <a:r>
              <a:rPr lang="fa-IR" sz="2400" b="0" i="0" dirty="0">
                <a:solidFill>
                  <a:srgbClr val="444444"/>
                </a:solidFill>
                <a:effectLst/>
                <a:latin typeface="iranyekan"/>
              </a:rPr>
              <a:t>استفاده شد. اکثر پیاده سازی های مدرن سوکت‌ها بر اساس سوکت‌های برکلی (1983) و پشته های دیگر مانند </a:t>
            </a:r>
            <a:r>
              <a:rPr lang="en-US" sz="2400" b="0" i="0" dirty="0">
                <a:solidFill>
                  <a:srgbClr val="444444"/>
                </a:solidFill>
                <a:effectLst/>
                <a:latin typeface="iranyekan"/>
              </a:rPr>
              <a:t>Winsock (1991) </a:t>
            </a:r>
            <a:r>
              <a:rPr lang="fa-IR" sz="2400" b="0" i="0" dirty="0">
                <a:solidFill>
                  <a:srgbClr val="444444"/>
                </a:solidFill>
                <a:effectLst/>
                <a:latin typeface="iranyekan"/>
              </a:rPr>
              <a:t>هستند. </a:t>
            </a:r>
            <a:r>
              <a:rPr lang="en-US" sz="2400" b="0" i="0" dirty="0">
                <a:solidFill>
                  <a:srgbClr val="444444"/>
                </a:solidFill>
                <a:effectLst/>
                <a:latin typeface="iranyekan"/>
              </a:rPr>
              <a:t>API </a:t>
            </a:r>
            <a:r>
              <a:rPr lang="fa-IR" sz="2400" b="0" i="0" dirty="0">
                <a:solidFill>
                  <a:srgbClr val="444444"/>
                </a:solidFill>
                <a:effectLst/>
                <a:latin typeface="iranyekan"/>
              </a:rPr>
              <a:t>سوکت‌های برکلی در توزیع نرم‌افزار برکلی (</a:t>
            </a:r>
            <a:r>
              <a:rPr lang="en-US" sz="2400" b="0" i="0" dirty="0">
                <a:solidFill>
                  <a:srgbClr val="444444"/>
                </a:solidFill>
                <a:effectLst/>
                <a:latin typeface="iranyekan"/>
              </a:rPr>
              <a:t>BSD)، </a:t>
            </a:r>
            <a:r>
              <a:rPr lang="fa-IR" sz="2400" b="0" i="0" dirty="0">
                <a:solidFill>
                  <a:srgbClr val="444444"/>
                </a:solidFill>
                <a:effectLst/>
                <a:latin typeface="iranyekan"/>
              </a:rPr>
              <a:t>با سیستم‌عامل یونیکس 4.2</a:t>
            </a:r>
            <a:r>
              <a:rPr lang="en-US" sz="2400" b="0" i="0" dirty="0">
                <a:solidFill>
                  <a:srgbClr val="444444"/>
                </a:solidFill>
                <a:effectLst/>
                <a:latin typeface="iranyekan"/>
              </a:rPr>
              <a:t>BSD </a:t>
            </a:r>
            <a:r>
              <a:rPr lang="fa-IR" sz="2400" b="0" i="0" dirty="0">
                <a:solidFill>
                  <a:srgbClr val="444444"/>
                </a:solidFill>
                <a:effectLst/>
                <a:latin typeface="iranyekan"/>
              </a:rPr>
              <a:t>به‌عنوان یک </a:t>
            </a:r>
            <a:r>
              <a:rPr lang="en-US" sz="2400" b="0" i="0" dirty="0">
                <a:solidFill>
                  <a:srgbClr val="444444"/>
                </a:solidFill>
                <a:effectLst/>
                <a:latin typeface="iranyekan"/>
              </a:rPr>
              <a:t>API </a:t>
            </a:r>
            <a:r>
              <a:rPr lang="fa-IR" sz="2400" b="0" i="0" dirty="0">
                <a:solidFill>
                  <a:srgbClr val="444444"/>
                </a:solidFill>
                <a:effectLst/>
                <a:latin typeface="iranyekan"/>
              </a:rPr>
              <a:t>سرچشمه گرفت. با این حال، تنها در سال 1989، </a:t>
            </a:r>
            <a:r>
              <a:rPr lang="en-US" sz="2400" b="0" i="0" dirty="0">
                <a:solidFill>
                  <a:srgbClr val="444444"/>
                </a:solidFill>
                <a:effectLst/>
                <a:latin typeface="iranyekan"/>
              </a:rPr>
              <a:t>UC Berkeley </a:t>
            </a:r>
            <a:r>
              <a:rPr lang="fa-IR" sz="2400" b="0" i="0" dirty="0">
                <a:solidFill>
                  <a:srgbClr val="444444"/>
                </a:solidFill>
                <a:effectLst/>
                <a:latin typeface="iranyekan"/>
              </a:rPr>
              <a:t>توانست نسخه‌هایی از سیستم عامل و کتابخانه شبکه‌اش را آزاد از محدودیت‌های مجوز یونیکس محافظت‌شده با حق چاپ </a:t>
            </a:r>
            <a:r>
              <a:rPr lang="en-US" sz="2400" b="0" i="0" dirty="0">
                <a:solidFill>
                  <a:srgbClr val="444444"/>
                </a:solidFill>
                <a:effectLst/>
                <a:latin typeface="iranyekan"/>
              </a:rPr>
              <a:t>AT&amp;T </a:t>
            </a:r>
            <a:r>
              <a:rPr lang="fa-IR" sz="2400" b="0" i="0" dirty="0">
                <a:solidFill>
                  <a:srgbClr val="444444"/>
                </a:solidFill>
                <a:effectLst/>
                <a:latin typeface="iranyekan"/>
              </a:rPr>
              <a:t>منتشر کند.</a:t>
            </a:r>
          </a:p>
        </p:txBody>
      </p:sp>
    </p:spTree>
    <p:extLst>
      <p:ext uri="{BB962C8B-B14F-4D97-AF65-F5344CB8AC3E}">
        <p14:creationId xmlns:p14="http://schemas.microsoft.com/office/powerpoint/2010/main" val="3418206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a:xfrm>
            <a:off x="704384" y="1170432"/>
            <a:ext cx="6229530" cy="2442780"/>
          </a:xfrm>
        </p:spPr>
        <p:txBody>
          <a:bodyPr/>
          <a:lstStyle/>
          <a:p>
            <a:r>
              <a:rPr lang="en-US" dirty="0"/>
              <a:t>socket</a:t>
            </a:r>
          </a:p>
        </p:txBody>
      </p:sp>
      <p:sp>
        <p:nvSpPr>
          <p:cNvPr id="5" name="Content Placeholder 4">
            <a:extLst>
              <a:ext uri="{FF2B5EF4-FFF2-40B4-BE49-F238E27FC236}">
                <a16:creationId xmlns:a16="http://schemas.microsoft.com/office/drawing/2014/main" id="{5B468519-20B8-653A-3ED8-E88B7DBF3110}"/>
              </a:ext>
            </a:extLst>
          </p:cNvPr>
          <p:cNvSpPr>
            <a:spLocks noGrp="1"/>
          </p:cNvSpPr>
          <p:nvPr>
            <p:ph idx="1"/>
          </p:nvPr>
        </p:nvSpPr>
        <p:spPr/>
        <p:txBody>
          <a:bodyPr/>
          <a:lstStyle/>
          <a:p>
            <a:pPr algn="r"/>
            <a:r>
              <a:rPr lang="en-US" b="1" i="0" dirty="0">
                <a:solidFill>
                  <a:srgbClr val="222222"/>
                </a:solidFill>
                <a:effectLst/>
                <a:latin typeface="iranyekan"/>
              </a:rPr>
              <a:t>Socket </a:t>
            </a:r>
            <a:r>
              <a:rPr lang="fa-IR" b="1" i="0" dirty="0">
                <a:solidFill>
                  <a:srgbClr val="222222"/>
                </a:solidFill>
                <a:effectLst/>
                <a:latin typeface="iranyekan"/>
              </a:rPr>
              <a:t>چیست؟</a:t>
            </a:r>
          </a:p>
          <a:p>
            <a:pPr algn="r"/>
            <a:r>
              <a:rPr lang="en-US" b="0" i="0" dirty="0">
                <a:solidFill>
                  <a:srgbClr val="444444"/>
                </a:solidFill>
                <a:effectLst/>
                <a:latin typeface="iranyekan"/>
              </a:rPr>
              <a:t>socket </a:t>
            </a:r>
            <a:r>
              <a:rPr lang="fa-IR" b="0" i="0" dirty="0">
                <a:solidFill>
                  <a:srgbClr val="444444"/>
                </a:solidFill>
                <a:effectLst/>
                <a:latin typeface="iranyekan"/>
              </a:rPr>
              <a:t>شبکه یک ساختار نرم افزاری در یک </a:t>
            </a:r>
            <a:r>
              <a:rPr lang="en-US" b="0" i="0" dirty="0">
                <a:solidFill>
                  <a:srgbClr val="444444"/>
                </a:solidFill>
                <a:effectLst/>
                <a:latin typeface="iranyekan"/>
              </a:rPr>
              <a:t>node </a:t>
            </a:r>
            <a:r>
              <a:rPr lang="fa-IR" b="0" i="0" dirty="0">
                <a:solidFill>
                  <a:srgbClr val="444444"/>
                </a:solidFill>
                <a:effectLst/>
                <a:latin typeface="iranyekan"/>
              </a:rPr>
              <a:t>شبکه از یک شبکه کامپیوتری است که به عنوان نقطه پایانی برای ارسال و دریافت دیتا در سراسر شبکه عمل می‌کند. در معماری شبکه تنظیمات و ساختار </a:t>
            </a:r>
            <a:r>
              <a:rPr lang="en-US" b="0" i="0" dirty="0">
                <a:solidFill>
                  <a:srgbClr val="444444"/>
                </a:solidFill>
                <a:effectLst/>
                <a:latin typeface="iranyekan"/>
              </a:rPr>
              <a:t>socket </a:t>
            </a:r>
            <a:r>
              <a:rPr lang="fa-IR" b="0" i="0" dirty="0">
                <a:solidFill>
                  <a:srgbClr val="444444"/>
                </a:solidFill>
                <a:effectLst/>
                <a:latin typeface="iranyekan"/>
              </a:rPr>
              <a:t>توسط </a:t>
            </a:r>
            <a:r>
              <a:rPr lang="en-US" b="0" i="0" dirty="0">
                <a:solidFill>
                  <a:srgbClr val="444444"/>
                </a:solidFill>
                <a:effectLst/>
                <a:latin typeface="iranyekan"/>
              </a:rPr>
              <a:t>API </a:t>
            </a:r>
            <a:r>
              <a:rPr lang="fa-IR" b="0" i="0" dirty="0">
                <a:solidFill>
                  <a:srgbClr val="444444"/>
                </a:solidFill>
                <a:effectLst/>
                <a:latin typeface="iranyekan"/>
              </a:rPr>
              <a:t>تعریف می‌شود. سوکت‌ها فقط در طول عمر فرآیند برنامه ایجاد کننده آن‌ها کار میکنند.</a:t>
            </a:r>
          </a:p>
          <a:p>
            <a:endParaRPr lang="fa-IR" dirty="0"/>
          </a:p>
        </p:txBody>
      </p:sp>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576071" y="82296"/>
            <a:ext cx="6502620" cy="1298448"/>
          </a:xfrm>
        </p:spPr>
        <p:txBody>
          <a:bodyPr/>
          <a:lstStyle/>
          <a:p>
            <a:r>
              <a:rPr lang="fa-IR" dirty="0"/>
              <a:t>مشخصه </a:t>
            </a:r>
            <a:r>
              <a:rPr lang="en-US" dirty="0"/>
              <a:t>socket</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947671"/>
            <a:ext cx="4572000" cy="4070729"/>
          </a:xfrm>
        </p:spPr>
        <p:txBody>
          <a:bodyPr/>
          <a:lstStyle/>
          <a:p>
            <a:pPr algn="r"/>
            <a:r>
              <a:rPr lang="fa-IR" b="0" i="0" dirty="0">
                <a:solidFill>
                  <a:srgbClr val="444444"/>
                </a:solidFill>
                <a:effectLst/>
                <a:latin typeface="iranyekan"/>
              </a:rPr>
              <a:t>در استفاده از پروتکل </a:t>
            </a:r>
            <a:r>
              <a:rPr lang="en-US" b="0" i="0" dirty="0">
                <a:solidFill>
                  <a:srgbClr val="444444"/>
                </a:solidFill>
                <a:effectLst/>
                <a:latin typeface="iranyekan"/>
              </a:rPr>
              <a:t>Socket </a:t>
            </a:r>
            <a:r>
              <a:rPr lang="fa-IR" b="0" i="0" dirty="0">
                <a:solidFill>
                  <a:srgbClr val="444444"/>
                </a:solidFill>
                <a:effectLst/>
                <a:latin typeface="iranyekan"/>
              </a:rPr>
              <a:t>در شبکه، سوکت با سه مشخصه تعریف میشود:</a:t>
            </a:r>
          </a:p>
          <a:p>
            <a:pPr algn="r"/>
            <a:r>
              <a:rPr lang="fa-IR" b="0" i="0" dirty="0">
                <a:solidFill>
                  <a:srgbClr val="444444"/>
                </a:solidFill>
                <a:effectLst/>
                <a:latin typeface="iranyekan"/>
              </a:rPr>
              <a:t>نوع ارتباط یا همان </a:t>
            </a:r>
            <a:r>
              <a:rPr lang="en-US" b="0" i="0" dirty="0">
                <a:solidFill>
                  <a:srgbClr val="444444"/>
                </a:solidFill>
                <a:effectLst/>
                <a:latin typeface="iranyekan"/>
              </a:rPr>
              <a:t>protocol</a:t>
            </a:r>
          </a:p>
          <a:p>
            <a:pPr algn="r"/>
            <a:r>
              <a:rPr lang="fa-IR" b="0" i="0" dirty="0">
                <a:solidFill>
                  <a:srgbClr val="444444"/>
                </a:solidFill>
                <a:effectLst/>
                <a:latin typeface="iranyekan"/>
              </a:rPr>
              <a:t>آی پی یا آدرس </a:t>
            </a:r>
            <a:r>
              <a:rPr lang="en-US" b="0" i="0" dirty="0">
                <a:solidFill>
                  <a:srgbClr val="444444"/>
                </a:solidFill>
                <a:effectLst/>
                <a:latin typeface="iranyekan"/>
              </a:rPr>
              <a:t>Host</a:t>
            </a:r>
          </a:p>
          <a:p>
            <a:pPr algn="r"/>
            <a:r>
              <a:rPr lang="en-US" b="0" i="0" dirty="0">
                <a:solidFill>
                  <a:srgbClr val="444444"/>
                </a:solidFill>
                <a:effectLst/>
                <a:latin typeface="iranyekan"/>
              </a:rPr>
              <a:t>Port</a:t>
            </a:r>
          </a:p>
          <a:p>
            <a:pPr algn="r"/>
            <a:r>
              <a:rPr lang="fa-IR" b="0" i="0" dirty="0">
                <a:solidFill>
                  <a:srgbClr val="444444"/>
                </a:solidFill>
                <a:effectLst/>
                <a:latin typeface="iranyekan"/>
              </a:rPr>
              <a:t>از آن جا که این ساختار نرم افزاری شبیه به سوکت مادگی در مفاهیم الکتریکی است آن را </a:t>
            </a:r>
            <a:r>
              <a:rPr lang="en-US" b="0" i="0" dirty="0">
                <a:solidFill>
                  <a:srgbClr val="444444"/>
                </a:solidFill>
                <a:effectLst/>
                <a:latin typeface="iranyekan"/>
              </a:rPr>
              <a:t>socket </a:t>
            </a:r>
            <a:r>
              <a:rPr lang="fa-IR" b="0" i="0" dirty="0">
                <a:solidFill>
                  <a:srgbClr val="444444"/>
                </a:solidFill>
                <a:effectLst/>
                <a:latin typeface="iranyekan"/>
              </a:rPr>
              <a:t>می‌نامند. درست شبیه به پورت که در </a:t>
            </a:r>
            <a:r>
              <a:rPr lang="en-US" b="0" i="0" dirty="0">
                <a:solidFill>
                  <a:srgbClr val="444444"/>
                </a:solidFill>
                <a:effectLst/>
                <a:latin typeface="iranyekan"/>
              </a:rPr>
              <a:t>node </a:t>
            </a:r>
            <a:r>
              <a:rPr lang="fa-IR" b="0" i="0" dirty="0">
                <a:solidFill>
                  <a:srgbClr val="444444"/>
                </a:solidFill>
                <a:effectLst/>
                <a:latin typeface="iranyekan"/>
              </a:rPr>
              <a:t>های فیزیکی شبکه نیز مفهومی به اسم </a:t>
            </a:r>
            <a:r>
              <a:rPr lang="en-US" b="0" i="0" dirty="0">
                <a:solidFill>
                  <a:srgbClr val="444444"/>
                </a:solidFill>
                <a:effectLst/>
                <a:latin typeface="iranyekan"/>
              </a:rPr>
              <a:t>Port </a:t>
            </a:r>
            <a:r>
              <a:rPr lang="fa-IR" b="0" i="0" dirty="0">
                <a:solidFill>
                  <a:srgbClr val="444444"/>
                </a:solidFill>
                <a:effectLst/>
                <a:latin typeface="iranyekan"/>
              </a:rPr>
              <a:t>داریم. مثلا </a:t>
            </a:r>
            <a:r>
              <a:rPr lang="en-US" b="0" i="0" dirty="0">
                <a:solidFill>
                  <a:srgbClr val="444444"/>
                </a:solidFill>
                <a:effectLst/>
                <a:latin typeface="iranyekan"/>
              </a:rPr>
              <a:t>Port Lan </a:t>
            </a:r>
            <a:r>
              <a:rPr lang="fa-IR" b="0" i="0" dirty="0">
                <a:solidFill>
                  <a:srgbClr val="444444"/>
                </a:solidFill>
                <a:effectLst/>
                <a:latin typeface="iranyekan"/>
              </a:rPr>
              <a:t>یا </a:t>
            </a:r>
            <a:r>
              <a:rPr lang="en-US" b="0" i="0" dirty="0">
                <a:solidFill>
                  <a:srgbClr val="444444"/>
                </a:solidFill>
                <a:effectLst/>
                <a:latin typeface="iranyekan"/>
              </a:rPr>
              <a:t>USB </a:t>
            </a:r>
            <a:r>
              <a:rPr lang="fa-IR" b="0" i="0" dirty="0">
                <a:solidFill>
                  <a:srgbClr val="444444"/>
                </a:solidFill>
                <a:effectLst/>
                <a:latin typeface="iranyekan"/>
              </a:rPr>
              <a:t>و… .</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60"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3</a:t>
            </a:fld>
            <a:endParaRPr lang="en-US" dirty="0"/>
          </a:p>
        </p:txBody>
      </p:sp>
      <p:sp>
        <p:nvSpPr>
          <p:cNvPr id="6" name="Picture Placeholder 5">
            <a:extLst>
              <a:ext uri="{FF2B5EF4-FFF2-40B4-BE49-F238E27FC236}">
                <a16:creationId xmlns:a16="http://schemas.microsoft.com/office/drawing/2014/main" id="{8052A6D0-94F6-C9EC-7773-02FEBBBB2454}"/>
              </a:ext>
            </a:extLst>
          </p:cNvPr>
          <p:cNvSpPr>
            <a:spLocks noGrp="1"/>
          </p:cNvSpPr>
          <p:nvPr>
            <p:ph type="pic" idx="1"/>
          </p:nvPr>
        </p:nvSpPr>
        <p:spPr/>
        <p:txBody>
          <a:bodyPr/>
          <a:lstStyle/>
          <a:p>
            <a:endParaRPr lang="fa-IR"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7351359" y="0"/>
            <a:ext cx="4840641" cy="1751430"/>
          </a:xfrm>
        </p:spPr>
        <p:txBody>
          <a:bodyPr/>
          <a:lstStyle/>
          <a:p>
            <a:pPr algn="r"/>
            <a:r>
              <a:rPr lang="fa-IR" b="1" i="0" dirty="0">
                <a:solidFill>
                  <a:srgbClr val="222222"/>
                </a:solidFill>
                <a:effectLst/>
                <a:latin typeface="iranyekan"/>
              </a:rPr>
              <a:t>فرایند استفاده از پروتکل </a:t>
            </a:r>
            <a:r>
              <a:rPr lang="en-US" b="1" i="0" dirty="0">
                <a:solidFill>
                  <a:srgbClr val="222222"/>
                </a:solidFill>
                <a:effectLst/>
                <a:latin typeface="iranyekan"/>
              </a:rPr>
              <a:t>Socket</a:t>
            </a:r>
          </a:p>
        </p:txBody>
      </p:sp>
      <p:sp>
        <p:nvSpPr>
          <p:cNvPr id="2" name="Text Placeholder 26">
            <a:extLst>
              <a:ext uri="{FF2B5EF4-FFF2-40B4-BE49-F238E27FC236}">
                <a16:creationId xmlns:a16="http://schemas.microsoft.com/office/drawing/2014/main" id="{5D736C96-11FE-305C-70DD-7FD03AD9CC6D}"/>
              </a:ext>
            </a:extLst>
          </p:cNvPr>
          <p:cNvSpPr txBox="1">
            <a:spLocks/>
          </p:cNvSpPr>
          <p:nvPr/>
        </p:nvSpPr>
        <p:spPr>
          <a:xfrm>
            <a:off x="576072" y="1947671"/>
            <a:ext cx="4572000" cy="4408305"/>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fa-IR" sz="1800" b="0" i="0" dirty="0">
                <a:solidFill>
                  <a:srgbClr val="444444"/>
                </a:solidFill>
                <a:effectLst/>
                <a:latin typeface="iranyekan"/>
              </a:rPr>
              <a:t>برنامه‌نویس با تعریف سوکت عملا تمایل خود را برای مبادله دیتا به سیستم عامل اعلام میکند و بدون درگیر شدن با جزئیات پروتکل </a:t>
            </a:r>
            <a:r>
              <a:rPr lang="en-US" sz="1800" b="0" i="0" u="none" strike="noStrike" dirty="0">
                <a:solidFill>
                  <a:srgbClr val="0091EA"/>
                </a:solidFill>
                <a:effectLst/>
                <a:latin typeface="iranyekan"/>
                <a:hlinkClick r:id="rId2"/>
              </a:rPr>
              <a:t>TCP</a:t>
            </a:r>
            <a:r>
              <a:rPr lang="en-US" sz="1800" b="0" i="0" dirty="0">
                <a:solidFill>
                  <a:srgbClr val="444444"/>
                </a:solidFill>
                <a:effectLst/>
                <a:latin typeface="iranyekan"/>
              </a:rPr>
              <a:t> </a:t>
            </a:r>
            <a:r>
              <a:rPr lang="fa-IR" sz="1800" b="0" i="0" dirty="0">
                <a:solidFill>
                  <a:srgbClr val="444444"/>
                </a:solidFill>
                <a:effectLst/>
                <a:latin typeface="iranyekan"/>
              </a:rPr>
              <a:t>یا </a:t>
            </a:r>
            <a:r>
              <a:rPr lang="en-US" sz="1800" b="0" i="0" u="none" strike="noStrike" dirty="0">
                <a:solidFill>
                  <a:srgbClr val="0091EA"/>
                </a:solidFill>
                <a:effectLst/>
                <a:latin typeface="iranyekan"/>
                <a:hlinkClick r:id="rId3"/>
              </a:rPr>
              <a:t>UDP</a:t>
            </a:r>
            <a:r>
              <a:rPr lang="en-US" sz="1800" b="0" i="0" dirty="0">
                <a:solidFill>
                  <a:srgbClr val="444444"/>
                </a:solidFill>
                <a:effectLst/>
                <a:latin typeface="iranyekan"/>
              </a:rPr>
              <a:t> </a:t>
            </a:r>
            <a:r>
              <a:rPr lang="fa-IR" sz="1800" b="0" i="0" dirty="0">
                <a:solidFill>
                  <a:srgbClr val="444444"/>
                </a:solidFill>
                <a:effectLst/>
                <a:latin typeface="iranyekan"/>
              </a:rPr>
              <a:t>از سیستم عامل می‌خواهد تا فضا و منابع مورد نیاز را جهت برقراری یک ارتباط، ایجاد کند.</a:t>
            </a:r>
          </a:p>
          <a:p>
            <a:pPr algn="r"/>
            <a:r>
              <a:rPr lang="fa-IR" sz="1800" b="0" i="0" dirty="0">
                <a:solidFill>
                  <a:srgbClr val="444444"/>
                </a:solidFill>
                <a:effectLst/>
                <a:latin typeface="iranyekan"/>
              </a:rPr>
              <a:t>در زمان ایحاد </a:t>
            </a:r>
            <a:r>
              <a:rPr lang="en-US" sz="1800" b="0" i="0" dirty="0">
                <a:solidFill>
                  <a:srgbClr val="444444"/>
                </a:solidFill>
                <a:effectLst/>
                <a:latin typeface="iranyekan"/>
              </a:rPr>
              <a:t>API </a:t>
            </a:r>
            <a:r>
              <a:rPr lang="fa-IR" sz="1800" b="0" i="0" dirty="0">
                <a:solidFill>
                  <a:srgbClr val="444444"/>
                </a:solidFill>
                <a:effectLst/>
                <a:latin typeface="iranyekan"/>
              </a:rPr>
              <a:t>برای اتصال </a:t>
            </a:r>
            <a:r>
              <a:rPr lang="en-US" sz="1800" b="0" i="0" dirty="0">
                <a:solidFill>
                  <a:srgbClr val="444444"/>
                </a:solidFill>
                <a:effectLst/>
                <a:latin typeface="iranyekan"/>
              </a:rPr>
              <a:t>Socket </a:t>
            </a:r>
            <a:r>
              <a:rPr lang="fa-IR" sz="1800" b="0" i="0" dirty="0">
                <a:solidFill>
                  <a:srgbClr val="444444"/>
                </a:solidFill>
                <a:effectLst/>
                <a:latin typeface="iranyekan"/>
              </a:rPr>
              <a:t>به یک مجموعه از پروتکل‌های شبکه، یک آدرس </a:t>
            </a:r>
            <a:r>
              <a:rPr lang="en-US" sz="1800" b="0" i="0" dirty="0">
                <a:solidFill>
                  <a:srgbClr val="444444"/>
                </a:solidFill>
                <a:effectLst/>
                <a:latin typeface="iranyekan"/>
              </a:rPr>
              <a:t>Host </a:t>
            </a:r>
            <a:r>
              <a:rPr lang="fa-IR" sz="1800" b="0" i="0" dirty="0">
                <a:solidFill>
                  <a:srgbClr val="444444"/>
                </a:solidFill>
                <a:effectLst/>
                <a:latin typeface="iranyekan"/>
              </a:rPr>
              <a:t>و یک </a:t>
            </a:r>
            <a:r>
              <a:rPr lang="en-US" sz="1800" b="0" i="0" dirty="0">
                <a:solidFill>
                  <a:srgbClr val="444444"/>
                </a:solidFill>
                <a:effectLst/>
                <a:latin typeface="iranyekan"/>
              </a:rPr>
              <a:t>Port </a:t>
            </a:r>
            <a:r>
              <a:rPr lang="fa-IR" sz="1800" b="0" i="0" dirty="0">
                <a:solidFill>
                  <a:srgbClr val="444444"/>
                </a:solidFill>
                <a:effectLst/>
                <a:latin typeface="iranyekan"/>
              </a:rPr>
              <a:t>نیاز است. </a:t>
            </a:r>
            <a:r>
              <a:rPr lang="en-US" sz="1800" b="0" i="0" dirty="0">
                <a:solidFill>
                  <a:srgbClr val="444444"/>
                </a:solidFill>
                <a:effectLst/>
                <a:latin typeface="iranyekan"/>
              </a:rPr>
              <a:t>Port </a:t>
            </a:r>
            <a:r>
              <a:rPr lang="fa-IR" sz="1800" b="0" i="0" dirty="0">
                <a:solidFill>
                  <a:srgbClr val="444444"/>
                </a:solidFill>
                <a:effectLst/>
                <a:latin typeface="iranyekan"/>
              </a:rPr>
              <a:t>نیز یک ساختار نرم‌افزاری است که برای اتصال </a:t>
            </a:r>
            <a:r>
              <a:rPr lang="en-US" sz="1800" b="0" i="0" dirty="0">
                <a:solidFill>
                  <a:srgbClr val="444444"/>
                </a:solidFill>
                <a:effectLst/>
                <a:latin typeface="iranyekan"/>
              </a:rPr>
              <a:t>host</a:t>
            </a:r>
            <a:r>
              <a:rPr lang="fa-IR" sz="1800" b="0" i="0" dirty="0">
                <a:solidFill>
                  <a:srgbClr val="444444"/>
                </a:solidFill>
                <a:effectLst/>
                <a:latin typeface="iranyekan"/>
              </a:rPr>
              <a:t>های بیرونی به پردازش‌های یک </a:t>
            </a:r>
            <a:r>
              <a:rPr lang="en-US" sz="1800" b="0" i="0" dirty="0">
                <a:solidFill>
                  <a:srgbClr val="444444"/>
                </a:solidFill>
                <a:effectLst/>
                <a:latin typeface="iranyekan"/>
              </a:rPr>
              <a:t>host </a:t>
            </a:r>
            <a:r>
              <a:rPr lang="fa-IR" sz="1800" b="0" i="0" dirty="0">
                <a:solidFill>
                  <a:srgbClr val="444444"/>
                </a:solidFill>
                <a:effectLst/>
                <a:latin typeface="iranyekan"/>
              </a:rPr>
              <a:t>استفاده میشود.</a:t>
            </a:r>
          </a:p>
          <a:p>
            <a:pPr algn="r"/>
            <a:r>
              <a:rPr lang="fa-IR" sz="1800" b="0" i="0" dirty="0">
                <a:solidFill>
                  <a:srgbClr val="444444"/>
                </a:solidFill>
                <a:effectLst/>
                <a:latin typeface="iranyekan"/>
              </a:rPr>
              <a:t>سیستم عامل با استخراج اطلاعات آدرس سوکت از هدرهای </a:t>
            </a:r>
            <a:r>
              <a:rPr lang="en-US" sz="1800" b="0" i="0" dirty="0">
                <a:solidFill>
                  <a:srgbClr val="444444"/>
                </a:solidFill>
                <a:effectLst/>
                <a:latin typeface="iranyekan"/>
              </a:rPr>
              <a:t>IP </a:t>
            </a:r>
            <a:r>
              <a:rPr lang="fa-IR" sz="1800" b="0" i="0" dirty="0">
                <a:solidFill>
                  <a:srgbClr val="444444"/>
                </a:solidFill>
                <a:effectLst/>
                <a:latin typeface="iranyekan"/>
              </a:rPr>
              <a:t>و پروتکل انتقال و حذف هدرها از دیتا برنامه، بسته‌های </a:t>
            </a:r>
            <a:r>
              <a:rPr lang="en-US" sz="1800" b="0" i="0" dirty="0">
                <a:solidFill>
                  <a:srgbClr val="444444"/>
                </a:solidFill>
                <a:effectLst/>
                <a:latin typeface="iranyekan"/>
              </a:rPr>
              <a:t>IP </a:t>
            </a:r>
            <a:r>
              <a:rPr lang="fa-IR" sz="1800" b="0" i="0" dirty="0">
                <a:solidFill>
                  <a:srgbClr val="444444"/>
                </a:solidFill>
                <a:effectLst/>
                <a:latin typeface="iranyekan"/>
              </a:rPr>
              <a:t>ورودی را به برنامه مربوطه ارسال می کند.</a:t>
            </a:r>
          </a:p>
          <a:p>
            <a:pPr algn="r"/>
            <a:r>
              <a:rPr lang="fa-IR" sz="1800" b="0" i="0" dirty="0">
                <a:solidFill>
                  <a:srgbClr val="444444"/>
                </a:solidFill>
                <a:effectLst/>
                <a:latin typeface="iranyekan"/>
              </a:rPr>
              <a:t>به </a:t>
            </a:r>
            <a:r>
              <a:rPr lang="en-US" sz="1800" b="0" i="0" dirty="0">
                <a:solidFill>
                  <a:srgbClr val="444444"/>
                </a:solidFill>
                <a:effectLst/>
                <a:latin typeface="iranyekan"/>
              </a:rPr>
              <a:t>interface </a:t>
            </a:r>
            <a:r>
              <a:rPr lang="fa-IR" sz="1800" b="0" i="0" dirty="0">
                <a:solidFill>
                  <a:srgbClr val="444444"/>
                </a:solidFill>
                <a:effectLst/>
                <a:latin typeface="iranyekan"/>
              </a:rPr>
              <a:t>های استفاده شده در برنامه نویسی سوکت اصطلاحا </a:t>
            </a:r>
            <a:r>
              <a:rPr lang="en-US" sz="1800" b="0" i="0" dirty="0">
                <a:solidFill>
                  <a:srgbClr val="444444"/>
                </a:solidFill>
                <a:effectLst/>
                <a:latin typeface="iranyekan"/>
              </a:rPr>
              <a:t>Socket API </a:t>
            </a:r>
            <a:r>
              <a:rPr lang="fa-IR" sz="1800" b="0" i="0" dirty="0">
                <a:solidFill>
                  <a:srgbClr val="444444"/>
                </a:solidFill>
                <a:effectLst/>
                <a:latin typeface="iranyekan"/>
              </a:rPr>
              <a:t>میگویند.</a:t>
            </a: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a:xfrm>
            <a:off x="576072" y="82296"/>
            <a:ext cx="9363456" cy="1298448"/>
          </a:xfrm>
        </p:spPr>
        <p:txBody>
          <a:bodyPr/>
          <a:lstStyle/>
          <a:p>
            <a:pPr algn="r"/>
            <a:r>
              <a:rPr lang="fa-IR" b="1" i="0" dirty="0">
                <a:solidFill>
                  <a:srgbClr val="222222"/>
                </a:solidFill>
                <a:effectLst/>
                <a:latin typeface="iranyekan"/>
              </a:rPr>
              <a:t>پیاده سازی</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a:xfrm>
            <a:off x="365760" y="6464808"/>
            <a:ext cx="987552" cy="310896"/>
          </a:xfrm>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5</a:t>
            </a:fld>
            <a:endParaRPr lang="en-US" dirty="0"/>
          </a:p>
        </p:txBody>
      </p:sp>
      <p:sp>
        <p:nvSpPr>
          <p:cNvPr id="5" name="Content Placeholder 4">
            <a:extLst>
              <a:ext uri="{FF2B5EF4-FFF2-40B4-BE49-F238E27FC236}">
                <a16:creationId xmlns:a16="http://schemas.microsoft.com/office/drawing/2014/main" id="{61FCDBE1-2A20-B2B7-D5D9-87C49825223C}"/>
              </a:ext>
            </a:extLst>
          </p:cNvPr>
          <p:cNvSpPr>
            <a:spLocks noGrp="1"/>
          </p:cNvSpPr>
          <p:nvPr>
            <p:ph idx="1"/>
          </p:nvPr>
        </p:nvSpPr>
        <p:spPr>
          <a:xfrm>
            <a:off x="576072" y="1380745"/>
            <a:ext cx="9363456" cy="4398264"/>
          </a:xfrm>
        </p:spPr>
        <p:txBody>
          <a:bodyPr>
            <a:normAutofit fontScale="70000" lnSpcReduction="20000"/>
          </a:bodyPr>
          <a:lstStyle/>
          <a:p>
            <a:pPr algn="r"/>
            <a:r>
              <a:rPr lang="en-US" b="0" i="0" dirty="0">
                <a:solidFill>
                  <a:srgbClr val="444444"/>
                </a:solidFill>
                <a:effectLst/>
                <a:latin typeface="iranyekan"/>
              </a:rPr>
              <a:t>API </a:t>
            </a:r>
            <a:r>
              <a:rPr lang="fa-IR" b="0" i="0" dirty="0">
                <a:solidFill>
                  <a:srgbClr val="444444"/>
                </a:solidFill>
                <a:effectLst/>
                <a:latin typeface="iranyekan"/>
              </a:rPr>
              <a:t>های سوکت اینترنت معمولاً بر اساس استاندارد سوکت های برکلی هستند. در استاندارد سوکت‌های برکلی، سوکت‌ها شکلی از توصیف کننده فایل هستند، به دلیل فلسفه یونیکس که “همه چیز یک فایل است” و تشابهات بین سوکت ها و فایل‌ها. هر دو دارای عملکردهایی برای خواندن، نوشتن، باز کردن و بستن هستند. در عمل، تفاوت ها قیاس را تحت فشار قرار می‌دهند. رابط های مختلف (ارسال و دریافت) در یک سوکت استفاده می‌شود. ارتباطات بین فرآیندی، هر انتهایی معمولاً سوکت مخصوص به خود را دارد.</a:t>
            </a:r>
          </a:p>
          <a:p>
            <a:pPr algn="r"/>
            <a:r>
              <a:rPr lang="fa-IR" b="0" i="0" dirty="0">
                <a:solidFill>
                  <a:srgbClr val="444444"/>
                </a:solidFill>
                <a:effectLst/>
                <a:latin typeface="iranyekan"/>
              </a:rPr>
              <a:t>در پروتکل‌های استاندارد اینترنت </a:t>
            </a:r>
            <a:r>
              <a:rPr lang="en-US" b="0" i="0" dirty="0">
                <a:solidFill>
                  <a:srgbClr val="444444"/>
                </a:solidFill>
                <a:effectLst/>
                <a:latin typeface="iranyekan"/>
              </a:rPr>
              <a:t>TCP </a:t>
            </a:r>
            <a:r>
              <a:rPr lang="fa-IR" b="0" i="0" dirty="0">
                <a:solidFill>
                  <a:srgbClr val="444444"/>
                </a:solidFill>
                <a:effectLst/>
                <a:latin typeface="iranyekan"/>
              </a:rPr>
              <a:t>و </a:t>
            </a:r>
            <a:r>
              <a:rPr lang="en-US" b="0" i="0" dirty="0">
                <a:solidFill>
                  <a:srgbClr val="444444"/>
                </a:solidFill>
                <a:effectLst/>
                <a:latin typeface="iranyekan"/>
              </a:rPr>
              <a:t>UDP، </a:t>
            </a:r>
            <a:r>
              <a:rPr lang="fa-IR" b="0" i="0" dirty="0">
                <a:solidFill>
                  <a:srgbClr val="444444"/>
                </a:solidFill>
                <a:effectLst/>
                <a:latin typeface="iranyekan"/>
              </a:rPr>
              <a:t>یک آدرس سوکت ترکیبی از یک آدرس </a:t>
            </a:r>
            <a:r>
              <a:rPr lang="en-US" b="0" i="0" dirty="0">
                <a:solidFill>
                  <a:srgbClr val="444444"/>
                </a:solidFill>
                <a:effectLst/>
                <a:latin typeface="iranyekan"/>
              </a:rPr>
              <a:t>IP </a:t>
            </a:r>
            <a:r>
              <a:rPr lang="fa-IR" b="0" i="0" dirty="0">
                <a:solidFill>
                  <a:srgbClr val="444444"/>
                </a:solidFill>
                <a:effectLst/>
                <a:latin typeface="iranyekan"/>
              </a:rPr>
              <a:t>و یک شماره پورت است. دقیقاً مانند یک انتهای یک اتصال تلفنی ترکیبی از یک شماره تلفن و یک برنامه افزودنی خاص. به عنوان مثال، سوکت ها نیازی به داشتن یک آدرس منبع ندارند، به عنوان مثال، فقط برای ارسال داده، اما اگر یک برنامه یک سوکت را به یک آدرس منبع متصل کند، سوکت می تواند برای دریافت داده های ارسال شده به آن آدرس استفاده شود. بر اساس این آدرس، سوکت های اینترنت بسته های داده های دریافتی را به فرآیند برنامه مناسب تحویل می دهند.</a:t>
            </a:r>
          </a:p>
          <a:p>
            <a:pPr algn="r"/>
            <a:r>
              <a:rPr lang="fa-IR" b="0" i="0" dirty="0">
                <a:solidFill>
                  <a:srgbClr val="444444"/>
                </a:solidFill>
                <a:effectLst/>
                <a:latin typeface="iranyekan"/>
              </a:rPr>
              <a:t>سوکت اغلب به طور خاص به یک سوکت اینترنت یا سوکت </a:t>
            </a:r>
            <a:r>
              <a:rPr lang="en-US" b="0" i="0" dirty="0">
                <a:solidFill>
                  <a:srgbClr val="444444"/>
                </a:solidFill>
                <a:effectLst/>
                <a:latin typeface="iranyekan"/>
              </a:rPr>
              <a:t>TCP </a:t>
            </a:r>
            <a:r>
              <a:rPr lang="fa-IR" b="0" i="0" dirty="0">
                <a:solidFill>
                  <a:srgbClr val="444444"/>
                </a:solidFill>
                <a:effectLst/>
                <a:latin typeface="iranyekan"/>
              </a:rPr>
              <a:t>اشاره دارد. یک سوکت اینترنت حداقل با موارد زیر مشخص می شود:</a:t>
            </a:r>
          </a:p>
          <a:p>
            <a:pPr algn="r"/>
            <a:r>
              <a:rPr lang="fa-IR" b="0" i="0" dirty="0">
                <a:solidFill>
                  <a:srgbClr val="444444"/>
                </a:solidFill>
                <a:effectLst/>
                <a:latin typeface="iranyekan"/>
              </a:rPr>
              <a:t>آدرس سوکت محلی، متشکل از آدرس </a:t>
            </a:r>
            <a:r>
              <a:rPr lang="en-US" b="0" i="0" dirty="0">
                <a:solidFill>
                  <a:srgbClr val="444444"/>
                </a:solidFill>
                <a:effectLst/>
                <a:latin typeface="iranyekan"/>
              </a:rPr>
              <a:t>IP </a:t>
            </a:r>
            <a:r>
              <a:rPr lang="fa-IR" b="0" i="0" dirty="0">
                <a:solidFill>
                  <a:srgbClr val="444444"/>
                </a:solidFill>
                <a:effectLst/>
                <a:latin typeface="iranyekan"/>
              </a:rPr>
              <a:t>محلی و (برای </a:t>
            </a:r>
            <a:r>
              <a:rPr lang="en-US" b="0" i="0" dirty="0">
                <a:solidFill>
                  <a:srgbClr val="444444"/>
                </a:solidFill>
                <a:effectLst/>
                <a:latin typeface="iranyekan"/>
              </a:rPr>
              <a:t>TCP </a:t>
            </a:r>
            <a:r>
              <a:rPr lang="fa-IR" b="0" i="0" dirty="0">
                <a:solidFill>
                  <a:srgbClr val="444444"/>
                </a:solidFill>
                <a:effectLst/>
                <a:latin typeface="iranyekan"/>
              </a:rPr>
              <a:t>و </a:t>
            </a:r>
            <a:r>
              <a:rPr lang="en-US" b="0" i="0" dirty="0">
                <a:solidFill>
                  <a:srgbClr val="444444"/>
                </a:solidFill>
                <a:effectLst/>
                <a:latin typeface="iranyekan"/>
              </a:rPr>
              <a:t>UDP، </a:t>
            </a:r>
            <a:r>
              <a:rPr lang="fa-IR" b="0" i="0" dirty="0">
                <a:solidFill>
                  <a:srgbClr val="444444"/>
                </a:solidFill>
                <a:effectLst/>
                <a:latin typeface="iranyekan"/>
              </a:rPr>
              <a:t>اما نه </a:t>
            </a:r>
            <a:r>
              <a:rPr lang="en-US" b="0" i="0" dirty="0">
                <a:solidFill>
                  <a:srgbClr val="444444"/>
                </a:solidFill>
                <a:effectLst/>
                <a:latin typeface="iranyekan"/>
              </a:rPr>
              <a:t>IP) </a:t>
            </a:r>
            <a:r>
              <a:rPr lang="fa-IR" b="0" i="0" dirty="0">
                <a:solidFill>
                  <a:srgbClr val="444444"/>
                </a:solidFill>
                <a:effectLst/>
                <a:latin typeface="iranyekan"/>
              </a:rPr>
              <a:t>یک شماره پورت</a:t>
            </a:r>
            <a:br>
              <a:rPr lang="fa-IR" b="0" i="0" dirty="0">
                <a:solidFill>
                  <a:srgbClr val="444444"/>
                </a:solidFill>
                <a:effectLst/>
                <a:latin typeface="iranyekan"/>
              </a:rPr>
            </a:br>
            <a:r>
              <a:rPr lang="fa-IR" b="0" i="0" dirty="0">
                <a:solidFill>
                  <a:srgbClr val="444444"/>
                </a:solidFill>
                <a:effectLst/>
                <a:latin typeface="iranyekan"/>
              </a:rPr>
              <a:t>پروتکل: یک پروتکل انتقال، به عنوان مثال، </a:t>
            </a:r>
            <a:r>
              <a:rPr lang="en-US" b="0" i="0" dirty="0">
                <a:solidFill>
                  <a:srgbClr val="444444"/>
                </a:solidFill>
                <a:effectLst/>
                <a:latin typeface="iranyekan"/>
              </a:rPr>
              <a:t>TCP، UDP، IP </a:t>
            </a:r>
            <a:r>
              <a:rPr lang="fa-IR" b="0" i="0" dirty="0">
                <a:solidFill>
                  <a:srgbClr val="444444"/>
                </a:solidFill>
                <a:effectLst/>
                <a:latin typeface="iranyekan"/>
              </a:rPr>
              <a:t>خام. این بدان معنی است که نقاط پایانی (محلی یا راه دور) با پورت </a:t>
            </a:r>
            <a:r>
              <a:rPr lang="en-US" b="0" i="0" dirty="0">
                <a:solidFill>
                  <a:srgbClr val="444444"/>
                </a:solidFill>
                <a:effectLst/>
                <a:latin typeface="iranyekan"/>
              </a:rPr>
              <a:t>TCP 53 </a:t>
            </a:r>
            <a:r>
              <a:rPr lang="fa-IR" b="0" i="0" dirty="0">
                <a:solidFill>
                  <a:srgbClr val="444444"/>
                </a:solidFill>
                <a:effectLst/>
                <a:latin typeface="iranyekan"/>
              </a:rPr>
              <a:t>و پورت </a:t>
            </a:r>
            <a:r>
              <a:rPr lang="en-US" b="0" i="0" dirty="0">
                <a:solidFill>
                  <a:srgbClr val="444444"/>
                </a:solidFill>
                <a:effectLst/>
                <a:latin typeface="iranyekan"/>
              </a:rPr>
              <a:t>UDP 53 </a:t>
            </a:r>
            <a:r>
              <a:rPr lang="fa-IR" b="0" i="0" dirty="0">
                <a:solidFill>
                  <a:srgbClr val="444444"/>
                </a:solidFill>
                <a:effectLst/>
                <a:latin typeface="iranyekan"/>
              </a:rPr>
              <a:t>سوکت های مجزا هستند، در حالی که </a:t>
            </a:r>
            <a:r>
              <a:rPr lang="en-US" b="0" i="0" dirty="0">
                <a:solidFill>
                  <a:srgbClr val="444444"/>
                </a:solidFill>
                <a:effectLst/>
                <a:latin typeface="iranyekan"/>
              </a:rPr>
              <a:t>IP </a:t>
            </a:r>
            <a:r>
              <a:rPr lang="fa-IR" b="0" i="0" dirty="0">
                <a:solidFill>
                  <a:srgbClr val="444444"/>
                </a:solidFill>
                <a:effectLst/>
                <a:latin typeface="iranyekan"/>
              </a:rPr>
              <a:t>پورت ندارد.</a:t>
            </a:r>
            <a:br>
              <a:rPr lang="fa-IR" b="0" i="0" dirty="0">
                <a:solidFill>
                  <a:srgbClr val="444444"/>
                </a:solidFill>
                <a:effectLst/>
                <a:latin typeface="iranyekan"/>
              </a:rPr>
            </a:br>
            <a:r>
              <a:rPr lang="fa-IR" b="0" i="0" dirty="0">
                <a:solidFill>
                  <a:srgbClr val="444444"/>
                </a:solidFill>
                <a:effectLst/>
                <a:latin typeface="iranyekan"/>
              </a:rPr>
              <a:t>سوکتی که به سوکت دیگری وصل شده است، به عنوان مثال، در طول برقراری یک اتصال </a:t>
            </a:r>
            <a:r>
              <a:rPr lang="en-US" b="0" i="0" dirty="0">
                <a:solidFill>
                  <a:srgbClr val="444444"/>
                </a:solidFill>
                <a:effectLst/>
                <a:latin typeface="iranyekan"/>
              </a:rPr>
              <a:t>TCP، </a:t>
            </a:r>
            <a:r>
              <a:rPr lang="fa-IR" b="0" i="0" dirty="0">
                <a:solidFill>
                  <a:srgbClr val="444444"/>
                </a:solidFill>
                <a:effectLst/>
                <a:latin typeface="iranyekan"/>
              </a:rPr>
              <a:t>یک آدرس سوکت راه دور نیز دارد.</a:t>
            </a:r>
          </a:p>
          <a:p>
            <a:endParaRPr lang="fa-IR" dirty="0"/>
          </a:p>
        </p:txBody>
      </p:sp>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3247272" y="1752900"/>
            <a:ext cx="5697456" cy="2175256"/>
          </a:xfrm>
        </p:spPr>
        <p:txBody>
          <a:bodyPr/>
          <a:lstStyle/>
          <a:p>
            <a:pPr algn="r"/>
            <a:r>
              <a:rPr lang="fa-IR" b="1" i="0" dirty="0">
                <a:solidFill>
                  <a:srgbClr val="222222"/>
                </a:solidFill>
                <a:effectLst/>
                <a:latin typeface="iranyekan"/>
              </a:rPr>
              <a:t>آدرس </a:t>
            </a:r>
            <a:r>
              <a:rPr lang="en-US" b="1" i="0" dirty="0">
                <a:solidFill>
                  <a:srgbClr val="222222"/>
                </a:solidFill>
                <a:effectLst/>
                <a:latin typeface="iranyekan"/>
              </a:rPr>
              <a:t>Host</a:t>
            </a:r>
            <a:br>
              <a:rPr lang="en-US" b="1" i="0" dirty="0">
                <a:solidFill>
                  <a:srgbClr val="222222"/>
                </a:solidFill>
                <a:effectLst/>
                <a:latin typeface="iranyekan"/>
              </a:rPr>
            </a:br>
            <a:r>
              <a:rPr lang="fa-IR" b="0" i="0" dirty="0">
                <a:solidFill>
                  <a:srgbClr val="444444"/>
                </a:solidFill>
                <a:effectLst/>
                <a:latin typeface="iranyekan"/>
              </a:rPr>
              <a:t>یک نرم افزار میتواند با یک فرایند راه دور (</a:t>
            </a:r>
            <a:r>
              <a:rPr lang="en-US" b="0" i="0" dirty="0">
                <a:solidFill>
                  <a:srgbClr val="444444"/>
                </a:solidFill>
                <a:effectLst/>
                <a:latin typeface="iranyekan"/>
              </a:rPr>
              <a:t>Remote Process) </a:t>
            </a:r>
            <a:r>
              <a:rPr lang="fa-IR" b="0" i="0" dirty="0">
                <a:solidFill>
                  <a:srgbClr val="444444"/>
                </a:solidFill>
                <a:effectLst/>
                <a:latin typeface="iranyekan"/>
              </a:rPr>
              <a:t>از طریق ترکیبی از پروتکلهای شبکه، آدرس </a:t>
            </a:r>
            <a:r>
              <a:rPr lang="en-US" b="0" i="0" dirty="0">
                <a:solidFill>
                  <a:srgbClr val="444444"/>
                </a:solidFill>
                <a:effectLst/>
                <a:latin typeface="iranyekan"/>
              </a:rPr>
              <a:t>IP </a:t>
            </a:r>
            <a:r>
              <a:rPr lang="fa-IR" b="0" i="0" dirty="0">
                <a:solidFill>
                  <a:srgbClr val="444444"/>
                </a:solidFill>
                <a:effectLst/>
                <a:latin typeface="iranyekan"/>
              </a:rPr>
              <a:t>و </a:t>
            </a:r>
            <a:r>
              <a:rPr lang="en-US" b="0" i="0" dirty="0">
                <a:solidFill>
                  <a:srgbClr val="444444"/>
                </a:solidFill>
                <a:effectLst/>
                <a:latin typeface="iranyekan"/>
              </a:rPr>
              <a:t>Port </a:t>
            </a:r>
            <a:r>
              <a:rPr lang="fa-IR" b="0" i="0" dirty="0">
                <a:solidFill>
                  <a:srgbClr val="444444"/>
                </a:solidFill>
                <a:effectLst/>
                <a:latin typeface="iranyekan"/>
              </a:rPr>
              <a:t>ارتباط بگیرد. به ترکیب این موارد آدرس شبکه میگویند.</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a:xfrm>
            <a:off x="365760" y="6464808"/>
            <a:ext cx="987552" cy="310896"/>
          </a:xfrm>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BE14C3C8-CE39-133E-31F8-E2A69DFA914D}"/>
              </a:ext>
            </a:extLst>
          </p:cNvPr>
          <p:cNvSpPr>
            <a:spLocks noGrp="1"/>
          </p:cNvSpPr>
          <p:nvPr>
            <p:ph type="title"/>
          </p:nvPr>
        </p:nvSpPr>
        <p:spPr>
          <a:xfrm>
            <a:off x="199554" y="3209365"/>
            <a:ext cx="11107489" cy="3084037"/>
          </a:xfrm>
        </p:spPr>
        <p:txBody>
          <a:bodyPr/>
          <a:lstStyle/>
          <a:p>
            <a:pPr algn="r"/>
            <a:r>
              <a:rPr lang="fa-IR" sz="2400" b="1" i="0" dirty="0">
                <a:solidFill>
                  <a:srgbClr val="222222"/>
                </a:solidFill>
                <a:effectLst/>
                <a:latin typeface="iranyekan"/>
              </a:rPr>
              <a:t>1-سوکت‌های نوع </a:t>
            </a:r>
            <a:r>
              <a:rPr lang="en-US" sz="2400" b="1" i="0" dirty="0">
                <a:solidFill>
                  <a:srgbClr val="222222"/>
                </a:solidFill>
                <a:effectLst/>
                <a:latin typeface="iranyekan"/>
              </a:rPr>
              <a:t>Stream</a:t>
            </a:r>
            <a:br>
              <a:rPr lang="en-US" sz="2400" b="1" i="0" dirty="0">
                <a:solidFill>
                  <a:srgbClr val="222222"/>
                </a:solidFill>
                <a:effectLst/>
                <a:latin typeface="iranyekan"/>
              </a:rPr>
            </a:br>
            <a:r>
              <a:rPr lang="fa-IR" sz="2400" b="0" i="0" dirty="0">
                <a:solidFill>
                  <a:srgbClr val="444444"/>
                </a:solidFill>
                <a:effectLst/>
                <a:latin typeface="iranyekan"/>
              </a:rPr>
              <a:t>سوکت‌های نوع </a:t>
            </a:r>
            <a:r>
              <a:rPr lang="en-US" sz="2400" b="0" i="0" dirty="0">
                <a:solidFill>
                  <a:srgbClr val="444444"/>
                </a:solidFill>
                <a:effectLst/>
                <a:latin typeface="iranyekan"/>
              </a:rPr>
              <a:t>Stream </a:t>
            </a:r>
            <a:r>
              <a:rPr lang="fa-IR" sz="2400" b="0" i="0" dirty="0">
                <a:solidFill>
                  <a:srgbClr val="444444"/>
                </a:solidFill>
                <a:effectLst/>
                <a:latin typeface="iranyekan"/>
              </a:rPr>
              <a:t>که را سوکت‌های اتصال گرا (</a:t>
            </a:r>
            <a:r>
              <a:rPr lang="en-US" sz="2400" b="0" i="0" dirty="0">
                <a:solidFill>
                  <a:srgbClr val="444444"/>
                </a:solidFill>
                <a:effectLst/>
                <a:latin typeface="iranyekan"/>
              </a:rPr>
              <a:t>connection oriented) </a:t>
            </a:r>
            <a:r>
              <a:rPr lang="fa-IR" sz="2400" b="0" i="0" dirty="0">
                <a:solidFill>
                  <a:srgbClr val="444444"/>
                </a:solidFill>
                <a:effectLst/>
                <a:latin typeface="iranyekan"/>
              </a:rPr>
              <a:t>می‌نامند . روش ارسال برای سوکت‌های نوع </a:t>
            </a:r>
            <a:r>
              <a:rPr lang="en-US" sz="2400" b="0" i="0" dirty="0">
                <a:solidFill>
                  <a:srgbClr val="444444"/>
                </a:solidFill>
                <a:effectLst/>
                <a:latin typeface="iranyekan"/>
              </a:rPr>
              <a:t>Stream </a:t>
            </a:r>
            <a:r>
              <a:rPr lang="fa-IR" sz="2400" b="0" i="0" dirty="0">
                <a:solidFill>
                  <a:srgbClr val="444444"/>
                </a:solidFill>
                <a:effectLst/>
                <a:latin typeface="iranyekan"/>
              </a:rPr>
              <a:t>همان روش </a:t>
            </a:r>
            <a:r>
              <a:rPr lang="en-US" sz="2400" b="0" i="0" dirty="0">
                <a:solidFill>
                  <a:srgbClr val="444444"/>
                </a:solidFill>
                <a:effectLst/>
                <a:latin typeface="iranyekan"/>
              </a:rPr>
              <a:t>TCP </a:t>
            </a:r>
            <a:r>
              <a:rPr lang="fa-IR" sz="2400" b="0" i="0" dirty="0">
                <a:solidFill>
                  <a:srgbClr val="444444"/>
                </a:solidFill>
                <a:effectLst/>
                <a:latin typeface="iranyekan"/>
              </a:rPr>
              <a:t>است و بنابراین دیتا با رعایت ترتیب، با اطمینان صد در صد و با نظارت کافی بر خطاهای احتمالی مبادله می‌شوند. به عنوان مثال پروتکل انتقال فایل (</a:t>
            </a:r>
            <a:r>
              <a:rPr lang="en-US" sz="2400" b="0" i="0" dirty="0">
                <a:solidFill>
                  <a:srgbClr val="444444"/>
                </a:solidFill>
                <a:effectLst/>
                <a:latin typeface="iranyekan"/>
              </a:rPr>
              <a:t>FTP)، HTTP </a:t>
            </a:r>
            <a:r>
              <a:rPr lang="fa-IR" sz="2400" b="0" i="0" dirty="0">
                <a:solidFill>
                  <a:srgbClr val="444444"/>
                </a:solidFill>
                <a:effectLst/>
                <a:latin typeface="iranyekan"/>
              </a:rPr>
              <a:t>یا پروتکل </a:t>
            </a:r>
            <a:r>
              <a:rPr lang="en-US" sz="2400" b="0" i="0" dirty="0">
                <a:solidFill>
                  <a:srgbClr val="444444"/>
                </a:solidFill>
                <a:effectLst/>
                <a:latin typeface="iranyekan"/>
              </a:rPr>
              <a:t>SMTP </a:t>
            </a:r>
            <a:r>
              <a:rPr lang="fa-IR" sz="2400" b="0" i="0" dirty="0">
                <a:solidFill>
                  <a:srgbClr val="444444"/>
                </a:solidFill>
                <a:effectLst/>
                <a:latin typeface="iranyekan"/>
              </a:rPr>
              <a:t>همگی نیازمند برقراری یک ارتباط مطمئن و بدون خطا هستند و طبعا از سوکت‌های نوع </a:t>
            </a:r>
            <a:r>
              <a:rPr lang="en-US" sz="2400" b="0" i="0" dirty="0">
                <a:solidFill>
                  <a:srgbClr val="444444"/>
                </a:solidFill>
                <a:effectLst/>
                <a:latin typeface="iranyekan"/>
              </a:rPr>
              <a:t>Stream </a:t>
            </a:r>
            <a:r>
              <a:rPr lang="fa-IR" sz="2400" b="0" i="0" dirty="0">
                <a:solidFill>
                  <a:srgbClr val="444444"/>
                </a:solidFill>
                <a:effectLst/>
                <a:latin typeface="iranyekan"/>
              </a:rPr>
              <a:t>بهره می‌برند. سوکت‌های نوع </a:t>
            </a:r>
            <a:r>
              <a:rPr lang="en-US" sz="2400" b="0" i="0" dirty="0">
                <a:solidFill>
                  <a:srgbClr val="444444"/>
                </a:solidFill>
                <a:effectLst/>
                <a:latin typeface="iranyekan"/>
              </a:rPr>
              <a:t>Stream </a:t>
            </a:r>
            <a:r>
              <a:rPr lang="fa-IR" sz="2400" b="0" i="0" dirty="0">
                <a:solidFill>
                  <a:srgbClr val="444444"/>
                </a:solidFill>
                <a:effectLst/>
                <a:latin typeface="iranyekan"/>
              </a:rPr>
              <a:t>دقیقا بر روی پروتکل </a:t>
            </a:r>
            <a:r>
              <a:rPr lang="en-US" sz="2400" b="0" i="0" dirty="0">
                <a:solidFill>
                  <a:srgbClr val="444444"/>
                </a:solidFill>
                <a:effectLst/>
                <a:latin typeface="iranyekan"/>
              </a:rPr>
              <a:t>TCP </a:t>
            </a:r>
            <a:r>
              <a:rPr lang="fa-IR" sz="2400" b="0" i="0" dirty="0">
                <a:solidFill>
                  <a:srgbClr val="444444"/>
                </a:solidFill>
                <a:effectLst/>
                <a:latin typeface="iranyekan"/>
              </a:rPr>
              <a:t>بوده و طبیعتا قبل از مبادله دیتا باید یک اتصال به روش </a:t>
            </a:r>
            <a:r>
              <a:rPr lang="en-US" sz="2400" b="0" i="0" dirty="0">
                <a:solidFill>
                  <a:srgbClr val="444444"/>
                </a:solidFill>
                <a:effectLst/>
                <a:latin typeface="iranyekan"/>
              </a:rPr>
              <a:t>Three Way Handshake  </a:t>
            </a:r>
            <a:r>
              <a:rPr lang="fa-IR" sz="2400" b="0" i="0" dirty="0">
                <a:solidFill>
                  <a:srgbClr val="444444"/>
                </a:solidFill>
                <a:effectLst/>
                <a:latin typeface="iranyekan"/>
              </a:rPr>
              <a:t>بین دو پروسهٔ نهایی برقرار بشود.به زبان ساده تر یعنی قبل ازمبادله دیتا باید یک اتصال مطمئن برقرار شود که دیتا با یک نظم و ترتیب خاصی ارسال و دریافت شوند و تضمینی برای رسیدن دیتا وجود داشته باشد.</a:t>
            </a:r>
          </a:p>
        </p:txBody>
      </p:sp>
    </p:spTree>
    <p:extLst>
      <p:ext uri="{BB962C8B-B14F-4D97-AF65-F5344CB8AC3E}">
        <p14:creationId xmlns:p14="http://schemas.microsoft.com/office/powerpoint/2010/main" val="1002104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67" name="Title 37">
            <a:extLst>
              <a:ext uri="{FF2B5EF4-FFF2-40B4-BE49-F238E27FC236}">
                <a16:creationId xmlns:a16="http://schemas.microsoft.com/office/drawing/2014/main" id="{ACB7E9D4-FD62-3C36-BF47-B9BA7B3B7D74}"/>
              </a:ext>
            </a:extLst>
          </p:cNvPr>
          <p:cNvSpPr>
            <a:spLocks noGrp="1"/>
          </p:cNvSpPr>
          <p:nvPr>
            <p:ph type="title"/>
          </p:nvPr>
        </p:nvSpPr>
        <p:spPr>
          <a:xfrm>
            <a:off x="199554" y="1604682"/>
            <a:ext cx="11107489" cy="4688721"/>
          </a:xfrm>
        </p:spPr>
        <p:txBody>
          <a:bodyPr/>
          <a:lstStyle/>
          <a:p>
            <a:pPr algn="r"/>
            <a:r>
              <a:rPr lang="fa-IR" sz="2000" b="1" i="0" dirty="0">
                <a:solidFill>
                  <a:srgbClr val="222222"/>
                </a:solidFill>
                <a:effectLst/>
                <a:latin typeface="iranyekan"/>
              </a:rPr>
              <a:t>معرفی کامل لایه های پروتکل </a:t>
            </a:r>
            <a:r>
              <a:rPr lang="en-US" sz="2000" b="1" i="0" dirty="0">
                <a:solidFill>
                  <a:srgbClr val="222222"/>
                </a:solidFill>
                <a:effectLst/>
                <a:latin typeface="iranyekan"/>
              </a:rPr>
              <a:t>TCP</a:t>
            </a:r>
            <a:br>
              <a:rPr lang="en-US" sz="2000" b="1" i="0" dirty="0">
                <a:solidFill>
                  <a:srgbClr val="222222"/>
                </a:solidFill>
                <a:effectLst/>
                <a:latin typeface="iranyekan"/>
              </a:rPr>
            </a:br>
            <a:r>
              <a:rPr lang="fa-IR" sz="2000" b="0" i="0" dirty="0">
                <a:solidFill>
                  <a:srgbClr val="444444"/>
                </a:solidFill>
                <a:effectLst/>
                <a:latin typeface="iranyekan"/>
              </a:rPr>
              <a:t>سوالی که در کنار “پروتکل </a:t>
            </a:r>
            <a:r>
              <a:rPr lang="en-US" sz="2000" b="0" i="0" dirty="0">
                <a:solidFill>
                  <a:srgbClr val="444444"/>
                </a:solidFill>
                <a:effectLst/>
                <a:latin typeface="iranyekan"/>
              </a:rPr>
              <a:t>TCP </a:t>
            </a:r>
            <a:r>
              <a:rPr lang="fa-IR" sz="2000" b="0" i="0" dirty="0">
                <a:solidFill>
                  <a:srgbClr val="444444"/>
                </a:solidFill>
                <a:effectLst/>
                <a:latin typeface="iranyekan"/>
              </a:rPr>
              <a:t>چیست” می آید، این است که این پروتکل چند لایه دارد؟ پروتکل </a:t>
            </a:r>
            <a:r>
              <a:rPr lang="en-US" sz="2000" b="0" i="0" dirty="0">
                <a:solidFill>
                  <a:srgbClr val="444444"/>
                </a:solidFill>
                <a:effectLst/>
                <a:latin typeface="iranyekan"/>
              </a:rPr>
              <a:t>TCP </a:t>
            </a:r>
            <a:r>
              <a:rPr lang="fa-IR" sz="2000" b="0" i="0" dirty="0">
                <a:solidFill>
                  <a:srgbClr val="444444"/>
                </a:solidFill>
                <a:effectLst/>
                <a:latin typeface="iranyekan"/>
              </a:rPr>
              <a:t>دارای 4 لایه مجزا است که باعث می شود اطلاعات به صورت صحیح به رایانه کلاینت ارسال شود.</a:t>
            </a:r>
            <a:br>
              <a:rPr lang="fa-IR" sz="2000" b="0" i="0" dirty="0">
                <a:solidFill>
                  <a:srgbClr val="444444"/>
                </a:solidFill>
                <a:effectLst/>
                <a:latin typeface="iranyekan"/>
              </a:rPr>
            </a:br>
            <a:r>
              <a:rPr lang="fa-IR" sz="2000" b="0" i="0" dirty="0">
                <a:solidFill>
                  <a:srgbClr val="444444"/>
                </a:solidFill>
                <a:effectLst/>
                <a:latin typeface="iranyekan"/>
              </a:rPr>
              <a:t>لایه </a:t>
            </a:r>
            <a:r>
              <a:rPr lang="en-US" sz="2000" b="0" i="0" dirty="0">
                <a:solidFill>
                  <a:srgbClr val="444444"/>
                </a:solidFill>
                <a:effectLst/>
                <a:latin typeface="iranyekan"/>
              </a:rPr>
              <a:t>Datalink:</a:t>
            </a:r>
            <a:br>
              <a:rPr lang="en-US" sz="2000" b="0" i="0" dirty="0">
                <a:solidFill>
                  <a:srgbClr val="444444"/>
                </a:solidFill>
                <a:effectLst/>
                <a:latin typeface="iranyekan"/>
              </a:rPr>
            </a:br>
            <a:r>
              <a:rPr lang="en-US" sz="2000" b="0" i="0" dirty="0">
                <a:solidFill>
                  <a:srgbClr val="444444"/>
                </a:solidFill>
                <a:effectLst/>
                <a:latin typeface="iranyekan"/>
              </a:rPr>
              <a:t>datalink </a:t>
            </a:r>
            <a:r>
              <a:rPr lang="fa-IR" sz="2000" b="0" i="0" dirty="0">
                <a:solidFill>
                  <a:srgbClr val="444444"/>
                </a:solidFill>
                <a:effectLst/>
                <a:latin typeface="iranyekan"/>
              </a:rPr>
              <a:t>در واقع همان چیزی است که بخش‌های فیزیکی ارسال و دریافت دیتا را با استفاده از کابل </a:t>
            </a:r>
            <a:r>
              <a:rPr lang="en-US" sz="2000" b="0" i="0" dirty="0">
                <a:solidFill>
                  <a:srgbClr val="444444"/>
                </a:solidFill>
                <a:effectLst/>
                <a:latin typeface="iranyekan"/>
              </a:rPr>
              <a:t>LAN، </a:t>
            </a:r>
            <a:r>
              <a:rPr lang="en-US" sz="2000" b="0" i="0" dirty="0" err="1">
                <a:solidFill>
                  <a:srgbClr val="444444"/>
                </a:solidFill>
                <a:effectLst/>
                <a:latin typeface="iranyekan"/>
              </a:rPr>
              <a:t>WiFi</a:t>
            </a:r>
            <a:r>
              <a:rPr lang="en-US" sz="2000" b="0" i="0" dirty="0">
                <a:solidFill>
                  <a:srgbClr val="444444"/>
                </a:solidFill>
                <a:effectLst/>
                <a:latin typeface="iranyekan"/>
              </a:rPr>
              <a:t>، </a:t>
            </a:r>
            <a:r>
              <a:rPr lang="fa-IR" sz="2000" b="0" i="0" dirty="0">
                <a:solidFill>
                  <a:srgbClr val="444444"/>
                </a:solidFill>
                <a:effectLst/>
                <a:latin typeface="iranyekan"/>
              </a:rPr>
              <a:t>کارت شبکه، درایور دستگاه در کامپیوتر انجام می‌دهد.</a:t>
            </a:r>
            <a:br>
              <a:rPr lang="fa-IR" sz="2000" b="0" i="0" dirty="0">
                <a:solidFill>
                  <a:srgbClr val="444444"/>
                </a:solidFill>
                <a:effectLst/>
                <a:latin typeface="iranyekan"/>
              </a:rPr>
            </a:br>
            <a:r>
              <a:rPr lang="fa-IR" sz="2000" b="0" i="0" dirty="0">
                <a:solidFill>
                  <a:srgbClr val="444444"/>
                </a:solidFill>
                <a:effectLst/>
                <a:latin typeface="iranyekan"/>
              </a:rPr>
              <a:t>لایه اینترنت :</a:t>
            </a:r>
            <a:br>
              <a:rPr lang="fa-IR" sz="2000" b="0" i="0" dirty="0">
                <a:solidFill>
                  <a:srgbClr val="444444"/>
                </a:solidFill>
                <a:effectLst/>
                <a:latin typeface="iranyekan"/>
              </a:rPr>
            </a:br>
            <a:r>
              <a:rPr lang="fa-IR" sz="2000" b="0" i="0" dirty="0">
                <a:solidFill>
                  <a:srgbClr val="444444"/>
                </a:solidFill>
                <a:effectLst/>
                <a:latin typeface="iranyekan"/>
              </a:rPr>
              <a:t>اینترنت حرکت بسته‌ها در سطح شبکه را بررسی و کنترل میکند.</a:t>
            </a:r>
            <a:br>
              <a:rPr lang="fa-IR" sz="2000" b="0" i="0" dirty="0">
                <a:solidFill>
                  <a:srgbClr val="444444"/>
                </a:solidFill>
                <a:effectLst/>
                <a:latin typeface="iranyekan"/>
              </a:rPr>
            </a:br>
            <a:r>
              <a:rPr lang="fa-IR" sz="2000" b="0" i="0" dirty="0">
                <a:solidFill>
                  <a:srgbClr val="444444"/>
                </a:solidFill>
                <a:effectLst/>
                <a:latin typeface="iranyekan"/>
              </a:rPr>
              <a:t>لایه </a:t>
            </a:r>
            <a:r>
              <a:rPr lang="en-US" sz="2000" b="0" i="0" dirty="0">
                <a:solidFill>
                  <a:srgbClr val="444444"/>
                </a:solidFill>
                <a:effectLst/>
                <a:latin typeface="iranyekan"/>
              </a:rPr>
              <a:t>Transport:</a:t>
            </a:r>
            <a:br>
              <a:rPr lang="en-US" sz="2000" b="0" i="0" dirty="0">
                <a:solidFill>
                  <a:srgbClr val="444444"/>
                </a:solidFill>
                <a:effectLst/>
                <a:latin typeface="iranyekan"/>
              </a:rPr>
            </a:br>
            <a:r>
              <a:rPr lang="en-US" sz="2000" b="0" i="0" dirty="0">
                <a:solidFill>
                  <a:srgbClr val="444444"/>
                </a:solidFill>
                <a:effectLst/>
                <a:latin typeface="iranyekan"/>
              </a:rPr>
              <a:t>Transport </a:t>
            </a:r>
            <a:r>
              <a:rPr lang="fa-IR" sz="2000" b="0" i="0" dirty="0">
                <a:solidFill>
                  <a:srgbClr val="444444"/>
                </a:solidFill>
                <a:effectLst/>
                <a:latin typeface="iranyekan"/>
              </a:rPr>
              <a:t>در واقع همان چیزی است که یک اتصال دیتا قابل اعتماد بین دو رایانه مختلف در یک سازمان و یا حتی در سراسر دنیا را برای شما فراهم می کند. این دیتا را در بسته‌های مختلف تقسیم می‌کند و سپس بسته‎‌هایی را که از دستگاه دیگر دریافت کرده است، بهم دیگر متصل می‌کند و به آن کامپیوتر می‌دهد.</a:t>
            </a:r>
            <a:br>
              <a:rPr lang="fa-IR" sz="2000" b="0" i="0" dirty="0">
                <a:solidFill>
                  <a:srgbClr val="444444"/>
                </a:solidFill>
                <a:effectLst/>
                <a:latin typeface="iranyekan"/>
              </a:rPr>
            </a:br>
            <a:r>
              <a:rPr lang="fa-IR" sz="2000" b="0" i="0" dirty="0">
                <a:solidFill>
                  <a:srgbClr val="444444"/>
                </a:solidFill>
                <a:effectLst/>
                <a:latin typeface="iranyekan"/>
              </a:rPr>
              <a:t>لایه </a:t>
            </a:r>
            <a:r>
              <a:rPr lang="en-US" sz="2000" b="0" i="0" dirty="0">
                <a:solidFill>
                  <a:srgbClr val="444444"/>
                </a:solidFill>
                <a:effectLst/>
                <a:latin typeface="iranyekan"/>
              </a:rPr>
              <a:t>Application </a:t>
            </a:r>
            <a:r>
              <a:rPr lang="fa-IR" sz="2000" b="0" i="0" dirty="0">
                <a:solidFill>
                  <a:srgbClr val="444444"/>
                </a:solidFill>
                <a:effectLst/>
                <a:latin typeface="iranyekan"/>
              </a:rPr>
              <a:t>به عنوان یکی از لایه های پروتکل </a:t>
            </a:r>
            <a:r>
              <a:rPr lang="en-US" sz="2000" b="0" i="0" dirty="0">
                <a:solidFill>
                  <a:srgbClr val="444444"/>
                </a:solidFill>
                <a:effectLst/>
                <a:latin typeface="iranyekan"/>
              </a:rPr>
              <a:t>TCP </a:t>
            </a:r>
            <a:r>
              <a:rPr lang="fa-IR" sz="2000" b="0" i="0" dirty="0">
                <a:solidFill>
                  <a:srgbClr val="444444"/>
                </a:solidFill>
                <a:effectLst/>
                <a:latin typeface="iranyekan"/>
              </a:rPr>
              <a:t>چیست؟</a:t>
            </a:r>
            <a:br>
              <a:rPr lang="fa-IR" sz="2000" b="0" i="0" dirty="0">
                <a:solidFill>
                  <a:srgbClr val="444444"/>
                </a:solidFill>
                <a:effectLst/>
                <a:latin typeface="iranyekan"/>
              </a:rPr>
            </a:br>
            <a:r>
              <a:rPr lang="fa-IR" sz="2000" b="0" i="0" dirty="0">
                <a:solidFill>
                  <a:srgbClr val="444444"/>
                </a:solidFill>
                <a:effectLst/>
                <a:latin typeface="iranyekan"/>
              </a:rPr>
              <a:t>لایه کاربردی یا </a:t>
            </a:r>
            <a:r>
              <a:rPr lang="en-US" sz="2000" b="0" i="0" dirty="0">
                <a:solidFill>
                  <a:srgbClr val="444444"/>
                </a:solidFill>
                <a:effectLst/>
                <a:latin typeface="iranyekan"/>
              </a:rPr>
              <a:t>Application </a:t>
            </a:r>
            <a:r>
              <a:rPr lang="fa-IR" sz="2000" b="0" i="0" dirty="0">
                <a:solidFill>
                  <a:srgbClr val="444444"/>
                </a:solidFill>
                <a:effectLst/>
                <a:latin typeface="iranyekan"/>
              </a:rPr>
              <a:t>در واقع گروه برنامه هایی است که نیاز به ارتباطات شبکه دارند. این همان چیزی است که کاربر به طور معمول با آنها ارتباط برقرار می کند و برای مثال نیز می توان به ایمیل اشاره کرد.</a:t>
            </a:r>
          </a:p>
        </p:txBody>
      </p:sp>
    </p:spTree>
    <p:extLst>
      <p:ext uri="{BB962C8B-B14F-4D97-AF65-F5344CB8AC3E}">
        <p14:creationId xmlns:p14="http://schemas.microsoft.com/office/powerpoint/2010/main" val="1445010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a:xfrm>
            <a:off x="365760" y="6464808"/>
            <a:ext cx="987552" cy="310896"/>
          </a:xfrm>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a:xfrm>
            <a:off x="4379976" y="6464808"/>
            <a:ext cx="3438144" cy="310896"/>
          </a:xfrm>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a:xfrm>
            <a:off x="11027664" y="6464808"/>
            <a:ext cx="987552" cy="310896"/>
          </a:xfrm>
        </p:spPr>
        <p:txBody>
          <a:bodyPr/>
          <a:lstStyle/>
          <a:p>
            <a:fld id="{58FB4751-880F-D840-AAA9-3A15815CC996}" type="slidenum">
              <a:rPr lang="en-US" smtClean="0"/>
              <a:pPr/>
              <a:t>9</a:t>
            </a:fld>
            <a:endParaRPr lang="en-US" dirty="0"/>
          </a:p>
        </p:txBody>
      </p:sp>
      <p:sp>
        <p:nvSpPr>
          <p:cNvPr id="11" name="TextBox 10">
            <a:extLst>
              <a:ext uri="{FF2B5EF4-FFF2-40B4-BE49-F238E27FC236}">
                <a16:creationId xmlns:a16="http://schemas.microsoft.com/office/drawing/2014/main" id="{C2A49799-EFBE-1B7C-E72C-AC1748D7C64B}"/>
              </a:ext>
            </a:extLst>
          </p:cNvPr>
          <p:cNvSpPr txBox="1"/>
          <p:nvPr/>
        </p:nvSpPr>
        <p:spPr>
          <a:xfrm>
            <a:off x="3050241" y="612845"/>
            <a:ext cx="6100482" cy="2308324"/>
          </a:xfrm>
          <a:prstGeom prst="rect">
            <a:avLst/>
          </a:prstGeom>
          <a:noFill/>
        </p:spPr>
        <p:txBody>
          <a:bodyPr wrap="square">
            <a:spAutoFit/>
          </a:bodyPr>
          <a:lstStyle/>
          <a:p>
            <a:pPr algn="r"/>
            <a:r>
              <a:rPr lang="fa-IR" b="1" i="0" dirty="0">
                <a:solidFill>
                  <a:srgbClr val="222222"/>
                </a:solidFill>
                <a:effectLst/>
                <a:latin typeface="iranyekan"/>
              </a:rPr>
              <a:t>2-سوکت‌های نوع </a:t>
            </a:r>
            <a:r>
              <a:rPr lang="en-US" b="1" i="0" dirty="0">
                <a:solidFill>
                  <a:srgbClr val="222222"/>
                </a:solidFill>
                <a:effectLst/>
                <a:latin typeface="iranyekan"/>
              </a:rPr>
              <a:t>Datagram</a:t>
            </a:r>
          </a:p>
          <a:p>
            <a:pPr algn="r"/>
            <a:r>
              <a:rPr lang="fa-IR" b="0" i="0" dirty="0">
                <a:solidFill>
                  <a:srgbClr val="444444"/>
                </a:solidFill>
                <a:effectLst/>
                <a:latin typeface="iranyekan"/>
              </a:rPr>
              <a:t>سوکت‌های نوع دیتاگرام را سوکت‌های بدون اتصال (</a:t>
            </a:r>
            <a:r>
              <a:rPr lang="en-US" b="0" i="0" dirty="0">
                <a:solidFill>
                  <a:srgbClr val="444444"/>
                </a:solidFill>
                <a:effectLst/>
                <a:latin typeface="iranyekan"/>
              </a:rPr>
              <a:t>connectionless) </a:t>
            </a:r>
            <a:r>
              <a:rPr lang="fa-IR" b="0" i="0" dirty="0">
                <a:solidFill>
                  <a:srgbClr val="444444"/>
                </a:solidFill>
                <a:effectLst/>
                <a:latin typeface="iranyekan"/>
              </a:rPr>
              <a:t>می‌نامند. سوکت نوع دیتاگرام نامطمئن است و هیچگونه تضمینی در ترتیب جریان دیتا وجود ندارد. سوکت نوع دیتاگرام مبتنی بر </a:t>
            </a:r>
            <a:r>
              <a:rPr lang="fa-IR" b="0" i="0" u="none" strike="noStrike" dirty="0">
                <a:solidFill>
                  <a:srgbClr val="0091EA"/>
                </a:solidFill>
                <a:effectLst/>
                <a:latin typeface="iranyekan"/>
                <a:hlinkClick r:id="rId3"/>
              </a:rPr>
              <a:t>پروتکل </a:t>
            </a:r>
            <a:r>
              <a:rPr lang="en-US" b="0" i="0" u="none" strike="noStrike" dirty="0">
                <a:solidFill>
                  <a:srgbClr val="0091EA"/>
                </a:solidFill>
                <a:effectLst/>
                <a:latin typeface="iranyekan"/>
                <a:hlinkClick r:id="rId3"/>
              </a:rPr>
              <a:t>UDP</a:t>
            </a:r>
            <a:r>
              <a:rPr lang="en-US" b="0" i="0" dirty="0">
                <a:solidFill>
                  <a:srgbClr val="444444"/>
                </a:solidFill>
                <a:effectLst/>
                <a:latin typeface="iranyekan"/>
              </a:rPr>
              <a:t> </a:t>
            </a:r>
            <a:r>
              <a:rPr lang="fa-IR" b="0" i="0" dirty="0">
                <a:solidFill>
                  <a:srgbClr val="444444"/>
                </a:solidFill>
                <a:effectLst/>
                <a:latin typeface="iranyekan"/>
              </a:rPr>
              <a:t>است و بدون نیاز به برقراری هیچ ارتباط یا اتصال، دیتا مبادله می‌شوند. بنابراین تضمینی در رسیدن دیتا، صحت دیتا و حفظ ترتیب دیتا وجود ندارد. ولی با تمام این مشکلات باز هم در برخی از کاربردها مثل انتقال صدا و تصویر استفاده میشوند.</a:t>
            </a:r>
          </a:p>
        </p:txBody>
      </p:sp>
    </p:spTree>
    <p:extLst>
      <p:ext uri="{BB962C8B-B14F-4D97-AF65-F5344CB8AC3E}">
        <p14:creationId xmlns:p14="http://schemas.microsoft.com/office/powerpoint/2010/main" val="1234133501"/>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_Win32_KB_V6" id="{0A75CF2D-5513-4203-B889-4E35922CAA18}" vid="{558CD83A-42C3-4B6E-BEA4-8AB2EDB7E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A7715FD-652A-4047-8371-A257197001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808716-392B-45C4-A28C-4D1FA08120D8}">
  <ds:schemaRefs>
    <ds:schemaRef ds:uri="http://schemas.microsoft.com/sharepoint/v3/contenttype/forms"/>
  </ds:schemaRefs>
</ds:datastoreItem>
</file>

<file path=customXml/itemProps3.xml><?xml version="1.0" encoding="utf-8"?>
<ds:datastoreItem xmlns:ds="http://schemas.openxmlformats.org/officeDocument/2006/customXml" ds:itemID="{F7045A1F-0CAB-4A4D-BBD1-9392B0D973D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{C3D7B4E8-BECA-471A-9FEB-7C6E919348B5}tf11964407_win32</Template>
  <TotalTime>93</TotalTime>
  <Words>1756</Words>
  <Application>Microsoft Office PowerPoint</Application>
  <PresentationFormat>Widescreen</PresentationFormat>
  <Paragraphs>46</Paragraphs>
  <Slides>13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Courier New</vt:lpstr>
      <vt:lpstr>Gill Sans Nova</vt:lpstr>
      <vt:lpstr>Gill Sans Nova Light</vt:lpstr>
      <vt:lpstr>iranyekan</vt:lpstr>
      <vt:lpstr>Sagona Book</vt:lpstr>
      <vt:lpstr>Custom</vt:lpstr>
      <vt:lpstr>socket</vt:lpstr>
      <vt:lpstr>socket</vt:lpstr>
      <vt:lpstr>مشخصه socket</vt:lpstr>
      <vt:lpstr>فرایند استفاده از پروتکل Socket</vt:lpstr>
      <vt:lpstr>پیاده سازی</vt:lpstr>
      <vt:lpstr>آدرس Host یک نرم افزار میتواند با یک فرایند راه دور (Remote Process) از طریق ترکیبی از پروتکلهای شبکه، آدرس IP و Port ارتباط بگیرد. به ترکیب این موارد آدرس شبکه میگویند.</vt:lpstr>
      <vt:lpstr>1-سوکت‌های نوع Stream سوکت‌های نوع Stream که را سوکت‌های اتصال گرا (connection oriented) می‌نامند . روش ارسال برای سوکت‌های نوع Stream همان روش TCP است و بنابراین دیتا با رعایت ترتیب، با اطمینان صد در صد و با نظارت کافی بر خطاهای احتمالی مبادله می‌شوند. به عنوان مثال پروتکل انتقال فایل (FTP)، HTTP یا پروتکل SMTP همگی نیازمند برقراری یک ارتباط مطمئن و بدون خطا هستند و طبعا از سوکت‌های نوع Stream بهره می‌برند. سوکت‌های نوع Stream دقیقا بر روی پروتکل TCP بوده و طبیعتا قبل از مبادله دیتا باید یک اتصال به روش Three Way Handshake  بین دو پروسهٔ نهایی برقرار بشود.به زبان ساده تر یعنی قبل ازمبادله دیتا باید یک اتصال مطمئن برقرار شود که دیتا با یک نظم و ترتیب خاصی ارسال و دریافت شوند و تضمینی برای رسیدن دیتا وجود داشته باشد.</vt:lpstr>
      <vt:lpstr>معرفی کامل لایه های پروتکل TCP سوالی که در کنار “پروتکل TCP چیست” می آید، این است که این پروتکل چند لایه دارد؟ پروتکل TCP دارای 4 لایه مجزا است که باعث می شود اطلاعات به صورت صحیح به رایانه کلاینت ارسال شود. لایه Datalink: datalink در واقع همان چیزی است که بخش‌های فیزیکی ارسال و دریافت دیتا را با استفاده از کابل LAN، WiFi، کارت شبکه، درایور دستگاه در کامپیوتر انجام می‌دهد. لایه اینترنت : اینترنت حرکت بسته‌ها در سطح شبکه را بررسی و کنترل میکند. لایه Transport: Transport در واقع همان چیزی است که یک اتصال دیتا قابل اعتماد بین دو رایانه مختلف در یک سازمان و یا حتی در سراسر دنیا را برای شما فراهم می کند. این دیتا را در بسته‌های مختلف تقسیم می‌کند و سپس بسته‎‌هایی را که از دستگاه دیگر دریافت کرده است، بهم دیگر متصل می‌کند و به آن کامپیوتر می‌دهد. لایه Application به عنوان یکی از لایه های پروتکل TCP چیست؟ لایه کاربردی یا Application در واقع گروه برنامه هایی است که نیاز به ارتباطات شبکه دارند. این همان چیزی است که کاربر به طور معمول با آنها ارتباط برقرار می کند و برای مثال نیز می توان به ایمیل اشاره کرد.</vt:lpstr>
      <vt:lpstr>PowerPoint Presentation</vt:lpstr>
      <vt:lpstr>سرعت تحویل داده‌ها در پروتکل Socket از نوع UPD تنها حسن UPD سرعت تحویل دیتا است.براساس شرایط این پروتکل، اگر در روند انتقال اطلاعات مشکلی پیش بیاید و بسته‌ی ارسالی، به‌صورت کامل به مقصد نرسد، بسته‌ی فوق، مجددا برای کامپیوتر مقصد ارسال نمی‌شود. به عنوان مثال، در سایت‌هایی که اقدام به پخش موسیقی از طریق اینترنت می‌کنند، از این پروتکل استفاده می‌شود. در بعضی لحظات در حین گوش کردن به موسیقی، متوجه قطع و وصل شدن یا مکث در پخش موسیقی می‌شویم. علت این امر نیز همانطور که گفتیم،این است یک یا چند بسته از بسته‌های ارسالی ناقص بوده است. الزامات UDP سؤالی که اینک پیش می‌آید این است که ما چرا باید به یک پروتکل Socket غیر قابل اتکا برای انتقال دیتا نیاز داشته باشیم؟ ما از UDP جایی استفاده می‌کنیم که تأیید وصول بسته‌ها پهنای باند قابل توجهی را به همراه داده‌های واقعی اشغال می‌کند. برای نمونه در مورد Stream کردن ویدئو، هزاران بسته به سمت کاربران فوروارد می‌شوند. تأیید وصول همه این بسته‌ها دشوار است و می‌تواند موجب هدررفت پهنای باند زیادی شود. بهترین مکانیسم تحویل پروتکل IP زیرین، نهایت تلاش را برای تحویل بسته‌هایش تضمین می‌کند، اما حتی اگر برخی بسته‌ها در جریان استریم کردن ویدئو از دست بروند، تأثیر آن زیاد نیست و می‌توان آن را به سادگی نادیده گرفت. حذف چند بسته در ترافیک ویدئویی و صوتی در اغلب موارد اصلاً قابل تشخیص نیست. موارد کاربرد UDP به شرح زیر است : مناسب برای ارتباطات یکسو و همچنین برای پخش اطلاعات . برای راه اندازی خودکار (bootstrapping) یا دیگر اهداف بدون استفاده از پشته کامل پروتکل مناسب است مانند DHCP و FTP Datagram به وجود می آورد که برای دیگر مدل های پروتکل مثل IP tunneling و Remote Procedure Call و NFS مناسب است سرویس معامله گرایی (انتقال گرایی) است که برای مواردی مثل DNS و Network Time Protocol استفاده می شود مناسب برای مشتریان به تعداد زیاد ، مانند برنامه های streaming media مثل IPTV</vt:lpstr>
      <vt:lpstr>PowerPoint Presentation</vt:lpstr>
      <vt:lpstr>3-سوکت‌های نوع Raw پروتکل Socket Raw یا همان سوکت خام نوع ساده‌تری از سوکت است که از لایه‌هایی که در UPD و TCP استفاده میشود، استفاده نمیکند. در این سوکت استفاده از هدرها اختیاری است. بیشتر رابط های برنامه نویسی کاربردی سوکت (API ها)، به عنوان مثال، آن هایی که مبتنی بر سوکت های برکلی هستند، از سوکت های خام پشتیبانی می کنند. ویندوز XP در سال 2001 با پشتیبانی از سوکت خام منتشر شد، اما سه سال بعد، مایکروسافت پشتیبانی از سوکت خام Winsock را به دلیل نگرانی های امنیتی محدود کرد. سوکت‌های خام معمولاً در تجهیزات شبکه در دسترس هستند و برای مسیریابی پروتکل‌هایی مانند پروتکل مدیریت گروه اینترنت (IGMP) و Open Shortest Path First (OSPF) و در پروتکل پیام کنترل اینترنت (ICMP) مورد استفاده قرار می‌گیرند. ابزار پینگ.</vt:lpstr>
      <vt:lpstr>تاریخچه پروتکل Socket اصطلاح سوکت به انتشار RFC 147 در سال 1971 برمی گردد، زمانی که در ARPANET استفاده شد. اکثر پیاده سازی های مدرن سوکت‌ها بر اساس سوکت‌های برکلی (1983) و پشته های دیگر مانند Winsock (1991) هستند. API سوکت‌های برکلی در توزیع نرم‌افزار برکلی (BSD)، با سیستم‌عامل یونیکس 4.2BSD به‌عنوان یک API سرچشمه گرفت. با این حال، تنها در سال 1989، UC Berkeley توانست نسخه‌هایی از سیستم عامل و کتابخانه شبکه‌اش را آزاد از محدودیت‌های مجوز یونیکس محافظت‌شده با حق چاپ AT&amp;T منتشر کند.</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socket</dc:title>
  <dc:creator>mohammadhosein jafary</dc:creator>
  <cp:lastModifiedBy>mohammadhosein jafary</cp:lastModifiedBy>
  <cp:revision>1</cp:revision>
  <dcterms:created xsi:type="dcterms:W3CDTF">2023-09-21T09:46:32Z</dcterms:created>
  <dcterms:modified xsi:type="dcterms:W3CDTF">2023-09-21T11:19:43Z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