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61" r:id="rId3"/>
    <p:sldId id="262" r:id="rId4"/>
    <p:sldId id="259" r:id="rId5"/>
    <p:sldId id="274" r:id="rId6"/>
    <p:sldId id="258" r:id="rId7"/>
    <p:sldId id="300" r:id="rId8"/>
    <p:sldId id="308" r:id="rId9"/>
    <p:sldId id="298" r:id="rId10"/>
    <p:sldId id="303" r:id="rId11"/>
    <p:sldId id="304" r:id="rId12"/>
    <p:sldId id="299" r:id="rId13"/>
    <p:sldId id="305" r:id="rId14"/>
    <p:sldId id="263" r:id="rId15"/>
    <p:sldId id="276" r:id="rId16"/>
    <p:sldId id="307" r:id="rId17"/>
    <p:sldId id="306" r:id="rId18"/>
    <p:sldId id="264" r:id="rId19"/>
    <p:sldId id="309" r:id="rId20"/>
    <p:sldId id="265" r:id="rId21"/>
    <p:sldId id="302" r:id="rId22"/>
    <p:sldId id="279" r:id="rId23"/>
    <p:sldId id="310" r:id="rId24"/>
  </p:sldIdLst>
  <p:sldSz cx="9144000" cy="5143500" type="screen16x9"/>
  <p:notesSz cx="6858000" cy="9144000"/>
  <p:embeddedFontLst>
    <p:embeddedFont>
      <p:font typeface="Baskerville Old Face" panose="02020602080505020303" pitchFamily="18" charset="0"/>
      <p:regular r:id="rId26"/>
    </p:embeddedFont>
    <p:embeddedFont>
      <p:font typeface="Rajdhani" panose="020B0604020202020204" charset="0"/>
      <p:regular r:id="rId27"/>
      <p:bold r:id="rId28"/>
    </p:embeddedFont>
    <p:embeddedFont>
      <p:font typeface="Josefin Slab" panose="020B0604020202020204" charset="0"/>
      <p:regular r:id="rId29"/>
      <p:bold r:id="rId30"/>
      <p:italic r:id="rId31"/>
      <p:boldItalic r:id="rId32"/>
    </p:embeddedFont>
    <p:embeddedFont>
      <p:font typeface="Anton" panose="020B0604020202020204" charset="0"/>
      <p:regular r:id="rId33"/>
    </p:embeddedFon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
      <p:font typeface="Fira Sans Condensed Light" panose="020B0604020202020204" charset="0"/>
      <p:regular r:id="rId39"/>
      <p:bold r:id="rId40"/>
      <p:italic r:id="rId41"/>
      <p:boldItalic r:id="rId42"/>
    </p:embeddedFont>
    <p:embeddedFont>
      <p:font typeface="Advent Pro Light"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35DD6E-3D2E-460A-8E7D-FAC3C68FB607}">
  <a:tblStyle styleId="{BE35DD6E-3D2E-460A-8E7D-FAC3C68FB6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79" autoAdjust="0"/>
  </p:normalViewPr>
  <p:slideViewPr>
    <p:cSldViewPr snapToGrid="0">
      <p:cViewPr varScale="1">
        <p:scale>
          <a:sx n="91" d="100"/>
          <a:sy n="91" d="100"/>
        </p:scale>
        <p:origin x="5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4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99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5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701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78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13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7098bb5640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7098bb5640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50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52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7098bb5640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7098bb5640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790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6" r:id="rId6"/>
    <p:sldLayoutId id="2147483659" r:id="rId7"/>
    <p:sldLayoutId id="2147483660" r:id="rId8"/>
    <p:sldLayoutId id="2147483661" r:id="rId9"/>
    <p:sldLayoutId id="2147483662"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1560286" y="1248228"/>
            <a:ext cx="5624285" cy="1378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Rajdhani"/>
                <a:ea typeface="Rajdhani"/>
                <a:cs typeface="Rajdhani"/>
                <a:sym typeface="Rajdhani"/>
              </a:rPr>
              <a:t>Linear models</a:t>
            </a:r>
            <a:endParaRPr dirty="0">
              <a:latin typeface="Rajdhani"/>
              <a:ea typeface="Rajdhani"/>
              <a:cs typeface="Rajdhani"/>
              <a:sym typeface="Rajdhani"/>
            </a:endParaRPr>
          </a:p>
        </p:txBody>
      </p:sp>
      <p:sp>
        <p:nvSpPr>
          <p:cNvPr id="103" name="Google Shape;103;p24"/>
          <p:cNvSpPr txBox="1">
            <a:spLocks noGrp="1"/>
          </p:cNvSpPr>
          <p:nvPr>
            <p:ph type="subTitle" idx="1"/>
          </p:nvPr>
        </p:nvSpPr>
        <p:spPr>
          <a:xfrm>
            <a:off x="1997258" y="3599588"/>
            <a:ext cx="2952113" cy="1364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latin typeface="Fira Sans Condensed Light"/>
                <a:ea typeface="Fira Sans Condensed Light"/>
                <a:cs typeface="Fira Sans Condensed Light"/>
                <a:sym typeface="Fira Sans Condensed Light"/>
              </a:rPr>
              <a:t>Groupe </a:t>
            </a:r>
            <a:r>
              <a:rPr lang="en" b="1" u="sng" dirty="0" smtClean="0">
                <a:latin typeface="Fira Sans Condensed Light"/>
                <a:ea typeface="Fira Sans Condensed Light"/>
                <a:cs typeface="Fira Sans Condensed Light"/>
                <a:sym typeface="Fira Sans Condensed Light"/>
              </a:rPr>
              <a:t>2:</a:t>
            </a:r>
          </a:p>
          <a:p>
            <a:pPr marL="0" lvl="0" indent="0" algn="l" rtl="0">
              <a:spcBef>
                <a:spcPts val="0"/>
              </a:spcBef>
              <a:spcAft>
                <a:spcPts val="0"/>
              </a:spcAft>
              <a:buNone/>
            </a:pPr>
            <a:r>
              <a:rPr lang="fr-ML" b="1" dirty="0" err="1" smtClean="0">
                <a:latin typeface="Fira Sans Condensed Light"/>
                <a:ea typeface="Fira Sans Condensed Light"/>
                <a:cs typeface="Fira Sans Condensed Light"/>
                <a:sym typeface="Fira Sans Condensed Light"/>
              </a:rPr>
              <a:t>Adama</a:t>
            </a:r>
            <a:r>
              <a:rPr lang="fr-ML" b="1" dirty="0" smtClean="0">
                <a:latin typeface="Fira Sans Condensed Light"/>
                <a:ea typeface="Fira Sans Condensed Light"/>
                <a:cs typeface="Fira Sans Condensed Light"/>
                <a:sym typeface="Fira Sans Condensed Light"/>
              </a:rPr>
              <a:t> KEITA</a:t>
            </a:r>
          </a:p>
          <a:p>
            <a:pPr marL="0" lvl="0" indent="0" algn="l" rtl="0">
              <a:spcBef>
                <a:spcPts val="0"/>
              </a:spcBef>
              <a:spcAft>
                <a:spcPts val="0"/>
              </a:spcAft>
              <a:buNone/>
            </a:pPr>
            <a:r>
              <a:rPr lang="fr-ML" b="1" dirty="0" smtClean="0">
                <a:latin typeface="Fira Sans Condensed Light"/>
                <a:ea typeface="Fira Sans Condensed Light"/>
                <a:cs typeface="Fira Sans Condensed Light"/>
                <a:sym typeface="Fira Sans Condensed Light"/>
              </a:rPr>
              <a:t>Ahmadou YOUNOUSSA</a:t>
            </a:r>
          </a:p>
          <a:p>
            <a:pPr marL="0" lvl="0" indent="0" algn="l" rtl="0">
              <a:spcBef>
                <a:spcPts val="0"/>
              </a:spcBef>
              <a:spcAft>
                <a:spcPts val="0"/>
              </a:spcAft>
              <a:buNone/>
            </a:pPr>
            <a:r>
              <a:rPr lang="fr-ML" b="1" dirty="0" smtClean="0">
                <a:latin typeface="Fira Sans Condensed Light"/>
                <a:ea typeface="Fira Sans Condensed Light"/>
                <a:cs typeface="Fira Sans Condensed Light"/>
                <a:sym typeface="Fira Sans Condensed Light"/>
              </a:rPr>
              <a:t>Mohamed TRAORE</a:t>
            </a:r>
            <a:endParaRPr b="1" dirty="0">
              <a:latin typeface="Fira Sans Condensed Light"/>
              <a:ea typeface="Fira Sans Condensed Light"/>
              <a:cs typeface="Fira Sans Condensed Light"/>
              <a:sym typeface="Fira Sans Condensed Light"/>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742" y="2626945"/>
            <a:ext cx="1997258" cy="1335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1"/>
        <p:cNvGrpSpPr/>
        <p:nvPr/>
      </p:nvGrpSpPr>
      <p:grpSpPr>
        <a:xfrm>
          <a:off x="0" y="0"/>
          <a:ext cx="0" cy="0"/>
          <a:chOff x="0" y="0"/>
          <a:chExt cx="0" cy="0"/>
        </a:xfrm>
      </p:grpSpPr>
      <p:sp>
        <p:nvSpPr>
          <p:cNvPr id="1602" name="Google Shape;1602;p4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Types</a:t>
            </a:r>
            <a:endParaRPr dirty="0"/>
          </a:p>
        </p:txBody>
      </p:sp>
      <p:sp>
        <p:nvSpPr>
          <p:cNvPr id="1603" name="Google Shape;1603;p42"/>
          <p:cNvSpPr txBox="1"/>
          <p:nvPr/>
        </p:nvSpPr>
        <p:spPr>
          <a:xfrm>
            <a:off x="1412214" y="1698747"/>
            <a:ext cx="2778662" cy="1306251"/>
          </a:xfrm>
          <a:prstGeom prst="rect">
            <a:avLst/>
          </a:prstGeom>
          <a:noFill/>
          <a:ln>
            <a:noFill/>
          </a:ln>
        </p:spPr>
        <p:txBody>
          <a:bodyPr spcFirstLastPara="1" wrap="square" lIns="91425" tIns="182875" rIns="91425" bIns="0" anchor="t" anchorCtr="0">
            <a:noAutofit/>
          </a:bodyPr>
          <a:lstStyle/>
          <a:p>
            <a:pPr lvl="0">
              <a:spcAft>
                <a:spcPts val="1600"/>
              </a:spcAft>
            </a:pPr>
            <a:r>
              <a:rPr lang="fr-FR" dirty="0">
                <a:solidFill>
                  <a:schemeClr val="accent4"/>
                </a:solidFill>
                <a:latin typeface="Baskerville Old Face" panose="02020602080505020303" pitchFamily="18" charset="0"/>
              </a:rPr>
              <a:t>c'est une méthode où le modèle suppose que les caractéristiques sont de distribution normale. Ce qui signifie que si la sortie prend des valeurs, lesquelles sont continues </a:t>
            </a:r>
            <a:endParaRPr dirty="0">
              <a:solidFill>
                <a:schemeClr val="accent4"/>
              </a:solidFill>
              <a:latin typeface="Baskerville Old Face" panose="02020602080505020303" pitchFamily="18" charset="0"/>
              <a:ea typeface="Fira Sans Condensed Light"/>
              <a:cs typeface="Fira Sans Condensed Light"/>
              <a:sym typeface="Fira Sans Condensed Light"/>
            </a:endParaRPr>
          </a:p>
        </p:txBody>
      </p:sp>
      <p:sp>
        <p:nvSpPr>
          <p:cNvPr id="1604" name="Google Shape;1604;p42"/>
          <p:cNvSpPr txBox="1"/>
          <p:nvPr/>
        </p:nvSpPr>
        <p:spPr>
          <a:xfrm>
            <a:off x="1389187" y="3289099"/>
            <a:ext cx="2797882" cy="1214029"/>
          </a:xfrm>
          <a:prstGeom prst="rect">
            <a:avLst/>
          </a:prstGeom>
          <a:noFill/>
          <a:ln>
            <a:noFill/>
          </a:ln>
        </p:spPr>
        <p:txBody>
          <a:bodyPr spcFirstLastPara="1" wrap="square" lIns="91425" tIns="182875" rIns="91425" bIns="0" anchor="t" anchorCtr="0">
            <a:noAutofit/>
          </a:bodyPr>
          <a:lstStyle/>
          <a:p>
            <a:pPr lvl="0">
              <a:spcAft>
                <a:spcPts val="1600"/>
              </a:spcAft>
            </a:pPr>
            <a:r>
              <a:rPr lang="fr-FR" dirty="0" smtClean="0">
                <a:solidFill>
                  <a:schemeClr val="accent4"/>
                </a:solidFill>
                <a:latin typeface="Baskerville Old Face" panose="02020602080505020303" pitchFamily="18" charset="0"/>
              </a:rPr>
              <a:t>Le </a:t>
            </a:r>
            <a:r>
              <a:rPr lang="fr-FR" dirty="0">
                <a:solidFill>
                  <a:schemeClr val="accent4"/>
                </a:solidFill>
                <a:latin typeface="Baskerville Old Face" panose="02020602080505020303" pitchFamily="18" charset="0"/>
              </a:rPr>
              <a:t>classificateur de Bernoulli est similaire au multinomial mais la différence est que les variables de sortie sont des variables binaires indépendantes</a:t>
            </a:r>
            <a:endParaRPr dirty="0">
              <a:solidFill>
                <a:schemeClr val="accent4"/>
              </a:solidFill>
              <a:latin typeface="Baskerville Old Face" panose="02020602080505020303" pitchFamily="18" charset="0"/>
              <a:ea typeface="Fira Sans Condensed Light"/>
              <a:cs typeface="Fira Sans Condensed Light"/>
              <a:sym typeface="Fira Sans Condensed Light"/>
            </a:endParaRPr>
          </a:p>
        </p:txBody>
      </p:sp>
      <p:grpSp>
        <p:nvGrpSpPr>
          <p:cNvPr id="1631" name="Google Shape;1631;p42"/>
          <p:cNvGrpSpPr/>
          <p:nvPr/>
        </p:nvGrpSpPr>
        <p:grpSpPr>
          <a:xfrm>
            <a:off x="4886815" y="2903392"/>
            <a:ext cx="635477" cy="633411"/>
            <a:chOff x="6039282" y="1042577"/>
            <a:chExt cx="734315" cy="731929"/>
          </a:xfrm>
        </p:grpSpPr>
        <p:sp>
          <p:nvSpPr>
            <p:cNvPr id="1632" name="Google Shape;1632;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42"/>
          <p:cNvGrpSpPr/>
          <p:nvPr/>
        </p:nvGrpSpPr>
        <p:grpSpPr>
          <a:xfrm rot="9050597">
            <a:off x="4539548" y="2540109"/>
            <a:ext cx="1359571" cy="1359571"/>
            <a:chOff x="885403" y="1571142"/>
            <a:chExt cx="2598600" cy="2598600"/>
          </a:xfrm>
        </p:grpSpPr>
        <p:sp>
          <p:nvSpPr>
            <p:cNvPr id="1654" name="Google Shape;1654;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9" name="Google Shape;1709;p42"/>
          <p:cNvSpPr txBox="1"/>
          <p:nvPr/>
        </p:nvSpPr>
        <p:spPr>
          <a:xfrm>
            <a:off x="6202684" y="2537282"/>
            <a:ext cx="2786529" cy="1130001"/>
          </a:xfrm>
          <a:prstGeom prst="rect">
            <a:avLst/>
          </a:prstGeom>
          <a:noFill/>
          <a:ln>
            <a:noFill/>
          </a:ln>
        </p:spPr>
        <p:txBody>
          <a:bodyPr spcFirstLastPara="1" wrap="square" lIns="91425" tIns="182875" rIns="91425" bIns="0" anchor="t" anchorCtr="0">
            <a:noAutofit/>
          </a:bodyPr>
          <a:lstStyle/>
          <a:p>
            <a:pPr lvl="0">
              <a:spcAft>
                <a:spcPts val="1600"/>
              </a:spcAft>
            </a:pPr>
            <a:r>
              <a:rPr lang="fr-FR" dirty="0">
                <a:solidFill>
                  <a:schemeClr val="accent4"/>
                </a:solidFill>
                <a:latin typeface="Baskerville Old Face" panose="02020602080505020303" pitchFamily="18" charset="0"/>
              </a:rPr>
              <a:t>Si les données sont distribuées multinomiales, nous utiliserons le modèle Bayes naïf multinomial et il est principalement utilisé dans les classifications de texte</a:t>
            </a:r>
            <a:endParaRPr dirty="0">
              <a:solidFill>
                <a:schemeClr val="accent4"/>
              </a:solidFill>
              <a:latin typeface="Baskerville Old Face" panose="02020602080505020303" pitchFamily="18" charset="0"/>
              <a:ea typeface="Fira Sans Condensed Light"/>
              <a:cs typeface="Fira Sans Condensed Light"/>
              <a:sym typeface="Fira Sans Condensed Light"/>
            </a:endParaRPr>
          </a:p>
        </p:txBody>
      </p:sp>
      <p:sp>
        <p:nvSpPr>
          <p:cNvPr id="1711" name="Google Shape;1711;p42"/>
          <p:cNvSpPr txBox="1"/>
          <p:nvPr/>
        </p:nvSpPr>
        <p:spPr>
          <a:xfrm>
            <a:off x="1232917" y="1490351"/>
            <a:ext cx="2074800" cy="349200"/>
          </a:xfrm>
          <a:prstGeom prst="rect">
            <a:avLst/>
          </a:prstGeom>
          <a:noFill/>
          <a:ln>
            <a:noFill/>
          </a:ln>
        </p:spPr>
        <p:txBody>
          <a:bodyPr spcFirstLastPara="1" wrap="square" lIns="91425" tIns="54850" rIns="91425" bIns="0" anchor="t" anchorCtr="0">
            <a:noAutofit/>
          </a:bodyPr>
          <a:lstStyle/>
          <a:p>
            <a:pPr lvl="0">
              <a:spcAft>
                <a:spcPts val="1600"/>
              </a:spcAft>
            </a:pPr>
            <a:r>
              <a:rPr lang="en" sz="1800" b="1" dirty="0" smtClean="0">
                <a:solidFill>
                  <a:schemeClr val="lt2"/>
                </a:solidFill>
                <a:latin typeface="Rajdhani"/>
                <a:ea typeface="Rajdhani"/>
                <a:cs typeface="Rajdhani"/>
                <a:sym typeface="Rajdhani"/>
              </a:rPr>
              <a:t> Gaussian</a:t>
            </a:r>
            <a:endParaRPr sz="1800" b="1" dirty="0">
              <a:solidFill>
                <a:schemeClr val="lt2"/>
              </a:solidFill>
              <a:latin typeface="Rajdhani"/>
              <a:ea typeface="Rajdhani"/>
              <a:cs typeface="Rajdhani"/>
              <a:sym typeface="Rajdhani"/>
            </a:endParaRPr>
          </a:p>
        </p:txBody>
      </p:sp>
      <p:sp>
        <p:nvSpPr>
          <p:cNvPr id="1712" name="Google Shape;1712;p42"/>
          <p:cNvSpPr txBox="1"/>
          <p:nvPr/>
        </p:nvSpPr>
        <p:spPr>
          <a:xfrm>
            <a:off x="1142472" y="3056932"/>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smtClean="0">
                <a:solidFill>
                  <a:schemeClr val="lt2"/>
                </a:solidFill>
                <a:latin typeface="Rajdhani"/>
                <a:ea typeface="Rajdhani"/>
                <a:cs typeface="Rajdhani"/>
                <a:sym typeface="Rajdhani"/>
              </a:rPr>
              <a:t>Bernouille</a:t>
            </a:r>
            <a:endParaRPr sz="1800" b="1" dirty="0">
              <a:solidFill>
                <a:schemeClr val="lt2"/>
              </a:solidFill>
              <a:latin typeface="Rajdhani"/>
              <a:ea typeface="Rajdhani"/>
              <a:cs typeface="Rajdhani"/>
              <a:sym typeface="Rajdhani"/>
            </a:endParaRPr>
          </a:p>
        </p:txBody>
      </p:sp>
      <p:sp>
        <p:nvSpPr>
          <p:cNvPr id="1713" name="Google Shape;1713;p42"/>
          <p:cNvSpPr txBox="1"/>
          <p:nvPr/>
        </p:nvSpPr>
        <p:spPr>
          <a:xfrm>
            <a:off x="5720960" y="2301842"/>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smtClean="0">
                <a:solidFill>
                  <a:schemeClr val="lt2"/>
                </a:solidFill>
                <a:latin typeface="Rajdhani"/>
                <a:ea typeface="Rajdhani"/>
                <a:cs typeface="Rajdhani"/>
                <a:sym typeface="Rajdhani"/>
              </a:rPr>
              <a:t>Multinomial</a:t>
            </a:r>
            <a:endParaRPr sz="1800" b="1" dirty="0">
              <a:solidFill>
                <a:schemeClr val="lt2"/>
              </a:solidFill>
              <a:latin typeface="Rajdhani"/>
              <a:ea typeface="Rajdhani"/>
              <a:cs typeface="Rajdhani"/>
              <a:sym typeface="Rajdhani"/>
            </a:endParaRPr>
          </a:p>
        </p:txBody>
      </p:sp>
      <p:grpSp>
        <p:nvGrpSpPr>
          <p:cNvPr id="115" name="Google Shape;1605;p42"/>
          <p:cNvGrpSpPr/>
          <p:nvPr/>
        </p:nvGrpSpPr>
        <p:grpSpPr>
          <a:xfrm>
            <a:off x="379009" y="1668431"/>
            <a:ext cx="635477" cy="633411"/>
            <a:chOff x="6039282" y="1042577"/>
            <a:chExt cx="734315" cy="731929"/>
          </a:xfrm>
        </p:grpSpPr>
        <p:sp>
          <p:nvSpPr>
            <p:cNvPr id="116"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627;p42"/>
          <p:cNvGrpSpPr/>
          <p:nvPr/>
        </p:nvGrpSpPr>
        <p:grpSpPr>
          <a:xfrm>
            <a:off x="1570" y="1325471"/>
            <a:ext cx="1359588" cy="1359588"/>
            <a:chOff x="885403" y="1571142"/>
            <a:chExt cx="2598600" cy="2598600"/>
          </a:xfrm>
        </p:grpSpPr>
        <p:sp>
          <p:nvSpPr>
            <p:cNvPr id="138" name="Google Shape;1628;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29;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30;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657;p42"/>
          <p:cNvGrpSpPr/>
          <p:nvPr/>
        </p:nvGrpSpPr>
        <p:grpSpPr>
          <a:xfrm>
            <a:off x="326961" y="3450363"/>
            <a:ext cx="635477" cy="633411"/>
            <a:chOff x="6039282" y="1042577"/>
            <a:chExt cx="734315" cy="731929"/>
          </a:xfrm>
        </p:grpSpPr>
        <p:sp>
          <p:nvSpPr>
            <p:cNvPr id="142" name="Google Shape;1658;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59;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0;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1;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2;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3;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4;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5;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66;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67;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68;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69;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0;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1;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2;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3;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4;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5;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76;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77;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78;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79;p42"/>
          <p:cNvGrpSpPr/>
          <p:nvPr/>
        </p:nvGrpSpPr>
        <p:grpSpPr>
          <a:xfrm rot="3938964">
            <a:off x="-34596" y="3091989"/>
            <a:ext cx="1359428" cy="1359428"/>
            <a:chOff x="885403" y="1571142"/>
            <a:chExt cx="2598600" cy="2598600"/>
          </a:xfrm>
        </p:grpSpPr>
        <p:sp>
          <p:nvSpPr>
            <p:cNvPr id="164" name="Google Shape;1680;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1;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2;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792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456740" y="1226634"/>
            <a:ext cx="2339100" cy="1382751"/>
          </a:xfrm>
          <a:prstGeom prst="rect">
            <a:avLst/>
          </a:prstGeom>
        </p:spPr>
        <p:txBody>
          <a:bodyPr spcFirstLastPara="1" wrap="square" lIns="91425" tIns="91425" rIns="91425" bIns="91425" anchor="ctr" anchorCtr="0">
            <a:noAutofit/>
          </a:bodyPr>
          <a:lstStyle/>
          <a:p>
            <a:pPr lvl="0"/>
            <a:r>
              <a:rPr lang="fr-FR" dirty="0"/>
              <a:t>Aide aux prédictions en temps réel</a:t>
            </a:r>
          </a:p>
        </p:txBody>
      </p:sp>
      <p:sp>
        <p:nvSpPr>
          <p:cNvPr id="117" name="Google Shape;117;p26"/>
          <p:cNvSpPr txBox="1">
            <a:spLocks noGrp="1"/>
          </p:cNvSpPr>
          <p:nvPr>
            <p:ph type="title" idx="2"/>
          </p:nvPr>
        </p:nvSpPr>
        <p:spPr>
          <a:xfrm>
            <a:off x="4826418" y="1315844"/>
            <a:ext cx="3826928" cy="1144858"/>
          </a:xfrm>
          <a:prstGeom prst="rect">
            <a:avLst/>
          </a:prstGeom>
        </p:spPr>
        <p:txBody>
          <a:bodyPr spcFirstLastPara="1" wrap="square" lIns="91425" tIns="91425" rIns="91425" bIns="91425" anchor="ctr" anchorCtr="0">
            <a:noAutofit/>
          </a:bodyPr>
          <a:lstStyle/>
          <a:p>
            <a:pPr lvl="0"/>
            <a:r>
              <a:rPr lang="fr-FR" dirty="0"/>
              <a:t>Utilisé dans le domaine médical</a:t>
            </a:r>
          </a:p>
        </p:txBody>
      </p:sp>
      <p:sp>
        <p:nvSpPr>
          <p:cNvPr id="119" name="Google Shape;119;p26"/>
          <p:cNvSpPr txBox="1">
            <a:spLocks noGrp="1"/>
          </p:cNvSpPr>
          <p:nvPr>
            <p:ph type="title" idx="4"/>
          </p:nvPr>
        </p:nvSpPr>
        <p:spPr>
          <a:xfrm>
            <a:off x="2679636" y="2824976"/>
            <a:ext cx="2624364" cy="1434790"/>
          </a:xfrm>
          <a:prstGeom prst="rect">
            <a:avLst/>
          </a:prstGeom>
        </p:spPr>
        <p:txBody>
          <a:bodyPr spcFirstLastPara="1" wrap="square" lIns="91425" tIns="91425" rIns="91425" bIns="91425" anchor="ctr" anchorCtr="0">
            <a:noAutofit/>
          </a:bodyPr>
          <a:lstStyle/>
          <a:p>
            <a:pPr lvl="0"/>
            <a:r>
              <a:rPr lang="fr-FR" dirty="0"/>
              <a:t>Il peut être utilisé pour le filtrage des spams</a:t>
            </a:r>
          </a:p>
        </p:txBody>
      </p:sp>
      <p:sp>
        <p:nvSpPr>
          <p:cNvPr id="121" name="Google Shape;121;p26"/>
          <p:cNvSpPr txBox="1">
            <a:spLocks noGrp="1"/>
          </p:cNvSpPr>
          <p:nvPr>
            <p:ph type="title" idx="6"/>
          </p:nvPr>
        </p:nvSpPr>
        <p:spPr>
          <a:xfrm>
            <a:off x="6360770" y="2858665"/>
            <a:ext cx="2664284" cy="1252418"/>
          </a:xfrm>
          <a:prstGeom prst="rect">
            <a:avLst/>
          </a:prstGeom>
        </p:spPr>
        <p:txBody>
          <a:bodyPr spcFirstLastPara="1" wrap="square" lIns="91425" tIns="91425" rIns="91425" bIns="91425" anchor="ctr" anchorCtr="0">
            <a:noAutofit/>
          </a:bodyPr>
          <a:lstStyle/>
          <a:p>
            <a:pPr lvl="0"/>
            <a:r>
              <a:rPr lang="fr-FR" dirty="0"/>
              <a:t>Utile dans la notation de crédit</a:t>
            </a:r>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5" name="Google Shape;125;p26"/>
          <p:cNvSpPr txBox="1">
            <a:spLocks noGrp="1"/>
          </p:cNvSpPr>
          <p:nvPr>
            <p:ph type="title" idx="13"/>
          </p:nvPr>
        </p:nvSpPr>
        <p:spPr>
          <a:xfrm>
            <a:off x="5483772" y="317396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6180997" y="305975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20" name="Google Shape;119;p26"/>
          <p:cNvSpPr txBox="1">
            <a:spLocks/>
          </p:cNvSpPr>
          <p:nvPr/>
        </p:nvSpPr>
        <p:spPr>
          <a:xfrm>
            <a:off x="2457254" y="129762"/>
            <a:ext cx="4383315" cy="8097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fr-ML" dirty="0" smtClean="0"/>
              <a:t>Exemple d’Application</a:t>
            </a:r>
            <a:endParaRPr lang="fr-FR" dirty="0"/>
          </a:p>
        </p:txBody>
      </p:sp>
    </p:spTree>
    <p:extLst>
      <p:ext uri="{BB962C8B-B14F-4D97-AF65-F5344CB8AC3E}">
        <p14:creationId xmlns:p14="http://schemas.microsoft.com/office/powerpoint/2010/main" val="352821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L" dirty="0" smtClean="0"/>
              <a:t>Exemple</a:t>
            </a:r>
            <a:endParaRPr lang="fr-FR" dirty="0"/>
          </a:p>
        </p:txBody>
      </p:sp>
      <p:sp>
        <p:nvSpPr>
          <p:cNvPr id="6" name="Rectangle 5"/>
          <p:cNvSpPr/>
          <p:nvPr/>
        </p:nvSpPr>
        <p:spPr>
          <a:xfrm>
            <a:off x="720100" y="1758512"/>
            <a:ext cx="7928509" cy="1754326"/>
          </a:xfrm>
          <a:prstGeom prst="rect">
            <a:avLst/>
          </a:prstGeom>
        </p:spPr>
        <p:txBody>
          <a:bodyPr wrap="square">
            <a:spAutoFit/>
          </a:bodyPr>
          <a:lstStyle/>
          <a:p>
            <a:pPr algn="just"/>
            <a:r>
              <a:rPr lang="fr-FR" sz="1800" dirty="0" smtClean="0">
                <a:solidFill>
                  <a:schemeClr val="accent4"/>
                </a:solidFill>
                <a:latin typeface="Roboto"/>
              </a:rPr>
              <a:t>Naïve </a:t>
            </a:r>
            <a:r>
              <a:rPr lang="fr-FR" sz="1800" dirty="0">
                <a:solidFill>
                  <a:schemeClr val="accent4"/>
                </a:solidFill>
                <a:latin typeface="Roboto"/>
              </a:rPr>
              <a:t>Bayes utilise le théorème de Bayes mais fait une hypothèse (naïve) pour simplifier les mathématiques : toutes les caractéristiques de l'ensemble de données d'apprentissage sont supposées être sans rapport les unes avec les autres. </a:t>
            </a:r>
          </a:p>
          <a:p>
            <a:pPr algn="just"/>
            <a:r>
              <a:rPr lang="fr-FR" sz="1800" dirty="0">
                <a:solidFill>
                  <a:schemeClr val="accent4"/>
                </a:solidFill>
                <a:latin typeface="Roboto"/>
              </a:rPr>
              <a:t>En d'autres termes, chaque caractéristique est indépendante l'une de l'autre et il n'y a pas de corrélation (ou anticorrélation) entre les caractéristiques.</a:t>
            </a:r>
          </a:p>
        </p:txBody>
      </p:sp>
    </p:spTree>
    <p:extLst>
      <p:ext uri="{BB962C8B-B14F-4D97-AF65-F5344CB8AC3E}">
        <p14:creationId xmlns:p14="http://schemas.microsoft.com/office/powerpoint/2010/main" val="184091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L" dirty="0" smtClean="0"/>
              <a:t>Exemple</a:t>
            </a:r>
            <a:endParaRPr lang="fr-FR"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3588" t="45598" r="35802" b="6090"/>
          <a:stretch/>
        </p:blipFill>
        <p:spPr>
          <a:xfrm>
            <a:off x="1664916" y="1392777"/>
            <a:ext cx="5814367" cy="3353728"/>
          </a:xfrm>
          <a:prstGeom prst="rect">
            <a:avLst/>
          </a:prstGeom>
        </p:spPr>
      </p:pic>
    </p:spTree>
    <p:extLst>
      <p:ext uri="{BB962C8B-B14F-4D97-AF65-F5344CB8AC3E}">
        <p14:creationId xmlns:p14="http://schemas.microsoft.com/office/powerpoint/2010/main" val="20869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4" y="1894325"/>
            <a:ext cx="2868377" cy="982690"/>
          </a:xfrm>
          <a:prstGeom prst="rect">
            <a:avLst/>
          </a:prstGeom>
        </p:spPr>
        <p:txBody>
          <a:bodyPr spcFirstLastPara="1" wrap="square" lIns="91425" tIns="91425" rIns="91425" bIns="91425" anchor="ctr" anchorCtr="0">
            <a:noAutofit/>
          </a:bodyPr>
          <a:lstStyle/>
          <a:p>
            <a:pPr lvl="0"/>
            <a:r>
              <a:rPr lang="fr-FR" b="1" dirty="0"/>
              <a:t>Comme nous l'avons dit, il s'agit d'un algorithme d'apprentissage automatique simple et rapide</a:t>
            </a:r>
          </a:p>
        </p:txBody>
      </p:sp>
      <p:sp>
        <p:nvSpPr>
          <p:cNvPr id="183" name="Google Shape;183;p31"/>
          <p:cNvSpPr txBox="1">
            <a:spLocks noGrp="1"/>
          </p:cNvSpPr>
          <p:nvPr>
            <p:ph type="subTitle" idx="2"/>
          </p:nvPr>
        </p:nvSpPr>
        <p:spPr>
          <a:xfrm>
            <a:off x="5803498" y="1894324"/>
            <a:ext cx="2620601" cy="826573"/>
          </a:xfrm>
          <a:prstGeom prst="rect">
            <a:avLst/>
          </a:prstGeom>
        </p:spPr>
        <p:txBody>
          <a:bodyPr spcFirstLastPara="1" wrap="square" lIns="91425" tIns="91425" rIns="91425" bIns="91425" anchor="ctr" anchorCtr="0">
            <a:noAutofit/>
          </a:bodyPr>
          <a:lstStyle/>
          <a:p>
            <a:pPr lvl="0"/>
            <a:r>
              <a:rPr lang="fr-FR" b="1" dirty="0"/>
              <a:t>Il sera applicable à la fois binaire et multiclasse</a:t>
            </a:r>
          </a:p>
        </p:txBody>
      </p:sp>
      <p:sp>
        <p:nvSpPr>
          <p:cNvPr id="184" name="Google Shape;184;p31"/>
          <p:cNvSpPr txBox="1">
            <a:spLocks noGrp="1"/>
          </p:cNvSpPr>
          <p:nvPr>
            <p:ph type="subTitle" idx="3"/>
          </p:nvPr>
        </p:nvSpPr>
        <p:spPr>
          <a:xfrm>
            <a:off x="1725924" y="3491450"/>
            <a:ext cx="3020747" cy="1169760"/>
          </a:xfrm>
          <a:prstGeom prst="rect">
            <a:avLst/>
          </a:prstGeom>
        </p:spPr>
        <p:txBody>
          <a:bodyPr spcFirstLastPara="1" wrap="square" lIns="91425" tIns="91425" rIns="91425" bIns="91425" anchor="ctr" anchorCtr="0">
            <a:noAutofit/>
          </a:bodyPr>
          <a:lstStyle/>
          <a:p>
            <a:pPr lvl="0"/>
            <a:r>
              <a:rPr lang="fr-FR" b="1" dirty="0"/>
              <a:t>Il fera des prédictions bonnes et précises dans le cas de l'ensemble de données multi-classes.</a:t>
            </a:r>
          </a:p>
        </p:txBody>
      </p:sp>
      <p:sp>
        <p:nvSpPr>
          <p:cNvPr id="185" name="Google Shape;185;p31"/>
          <p:cNvSpPr txBox="1">
            <a:spLocks noGrp="1"/>
          </p:cNvSpPr>
          <p:nvPr>
            <p:ph type="subTitle" idx="4"/>
          </p:nvPr>
        </p:nvSpPr>
        <p:spPr>
          <a:xfrm>
            <a:off x="5803498" y="3491450"/>
            <a:ext cx="2953925" cy="894696"/>
          </a:xfrm>
          <a:prstGeom prst="rect">
            <a:avLst/>
          </a:prstGeom>
        </p:spPr>
        <p:txBody>
          <a:bodyPr spcFirstLastPara="1" wrap="square" lIns="91425" tIns="91425" rIns="91425" bIns="91425" anchor="ctr" anchorCtr="0">
            <a:noAutofit/>
          </a:bodyPr>
          <a:lstStyle/>
          <a:p>
            <a:pPr lvl="0"/>
            <a:r>
              <a:rPr lang="fr-FR" b="1" dirty="0"/>
              <a:t>Il peut être parfaitement utilisé pour les classifications de texte</a:t>
            </a:r>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lvl="0"/>
            <a:r>
              <a:rPr lang="fr-FR" dirty="0"/>
              <a:t>Avantages</a:t>
            </a:r>
            <a:endParaRPr dirty="0"/>
          </a:p>
        </p:txBody>
      </p:sp>
      <p:grpSp>
        <p:nvGrpSpPr>
          <p:cNvPr id="187" name="Google Shape;187;p31"/>
          <p:cNvGrpSpPr/>
          <p:nvPr/>
        </p:nvGrpSpPr>
        <p:grpSpPr>
          <a:xfrm>
            <a:off x="5207541" y="3651649"/>
            <a:ext cx="379930" cy="381002"/>
            <a:chOff x="1197950" y="238125"/>
            <a:chExt cx="5204525" cy="5219200"/>
          </a:xfrm>
        </p:grpSpPr>
        <p:sp>
          <p:nvSpPr>
            <p:cNvPr id="188"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31"/>
          <p:cNvGrpSpPr/>
          <p:nvPr/>
        </p:nvGrpSpPr>
        <p:grpSpPr>
          <a:xfrm>
            <a:off x="5207616" y="2054785"/>
            <a:ext cx="379767" cy="380480"/>
            <a:chOff x="1195500" y="238125"/>
            <a:chExt cx="5209425" cy="5219200"/>
          </a:xfrm>
        </p:grpSpPr>
        <p:sp>
          <p:nvSpPr>
            <p:cNvPr id="220" name="Google Shape;220;p31"/>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260" name="Google Shape;260;p31"/>
          <p:cNvGrpSpPr/>
          <p:nvPr/>
        </p:nvGrpSpPr>
        <p:grpSpPr>
          <a:xfrm>
            <a:off x="1131976" y="2055046"/>
            <a:ext cx="379958" cy="379958"/>
            <a:chOff x="1190625" y="238125"/>
            <a:chExt cx="5219200" cy="5219200"/>
          </a:xfrm>
        </p:grpSpPr>
        <p:sp>
          <p:nvSpPr>
            <p:cNvPr id="261"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55" name="Google Shape;355;p31"/>
          <p:cNvGrpSpPr/>
          <p:nvPr/>
        </p:nvGrpSpPr>
        <p:grpSpPr>
          <a:xfrm>
            <a:off x="1132013" y="3640428"/>
            <a:ext cx="379870" cy="403444"/>
            <a:chOff x="1343100" y="238125"/>
            <a:chExt cx="4914225" cy="5219200"/>
          </a:xfrm>
        </p:grpSpPr>
        <p:sp>
          <p:nvSpPr>
            <p:cNvPr id="356" name="Google Shape;356;p31"/>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Limites</a:t>
            </a:r>
            <a:endParaRPr dirty="0"/>
          </a:p>
        </p:txBody>
      </p:sp>
      <p:sp>
        <p:nvSpPr>
          <p:cNvPr id="1753" name="Google Shape;1753;p44"/>
          <p:cNvSpPr txBox="1">
            <a:spLocks noGrp="1"/>
          </p:cNvSpPr>
          <p:nvPr>
            <p:ph type="subTitle" idx="4294967295"/>
          </p:nvPr>
        </p:nvSpPr>
        <p:spPr>
          <a:xfrm flipH="1">
            <a:off x="2456414" y="1816435"/>
            <a:ext cx="5379176" cy="1908071"/>
          </a:xfrm>
          <a:prstGeom prst="rect">
            <a:avLst/>
          </a:prstGeom>
        </p:spPr>
        <p:txBody>
          <a:bodyPr spcFirstLastPara="1" wrap="square" lIns="91425" tIns="274300" rIns="91425" bIns="91425" anchor="ctr" anchorCtr="0">
            <a:noAutofit/>
          </a:bodyPr>
          <a:lstStyle/>
          <a:p>
            <a:pPr marL="152400" lvl="0" indent="0">
              <a:buNone/>
            </a:pPr>
            <a:r>
              <a:rPr lang="fr-FR" sz="1600" dirty="0"/>
              <a:t> Dans la section pourquoi le nom naïf Bayes, nous avons dit qu'il pense que toutes les fonctionnalités sont indépendantes, il ne peut donc pas trouver de relations dans les fonctionnalités.</a:t>
            </a:r>
          </a:p>
        </p:txBody>
      </p:sp>
      <p:cxnSp>
        <p:nvCxnSpPr>
          <p:cNvPr id="1754" name="Google Shape;1754;p44"/>
          <p:cNvCxnSpPr/>
          <p:nvPr/>
        </p:nvCxnSpPr>
        <p:spPr>
          <a:xfrm>
            <a:off x="2014754" y="2091500"/>
            <a:ext cx="7334" cy="1811427"/>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09406" y="971850"/>
            <a:ext cx="4708344" cy="3199800"/>
          </a:xfrm>
          <a:prstGeom prst="rect">
            <a:avLst/>
          </a:prstGeom>
        </p:spPr>
        <p:txBody>
          <a:bodyPr spcFirstLastPara="1" wrap="square" lIns="91425" tIns="91425" rIns="91425" bIns="91425" anchor="ctr" anchorCtr="0">
            <a:noAutofit/>
          </a:bodyPr>
          <a:lstStyle/>
          <a:p>
            <a:pPr fontAlgn="base"/>
            <a:r>
              <a:rPr lang="fr-FR" dirty="0"/>
              <a:t>Régression polynomiale</a:t>
            </a:r>
          </a:p>
        </p:txBody>
      </p:sp>
      <p:sp>
        <p:nvSpPr>
          <p:cNvPr id="176" name="Google Shape;176;p30"/>
          <p:cNvSpPr txBox="1">
            <a:spLocks noGrp="1"/>
          </p:cNvSpPr>
          <p:nvPr>
            <p:ph type="title" idx="2"/>
          </p:nvPr>
        </p:nvSpPr>
        <p:spPr>
          <a:xfrm>
            <a:off x="5847331" y="1142698"/>
            <a:ext cx="2493951"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36896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23437" y="237702"/>
            <a:ext cx="4933226" cy="1516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Définition</a:t>
            </a:r>
            <a:endParaRPr dirty="0"/>
          </a:p>
        </p:txBody>
      </p:sp>
      <p:sp>
        <p:nvSpPr>
          <p:cNvPr id="136" name="Google Shape;136;p27"/>
          <p:cNvSpPr txBox="1">
            <a:spLocks noGrp="1"/>
          </p:cNvSpPr>
          <p:nvPr>
            <p:ph type="subTitle" idx="1"/>
          </p:nvPr>
        </p:nvSpPr>
        <p:spPr>
          <a:xfrm>
            <a:off x="1164873" y="1623621"/>
            <a:ext cx="7292799" cy="2274300"/>
          </a:xfrm>
          <a:prstGeom prst="rect">
            <a:avLst/>
          </a:prstGeom>
        </p:spPr>
        <p:txBody>
          <a:bodyPr spcFirstLastPara="1" wrap="square" lIns="91425" tIns="91425" rIns="91425" bIns="91425" anchor="ctr" anchorCtr="0">
            <a:noAutofit/>
          </a:bodyPr>
          <a:lstStyle/>
          <a:p>
            <a:pPr algn="l"/>
            <a:r>
              <a:rPr lang="fr-FR" sz="1800" dirty="0"/>
              <a:t>la régression polynomiale est un cas particulier de régression linéaire car nous ajoutons un polynôme de degré n </a:t>
            </a:r>
            <a:r>
              <a:rPr lang="fr-FR" sz="1800" baseline="30000" dirty="0"/>
              <a:t>à</a:t>
            </a:r>
            <a:r>
              <a:rPr lang="fr-FR" sz="1800" dirty="0"/>
              <a:t> la régression linéaire multiple pour faire une régression polynomiale</a:t>
            </a:r>
            <a:endParaRPr lang="fr-FR" sz="1800" dirty="0"/>
          </a:p>
        </p:txBody>
      </p:sp>
      <p:cxnSp>
        <p:nvCxnSpPr>
          <p:cNvPr id="137" name="Google Shape;137;p27"/>
          <p:cNvCxnSpPr/>
          <p:nvPr/>
        </p:nvCxnSpPr>
        <p:spPr>
          <a:xfrm>
            <a:off x="1125040" y="1913553"/>
            <a:ext cx="39833" cy="1411376"/>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86592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355451"/>
            <a:ext cx="7704000" cy="572700"/>
          </a:xfrm>
          <a:prstGeom prst="rect">
            <a:avLst/>
          </a:prstGeom>
        </p:spPr>
        <p:txBody>
          <a:bodyPr spcFirstLastPara="1" wrap="square" lIns="91425" tIns="91425" rIns="91425" bIns="91425" anchor="t" anchorCtr="0">
            <a:noAutofit/>
          </a:bodyPr>
          <a:lstStyle/>
          <a:p>
            <a:r>
              <a:rPr lang="fr-FR" dirty="0"/>
              <a:t>Applications de la régression polynomiale</a:t>
            </a:r>
          </a:p>
        </p:txBody>
      </p:sp>
      <p:grpSp>
        <p:nvGrpSpPr>
          <p:cNvPr id="407" name="Google Shape;407;p32"/>
          <p:cNvGrpSpPr/>
          <p:nvPr/>
        </p:nvGrpSpPr>
        <p:grpSpPr>
          <a:xfrm>
            <a:off x="3225479" y="2612243"/>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6" name="Google Shape;636;p32"/>
          <p:cNvCxnSpPr/>
          <p:nvPr/>
        </p:nvCxnSpPr>
        <p:spPr>
          <a:xfrm flipH="1">
            <a:off x="4742248" y="2546494"/>
            <a:ext cx="902400" cy="194100"/>
          </a:xfrm>
          <a:prstGeom prst="bentConnector3">
            <a:avLst>
              <a:gd name="adj1" fmla="val 50824"/>
            </a:avLst>
          </a:prstGeom>
          <a:noFill/>
          <a:ln w="19050" cap="flat" cmpd="sng">
            <a:solidFill>
              <a:schemeClr val="lt2"/>
            </a:solidFill>
            <a:prstDash val="solid"/>
            <a:round/>
            <a:headEnd type="oval" w="med" len="med"/>
            <a:tailEnd type="none" w="med" len="med"/>
          </a:ln>
        </p:spPr>
      </p:cxnSp>
      <p:cxnSp>
        <p:nvCxnSpPr>
          <p:cNvPr id="637" name="Google Shape;637;p32"/>
          <p:cNvCxnSpPr/>
          <p:nvPr/>
        </p:nvCxnSpPr>
        <p:spPr>
          <a:xfrm rot="10800000">
            <a:off x="4590274" y="3202463"/>
            <a:ext cx="1484700" cy="4425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8" name="Google Shape;638;p32"/>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
        <p:nvSpPr>
          <p:cNvPr id="639" name="Google Shape;639;p32"/>
          <p:cNvSpPr txBox="1">
            <a:spLocks noGrp="1"/>
          </p:cNvSpPr>
          <p:nvPr>
            <p:ph type="subTitle" idx="4294967295"/>
          </p:nvPr>
        </p:nvSpPr>
        <p:spPr>
          <a:xfrm>
            <a:off x="376875" y="2295032"/>
            <a:ext cx="2208600" cy="1325727"/>
          </a:xfrm>
          <a:prstGeom prst="rect">
            <a:avLst/>
          </a:prstGeom>
        </p:spPr>
        <p:txBody>
          <a:bodyPr spcFirstLastPara="1" wrap="square" lIns="91425" tIns="274300" rIns="91425" bIns="91425" anchor="t" anchorCtr="0">
            <a:noAutofit/>
          </a:bodyPr>
          <a:lstStyle/>
          <a:p>
            <a:pPr marL="152400" lvl="0" indent="0">
              <a:buNone/>
            </a:pPr>
            <a:r>
              <a:rPr lang="fr-FR" sz="1600" b="1" dirty="0"/>
              <a:t>Progrès d'une maladie pandémique</a:t>
            </a:r>
          </a:p>
        </p:txBody>
      </p:sp>
      <p:sp>
        <p:nvSpPr>
          <p:cNvPr id="640" name="Google Shape;640;p32"/>
          <p:cNvSpPr txBox="1">
            <a:spLocks noGrp="1"/>
          </p:cNvSpPr>
          <p:nvPr>
            <p:ph type="subTitle" idx="4294967295"/>
          </p:nvPr>
        </p:nvSpPr>
        <p:spPr>
          <a:xfrm>
            <a:off x="720100" y="1123664"/>
            <a:ext cx="7308777" cy="926536"/>
          </a:xfrm>
          <a:prstGeom prst="rect">
            <a:avLst/>
          </a:prstGeom>
        </p:spPr>
        <p:txBody>
          <a:bodyPr spcFirstLastPara="1" wrap="square" lIns="91425" tIns="274300" rIns="91425" bIns="91425" anchor="t" anchorCtr="0">
            <a:noAutofit/>
          </a:bodyPr>
          <a:lstStyle/>
          <a:p>
            <a:pPr marL="152400" indent="0">
              <a:buNone/>
            </a:pPr>
            <a:r>
              <a:rPr lang="fr-FR" sz="1400" dirty="0"/>
              <a:t>Nous pouvons utiliser la régression polynomiale dans les domaines où l'ensemble de données d'entrée n'est pas linéaire, ce qui signifie dans certains résultats complexes, par exemple</a:t>
            </a:r>
          </a:p>
        </p:txBody>
      </p:sp>
      <p:sp>
        <p:nvSpPr>
          <p:cNvPr id="641" name="Google Shape;641;p32"/>
          <p:cNvSpPr txBox="1">
            <a:spLocks noGrp="1"/>
          </p:cNvSpPr>
          <p:nvPr>
            <p:ph type="subTitle" idx="4294967295"/>
          </p:nvPr>
        </p:nvSpPr>
        <p:spPr>
          <a:xfrm>
            <a:off x="6174912" y="3187241"/>
            <a:ext cx="2905473" cy="940471"/>
          </a:xfrm>
          <a:prstGeom prst="rect">
            <a:avLst/>
          </a:prstGeom>
        </p:spPr>
        <p:txBody>
          <a:bodyPr spcFirstLastPara="1" wrap="square" lIns="91425" tIns="274300" rIns="91425" bIns="91425" anchor="t" anchorCtr="0">
            <a:noAutofit/>
          </a:bodyPr>
          <a:lstStyle/>
          <a:p>
            <a:pPr marL="152400" lvl="0" indent="0">
              <a:buNone/>
            </a:pPr>
            <a:r>
              <a:rPr lang="fr-FR" sz="1600" b="1" dirty="0"/>
              <a:t>Répartition des isotopes du carbone.</a:t>
            </a:r>
          </a:p>
        </p:txBody>
      </p:sp>
      <p:sp>
        <p:nvSpPr>
          <p:cNvPr id="238" name="Google Shape;641;p32"/>
          <p:cNvSpPr txBox="1">
            <a:spLocks/>
          </p:cNvSpPr>
          <p:nvPr/>
        </p:nvSpPr>
        <p:spPr>
          <a:xfrm>
            <a:off x="5812713" y="2032097"/>
            <a:ext cx="2542285" cy="1142034"/>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152400" lvl="0" indent="0">
              <a:buNone/>
            </a:pPr>
            <a:r>
              <a:rPr lang="fr-FR" sz="1600" b="1" dirty="0"/>
              <a:t>Taux de croissance des tissus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2519761" y="244683"/>
            <a:ext cx="2338425" cy="10326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Exemple</a:t>
            </a:r>
            <a:endParaRPr sz="3600" dirty="0"/>
          </a:p>
        </p:txBody>
      </p:sp>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17099" t="29313" r="27786" b="19660"/>
          <a:stretch/>
        </p:blipFill>
        <p:spPr>
          <a:xfrm>
            <a:off x="998160" y="1348561"/>
            <a:ext cx="6484563" cy="3377003"/>
          </a:xfrm>
          <a:prstGeom prst="rect">
            <a:avLst/>
          </a:prstGeom>
        </p:spPr>
      </p:pic>
    </p:spTree>
    <p:extLst>
      <p:ext uri="{BB962C8B-B14F-4D97-AF65-F5344CB8AC3E}">
        <p14:creationId xmlns:p14="http://schemas.microsoft.com/office/powerpoint/2010/main" val="39656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489541" y="384888"/>
            <a:ext cx="7704000" cy="572700"/>
          </a:xfrm>
          <a:prstGeom prst="rect">
            <a:avLst/>
          </a:prstGeom>
        </p:spPr>
        <p:txBody>
          <a:bodyPr spcFirstLastPara="1" wrap="square" lIns="91425" tIns="91425" rIns="91425" bIns="91425" anchor="t" anchorCtr="0">
            <a:noAutofit/>
          </a:bodyPr>
          <a:lstStyle/>
          <a:p>
            <a:pPr lvl="0"/>
            <a:r>
              <a:rPr lang="en" dirty="0"/>
              <a:t>sommaire</a:t>
            </a:r>
            <a:endParaRPr sz="3000" dirty="0"/>
          </a:p>
        </p:txBody>
      </p:sp>
      <p:sp>
        <p:nvSpPr>
          <p:cNvPr id="161" name="Google Shape;161;p29"/>
          <p:cNvSpPr txBox="1">
            <a:spLocks noGrp="1"/>
          </p:cNvSpPr>
          <p:nvPr>
            <p:ph type="subTitle" idx="1"/>
          </p:nvPr>
        </p:nvSpPr>
        <p:spPr>
          <a:xfrm>
            <a:off x="3109411" y="3121975"/>
            <a:ext cx="2907481" cy="1705476"/>
          </a:xfrm>
          <a:prstGeom prst="rect">
            <a:avLst/>
          </a:prstGeom>
        </p:spPr>
        <p:txBody>
          <a:bodyPr spcFirstLastPara="1" wrap="square" lIns="91425" tIns="91425" rIns="91425" bIns="91425" anchor="ctr" anchorCtr="0">
            <a:noAutofit/>
          </a:bodyPr>
          <a:lstStyle/>
          <a:p>
            <a:pPr marL="742950" lvl="1" indent="-285750">
              <a:buFont typeface="Wingdings" panose="05000000000000000000" pitchFamily="2" charset="2"/>
              <a:buChar char="q"/>
            </a:pPr>
            <a:r>
              <a:rPr lang="fr-FR" dirty="0"/>
              <a:t>Définition </a:t>
            </a:r>
            <a:r>
              <a:rPr lang="fr-FR" dirty="0" smtClean="0"/>
              <a:t>&amp; Types </a:t>
            </a:r>
          </a:p>
          <a:p>
            <a:pPr marL="742950" lvl="1" indent="-285750">
              <a:buFont typeface="Wingdings" panose="05000000000000000000" pitchFamily="2" charset="2"/>
              <a:buChar char="q"/>
            </a:pPr>
            <a:r>
              <a:rPr lang="fr-FR" dirty="0" smtClean="0"/>
              <a:t>Application</a:t>
            </a:r>
            <a:endParaRPr lang="fr-FR" dirty="0" smtClean="0"/>
          </a:p>
          <a:p>
            <a:pPr marL="742950" lvl="1" indent="-285750">
              <a:buFont typeface="Wingdings" panose="05000000000000000000" pitchFamily="2" charset="2"/>
              <a:buChar char="q"/>
            </a:pPr>
            <a:r>
              <a:rPr lang="fr-FR" dirty="0" smtClean="0"/>
              <a:t>Exemple</a:t>
            </a:r>
            <a:endParaRPr lang="fr-FR" dirty="0"/>
          </a:p>
          <a:p>
            <a:pPr marL="628650" lvl="1" indent="-171450">
              <a:buFont typeface="Wingdings" panose="05000000000000000000" pitchFamily="2" charset="2"/>
              <a:buChar char="q"/>
            </a:pPr>
            <a:r>
              <a:rPr lang="fr-FR" dirty="0"/>
              <a:t>Avantage  et  inconvénient</a:t>
            </a:r>
          </a:p>
        </p:txBody>
      </p:sp>
      <p:sp>
        <p:nvSpPr>
          <p:cNvPr id="164" name="Google Shape;164;p29"/>
          <p:cNvSpPr txBox="1">
            <a:spLocks noGrp="1"/>
          </p:cNvSpPr>
          <p:nvPr>
            <p:ph type="title"/>
          </p:nvPr>
        </p:nvSpPr>
        <p:spPr>
          <a:xfrm>
            <a:off x="863991" y="1710675"/>
            <a:ext cx="1539300" cy="689100"/>
          </a:xfrm>
          <a:prstGeom prst="rect">
            <a:avLst/>
          </a:prstGeom>
        </p:spPr>
        <p:txBody>
          <a:bodyPr spcFirstLastPara="1" wrap="square" lIns="0" tIns="0" rIns="0" bIns="0" anchor="ctr" anchorCtr="0">
            <a:noAutofit/>
          </a:bodyPr>
          <a:lstStyle/>
          <a:p>
            <a:pPr lvl="0"/>
            <a:r>
              <a:rPr lang="fr-FR" dirty="0"/>
              <a:t>Régression logistique</a:t>
            </a:r>
            <a:endParaRPr lang="en" dirty="0"/>
          </a:p>
        </p:txBody>
      </p:sp>
      <p:sp>
        <p:nvSpPr>
          <p:cNvPr id="165" name="Google Shape;165;p29"/>
          <p:cNvSpPr txBox="1">
            <a:spLocks noGrp="1"/>
          </p:cNvSpPr>
          <p:nvPr>
            <p:ph type="title" idx="4"/>
          </p:nvPr>
        </p:nvSpPr>
        <p:spPr>
          <a:xfrm>
            <a:off x="6277591" y="1548009"/>
            <a:ext cx="1539300" cy="689100"/>
          </a:xfrm>
          <a:prstGeom prst="rect">
            <a:avLst/>
          </a:prstGeom>
        </p:spPr>
        <p:txBody>
          <a:bodyPr spcFirstLastPara="1" wrap="square" lIns="0" tIns="0" rIns="0" bIns="0" anchor="ctr" anchorCtr="0">
            <a:noAutofit/>
          </a:bodyPr>
          <a:lstStyle/>
          <a:p>
            <a:pPr fontAlgn="base"/>
            <a:r>
              <a:rPr lang="fr-FR" sz="1600" dirty="0"/>
              <a:t>Régression polynomiale</a:t>
            </a:r>
          </a:p>
        </p:txBody>
      </p:sp>
      <p:sp>
        <p:nvSpPr>
          <p:cNvPr id="166" name="Google Shape;166;p29"/>
          <p:cNvSpPr txBox="1">
            <a:spLocks noGrp="1"/>
          </p:cNvSpPr>
          <p:nvPr>
            <p:ph type="title" idx="5"/>
          </p:nvPr>
        </p:nvSpPr>
        <p:spPr>
          <a:xfrm>
            <a:off x="3935615" y="1566978"/>
            <a:ext cx="1539300" cy="689100"/>
          </a:xfrm>
          <a:prstGeom prst="rect">
            <a:avLst/>
          </a:prstGeom>
        </p:spPr>
        <p:txBody>
          <a:bodyPr spcFirstLastPara="1" wrap="square" lIns="0" tIns="0" rIns="0" bIns="0" anchor="ctr" anchorCtr="0">
            <a:noAutofit/>
          </a:bodyPr>
          <a:lstStyle/>
          <a:p>
            <a:pPr>
              <a:spcBef>
                <a:spcPts val="1600"/>
              </a:spcBef>
              <a:spcAft>
                <a:spcPts val="1600"/>
              </a:spcAft>
            </a:pPr>
            <a:r>
              <a:rPr lang="fr-FR" dirty="0"/>
              <a:t>Régression bayésienne</a:t>
            </a:r>
          </a:p>
        </p:txBody>
      </p:sp>
      <p:cxnSp>
        <p:nvCxnSpPr>
          <p:cNvPr id="167" name="Google Shape;167;p29"/>
          <p:cNvCxnSpPr/>
          <p:nvPr/>
        </p:nvCxnSpPr>
        <p:spPr>
          <a:xfrm flipH="1" flipV="1">
            <a:off x="1559122" y="2430023"/>
            <a:ext cx="2049" cy="796397"/>
          </a:xfrm>
          <a:prstGeom prst="straightConnector1">
            <a:avLst/>
          </a:prstGeom>
          <a:noFill/>
          <a:ln w="19050" cap="flat" cmpd="sng">
            <a:solidFill>
              <a:schemeClr val="lt2"/>
            </a:solidFill>
            <a:prstDash val="solid"/>
            <a:round/>
            <a:headEnd type="oval" w="med" len="med"/>
            <a:tailEnd type="oval" w="med" len="med"/>
          </a:ln>
        </p:spPr>
      </p:cxnSp>
      <p:cxnSp>
        <p:nvCxnSpPr>
          <p:cNvPr id="168" name="Google Shape;168;p29"/>
          <p:cNvCxnSpPr>
            <a:endCxn id="161" idx="0"/>
          </p:cNvCxnSpPr>
          <p:nvPr/>
        </p:nvCxnSpPr>
        <p:spPr>
          <a:xfrm flipH="1">
            <a:off x="4563152" y="2346848"/>
            <a:ext cx="26134" cy="775127"/>
          </a:xfrm>
          <a:prstGeom prst="straightConnector1">
            <a:avLst/>
          </a:prstGeom>
          <a:noFill/>
          <a:ln w="19050" cap="flat" cmpd="sng">
            <a:solidFill>
              <a:schemeClr val="lt2"/>
            </a:solidFill>
            <a:prstDash val="solid"/>
            <a:round/>
            <a:headEnd type="oval" w="med" len="med"/>
            <a:tailEnd type="oval" w="med" len="med"/>
          </a:ln>
        </p:spPr>
      </p:cxnSp>
      <p:cxnSp>
        <p:nvCxnSpPr>
          <p:cNvPr id="169" name="Google Shape;169;p29"/>
          <p:cNvCxnSpPr/>
          <p:nvPr/>
        </p:nvCxnSpPr>
        <p:spPr>
          <a:xfrm flipH="1" flipV="1">
            <a:off x="7047242" y="2256080"/>
            <a:ext cx="37499" cy="791920"/>
          </a:xfrm>
          <a:prstGeom prst="straightConnector1">
            <a:avLst/>
          </a:prstGeom>
          <a:noFill/>
          <a:ln w="19050" cap="flat" cmpd="sng">
            <a:solidFill>
              <a:schemeClr val="lt2"/>
            </a:solidFill>
            <a:prstDash val="solid"/>
            <a:round/>
            <a:headEnd type="oval" w="med" len="med"/>
            <a:tailEnd type="oval" w="med" len="med"/>
          </a:ln>
        </p:spPr>
      </p:cxnSp>
      <p:sp>
        <p:nvSpPr>
          <p:cNvPr id="25" name="Google Shape;161;p29"/>
          <p:cNvSpPr txBox="1">
            <a:spLocks/>
          </p:cNvSpPr>
          <p:nvPr/>
        </p:nvSpPr>
        <p:spPr>
          <a:xfrm>
            <a:off x="211873" y="3295515"/>
            <a:ext cx="2897538" cy="1705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628650" lvl="1" indent="-171450">
              <a:buFont typeface="Wingdings" panose="05000000000000000000" pitchFamily="2" charset="2"/>
              <a:buChar char="q"/>
            </a:pPr>
            <a:r>
              <a:rPr lang="fr-FR" dirty="0" smtClean="0"/>
              <a:t>Définition Types </a:t>
            </a:r>
            <a:r>
              <a:rPr lang="fr-FR" dirty="0" smtClean="0"/>
              <a:t>&amp; fonction</a:t>
            </a:r>
          </a:p>
          <a:p>
            <a:pPr marL="628650" lvl="1" indent="-171450">
              <a:buFont typeface="Wingdings" panose="05000000000000000000" pitchFamily="2" charset="2"/>
              <a:buChar char="q"/>
            </a:pPr>
            <a:r>
              <a:rPr lang="fr-FR" dirty="0" smtClean="0"/>
              <a:t>Application</a:t>
            </a:r>
          </a:p>
          <a:p>
            <a:pPr marL="628650" lvl="1" indent="-171450">
              <a:buFont typeface="Wingdings" panose="05000000000000000000" pitchFamily="2" charset="2"/>
              <a:buChar char="q"/>
            </a:pPr>
            <a:r>
              <a:rPr lang="fr-FR" dirty="0" smtClean="0"/>
              <a:t>Exemple</a:t>
            </a:r>
          </a:p>
          <a:p>
            <a:pPr marL="628650" lvl="1" indent="-171450">
              <a:buFont typeface="Wingdings" panose="05000000000000000000" pitchFamily="2" charset="2"/>
              <a:buChar char="q"/>
            </a:pPr>
            <a:r>
              <a:rPr lang="fr-FR" dirty="0" smtClean="0"/>
              <a:t>Avantage  et  inconvénient</a:t>
            </a:r>
            <a:endParaRPr lang="fr-FR" dirty="0"/>
          </a:p>
        </p:txBody>
      </p:sp>
      <p:sp>
        <p:nvSpPr>
          <p:cNvPr id="28" name="Google Shape;161;p29"/>
          <p:cNvSpPr txBox="1">
            <a:spLocks noGrp="1"/>
          </p:cNvSpPr>
          <p:nvPr>
            <p:ph type="subTitle" idx="1"/>
          </p:nvPr>
        </p:nvSpPr>
        <p:spPr>
          <a:xfrm>
            <a:off x="6177434" y="3121975"/>
            <a:ext cx="2736995" cy="1705476"/>
          </a:xfrm>
          <a:prstGeom prst="rect">
            <a:avLst/>
          </a:prstGeom>
        </p:spPr>
        <p:txBody>
          <a:bodyPr spcFirstLastPara="1" wrap="square" lIns="91425" tIns="91425" rIns="91425" bIns="91425" anchor="ctr" anchorCtr="0">
            <a:noAutofit/>
          </a:bodyPr>
          <a:lstStyle/>
          <a:p>
            <a:pPr marL="628650" lvl="1" indent="-171450">
              <a:buFont typeface="Wingdings" panose="05000000000000000000" pitchFamily="2" charset="2"/>
              <a:buChar char="q"/>
            </a:pPr>
            <a:r>
              <a:rPr lang="fr-FR" dirty="0" smtClean="0"/>
              <a:t>Définition</a:t>
            </a:r>
            <a:endParaRPr lang="fr-FR" dirty="0"/>
          </a:p>
          <a:p>
            <a:pPr marL="628650" lvl="1" indent="-171450">
              <a:buFont typeface="Wingdings" panose="05000000000000000000" pitchFamily="2" charset="2"/>
              <a:buChar char="q"/>
            </a:pPr>
            <a:r>
              <a:rPr lang="fr-FR" dirty="0"/>
              <a:t>Application</a:t>
            </a:r>
          </a:p>
          <a:p>
            <a:pPr marL="628650" lvl="1" indent="-171450">
              <a:buFont typeface="Wingdings" panose="05000000000000000000" pitchFamily="2" charset="2"/>
              <a:buChar char="q"/>
            </a:pPr>
            <a:r>
              <a:rPr lang="fr-FR" dirty="0"/>
              <a:t>Exemple</a:t>
            </a:r>
          </a:p>
          <a:p>
            <a:pPr marL="628650" lvl="1" indent="-171450">
              <a:buFont typeface="Wingdings" panose="05000000000000000000" pitchFamily="2" charset="2"/>
              <a:buChar char="q"/>
            </a:pPr>
            <a:r>
              <a:rPr lang="fr-FR" dirty="0"/>
              <a:t>Avantage  et  inconvénient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653192" y="331406"/>
            <a:ext cx="7704000" cy="1103384"/>
          </a:xfrm>
          <a:prstGeom prst="rect">
            <a:avLst/>
          </a:prstGeom>
        </p:spPr>
        <p:txBody>
          <a:bodyPr spcFirstLastPara="1" wrap="square" lIns="91425" tIns="91425" rIns="91425" bIns="91425" anchor="t" anchorCtr="0">
            <a:noAutofit/>
          </a:bodyPr>
          <a:lstStyle/>
          <a:p>
            <a:r>
              <a:rPr lang="fr-FR" dirty="0" smtClean="0"/>
              <a:t>avantages </a:t>
            </a:r>
            <a:r>
              <a:rPr lang="fr-FR" dirty="0"/>
              <a:t>de la régression polynomiale</a:t>
            </a:r>
          </a:p>
        </p:txBody>
      </p:sp>
      <p:graphicFrame>
        <p:nvGraphicFramePr>
          <p:cNvPr id="647" name="Google Shape;647;p33"/>
          <p:cNvGraphicFramePr/>
          <p:nvPr>
            <p:extLst>
              <p:ext uri="{D42A27DB-BD31-4B8C-83A1-F6EECF244321}">
                <p14:modId xmlns:p14="http://schemas.microsoft.com/office/powerpoint/2010/main" val="3119233187"/>
              </p:ext>
            </p:extLst>
          </p:nvPr>
        </p:nvGraphicFramePr>
        <p:xfrm>
          <a:off x="356839" y="1644964"/>
          <a:ext cx="8564136" cy="3238518"/>
        </p:xfrm>
        <a:graphic>
          <a:graphicData uri="http://schemas.openxmlformats.org/drawingml/2006/table">
            <a:tbl>
              <a:tblPr>
                <a:noFill/>
                <a:tableStyleId>{BE35DD6E-3D2E-460A-8E7D-FAC3C68FB607}</a:tableStyleId>
              </a:tblPr>
              <a:tblGrid>
                <a:gridCol w="2921620">
                  <a:extLst>
                    <a:ext uri="{9D8B030D-6E8A-4147-A177-3AD203B41FA5}">
                      <a16:colId xmlns:a16="http://schemas.microsoft.com/office/drawing/2014/main" val="20000"/>
                    </a:ext>
                  </a:extLst>
                </a:gridCol>
                <a:gridCol w="2319453">
                  <a:extLst>
                    <a:ext uri="{9D8B030D-6E8A-4147-A177-3AD203B41FA5}">
                      <a16:colId xmlns:a16="http://schemas.microsoft.com/office/drawing/2014/main" val="20001"/>
                    </a:ext>
                  </a:extLst>
                </a:gridCol>
                <a:gridCol w="2653990">
                  <a:extLst>
                    <a:ext uri="{9D8B030D-6E8A-4147-A177-3AD203B41FA5}">
                      <a16:colId xmlns:a16="http://schemas.microsoft.com/office/drawing/2014/main" val="20002"/>
                    </a:ext>
                  </a:extLst>
                </a:gridCol>
                <a:gridCol w="669073">
                  <a:extLst>
                    <a:ext uri="{9D8B030D-6E8A-4147-A177-3AD203B41FA5}">
                      <a16:colId xmlns:a16="http://schemas.microsoft.com/office/drawing/2014/main" val="20003"/>
                    </a:ext>
                  </a:extLst>
                </a:gridCol>
              </a:tblGrid>
              <a:tr h="1150275">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01</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02</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a:solidFill>
                            <a:schemeClr val="lt2"/>
                          </a:solidFill>
                          <a:latin typeface="Rajdhani"/>
                          <a:ea typeface="Rajdhani"/>
                          <a:cs typeface="Rajdhani"/>
                          <a:sym typeface="Rajdhani"/>
                        </a:rPr>
                        <a:t>03</a:t>
                      </a:r>
                      <a:endParaRPr sz="3000" b="1">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0"/>
                  </a:ext>
                </a:extLst>
              </a:tr>
              <a:tr h="2088243">
                <a:tc>
                  <a:txBody>
                    <a:bodyPr/>
                    <a:lstStyle/>
                    <a:p>
                      <a:pPr lvl="0"/>
                      <a:r>
                        <a:rPr lang="fr-FR" sz="1400" b="0" i="0" u="none" strike="noStrike" cap="none" dirty="0" smtClean="0">
                          <a:solidFill>
                            <a:schemeClr val="accent4"/>
                          </a:solidFill>
                          <a:effectLst/>
                          <a:latin typeface="Arial"/>
                          <a:ea typeface="Arial"/>
                          <a:cs typeface="Arial"/>
                          <a:sym typeface="Arial"/>
                        </a:rPr>
                        <a:t>Le modèle devient plus précis lorsque l'on considère une fonction non linéaire qui peut mieux capturer la relation entre les entrées et les sorties.</a:t>
                      </a:r>
                      <a:endParaRPr lang="fr-FR" sz="1400" b="0" i="0" u="none" strike="noStrike" cap="none" dirty="0">
                        <a:solidFill>
                          <a:schemeClr val="accent4"/>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lvl="0"/>
                      <a:r>
                        <a:rPr lang="fr-FR" sz="1400" b="0" i="0" u="none" strike="noStrike" cap="none" dirty="0" smtClean="0">
                          <a:solidFill>
                            <a:schemeClr val="accent4"/>
                          </a:solidFill>
                          <a:effectLst/>
                          <a:latin typeface="Arial"/>
                          <a:ea typeface="Arial"/>
                          <a:cs typeface="Arial"/>
                          <a:sym typeface="Arial"/>
                        </a:rPr>
                        <a:t>Connaître la forme de la fonction sous-jacente peut décrire un processus mécaniste naturel.</a:t>
                      </a:r>
                      <a:endParaRPr lang="fr-FR" sz="1400" b="0" i="0" u="none" strike="noStrike" cap="none" dirty="0">
                        <a:solidFill>
                          <a:schemeClr val="accent4"/>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lvl="0"/>
                      <a:r>
                        <a:rPr lang="fr-FR" sz="1400" b="0" i="0" u="none" strike="noStrike" cap="none" dirty="0" smtClean="0">
                          <a:solidFill>
                            <a:schemeClr val="accent4"/>
                          </a:solidFill>
                          <a:effectLst/>
                          <a:latin typeface="Arial"/>
                          <a:ea typeface="Arial"/>
                          <a:cs typeface="Arial"/>
                          <a:sym typeface="Arial"/>
                        </a:rPr>
                        <a:t>Peut être appliqué à une large gamme de fonctions.</a:t>
                      </a:r>
                      <a:endParaRPr lang="fr-FR" sz="1400" b="0" i="0" u="none" strike="noStrike" cap="none" dirty="0">
                        <a:solidFill>
                          <a:schemeClr val="accent4"/>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653192" y="331406"/>
            <a:ext cx="7704000" cy="1103384"/>
          </a:xfrm>
          <a:prstGeom prst="rect">
            <a:avLst/>
          </a:prstGeom>
        </p:spPr>
        <p:txBody>
          <a:bodyPr spcFirstLastPara="1" wrap="square" lIns="91425" tIns="91425" rIns="91425" bIns="91425" anchor="t" anchorCtr="0">
            <a:noAutofit/>
          </a:bodyPr>
          <a:lstStyle/>
          <a:p>
            <a:r>
              <a:rPr lang="fr-FR" dirty="0"/>
              <a:t>I</a:t>
            </a:r>
            <a:r>
              <a:rPr lang="fr-FR" dirty="0" smtClean="0"/>
              <a:t>nconvénients </a:t>
            </a:r>
            <a:r>
              <a:rPr lang="fr-FR" dirty="0"/>
              <a:t>de la régression polynomiale</a:t>
            </a:r>
          </a:p>
        </p:txBody>
      </p:sp>
      <p:graphicFrame>
        <p:nvGraphicFramePr>
          <p:cNvPr id="647" name="Google Shape;647;p33"/>
          <p:cNvGraphicFramePr/>
          <p:nvPr>
            <p:extLst>
              <p:ext uri="{D42A27DB-BD31-4B8C-83A1-F6EECF244321}">
                <p14:modId xmlns:p14="http://schemas.microsoft.com/office/powerpoint/2010/main" val="3221395266"/>
              </p:ext>
            </p:extLst>
          </p:nvPr>
        </p:nvGraphicFramePr>
        <p:xfrm>
          <a:off x="356839" y="1644964"/>
          <a:ext cx="8564136" cy="3008811"/>
        </p:xfrm>
        <a:graphic>
          <a:graphicData uri="http://schemas.openxmlformats.org/drawingml/2006/table">
            <a:tbl>
              <a:tblPr>
                <a:noFill/>
                <a:tableStyleId>{BE35DD6E-3D2E-460A-8E7D-FAC3C68FB607}</a:tableStyleId>
              </a:tblPr>
              <a:tblGrid>
                <a:gridCol w="2141034">
                  <a:extLst>
                    <a:ext uri="{9D8B030D-6E8A-4147-A177-3AD203B41FA5}">
                      <a16:colId xmlns:a16="http://schemas.microsoft.com/office/drawing/2014/main" val="20000"/>
                    </a:ext>
                  </a:extLst>
                </a:gridCol>
                <a:gridCol w="2141034">
                  <a:extLst>
                    <a:ext uri="{9D8B030D-6E8A-4147-A177-3AD203B41FA5}">
                      <a16:colId xmlns:a16="http://schemas.microsoft.com/office/drawing/2014/main" val="20001"/>
                    </a:ext>
                  </a:extLst>
                </a:gridCol>
                <a:gridCol w="2141034">
                  <a:extLst>
                    <a:ext uri="{9D8B030D-6E8A-4147-A177-3AD203B41FA5}">
                      <a16:colId xmlns:a16="http://schemas.microsoft.com/office/drawing/2014/main" val="20002"/>
                    </a:ext>
                  </a:extLst>
                </a:gridCol>
                <a:gridCol w="2141034">
                  <a:extLst>
                    <a:ext uri="{9D8B030D-6E8A-4147-A177-3AD203B41FA5}">
                      <a16:colId xmlns:a16="http://schemas.microsoft.com/office/drawing/2014/main" val="20003"/>
                    </a:ext>
                  </a:extLst>
                </a:gridCol>
              </a:tblGrid>
              <a:tr h="920568">
                <a:tc>
                  <a:txBody>
                    <a:bodyPr/>
                    <a:lstStyle/>
                    <a:p>
                      <a:pPr marL="0" lvl="0" indent="0" algn="ctr" rtl="0">
                        <a:spcBef>
                          <a:spcPts val="0"/>
                        </a:spcBef>
                        <a:spcAft>
                          <a:spcPts val="0"/>
                        </a:spcAft>
                        <a:buNone/>
                      </a:pPr>
                      <a:r>
                        <a:rPr lang="en" sz="3000" b="1">
                          <a:solidFill>
                            <a:schemeClr val="lt2"/>
                          </a:solidFill>
                          <a:latin typeface="Rajdhani"/>
                          <a:ea typeface="Rajdhani"/>
                          <a:cs typeface="Rajdhani"/>
                          <a:sym typeface="Rajdhani"/>
                        </a:rPr>
                        <a:t>01</a:t>
                      </a:r>
                      <a:endParaRPr sz="3000" b="1">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a:solidFill>
                            <a:schemeClr val="lt2"/>
                          </a:solidFill>
                          <a:latin typeface="Rajdhani"/>
                          <a:ea typeface="Rajdhani"/>
                          <a:cs typeface="Rajdhani"/>
                          <a:sym typeface="Rajdhani"/>
                        </a:rPr>
                        <a:t>02</a:t>
                      </a:r>
                      <a:endParaRPr sz="3000" b="1">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a:solidFill>
                            <a:schemeClr val="lt2"/>
                          </a:solidFill>
                          <a:latin typeface="Rajdhani"/>
                          <a:ea typeface="Rajdhani"/>
                          <a:cs typeface="Rajdhani"/>
                          <a:sym typeface="Rajdhani"/>
                        </a:rPr>
                        <a:t>03</a:t>
                      </a:r>
                      <a:endParaRPr sz="3000" b="1">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a:solidFill>
                            <a:schemeClr val="lt2"/>
                          </a:solidFill>
                          <a:latin typeface="Rajdhani"/>
                          <a:ea typeface="Rajdhani"/>
                          <a:cs typeface="Rajdhani"/>
                          <a:sym typeface="Rajdhani"/>
                        </a:rPr>
                        <a:t>04</a:t>
                      </a:r>
                      <a:endParaRPr sz="3000" b="1">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0"/>
                  </a:ext>
                </a:extLst>
              </a:tr>
              <a:tr h="2088243">
                <a:tc>
                  <a:txBody>
                    <a:bodyPr/>
                    <a:lstStyle/>
                    <a:p>
                      <a:pPr lvl="0"/>
                      <a:r>
                        <a:rPr lang="fr-FR" sz="1400" b="0" i="0" u="none" strike="noStrike" cap="none" dirty="0" smtClean="0">
                          <a:solidFill>
                            <a:schemeClr val="accent4"/>
                          </a:solidFill>
                          <a:effectLst/>
                          <a:latin typeface="Arial"/>
                          <a:ea typeface="Arial"/>
                          <a:cs typeface="Arial"/>
                          <a:sym typeface="Arial"/>
                        </a:rPr>
                        <a:t>Le modèle peut avoir de nombreux paramètres, en fonction de la complexité souhaitée du modèle</a:t>
                      </a:r>
                      <a:r>
                        <a:rPr lang="fr-FR" sz="1400" b="0" i="0" u="none" strike="noStrike" cap="none" dirty="0" smtClean="0">
                          <a:solidFill>
                            <a:srgbClr val="000000"/>
                          </a:solidFill>
                          <a:effectLst/>
                          <a:latin typeface="Arial"/>
                          <a:ea typeface="Arial"/>
                          <a:cs typeface="Arial"/>
                          <a:sym typeface="Arial"/>
                        </a:rPr>
                        <a:t>.</a:t>
                      </a:r>
                      <a:endParaRPr lang="fr-FR" sz="1400" b="0" i="0" u="none" strike="noStrike" cap="none" dirty="0">
                        <a:solidFill>
                          <a:srgbClr val="000000"/>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lvl="0"/>
                      <a:r>
                        <a:rPr lang="fr-FR" sz="1400" b="0" i="0" u="none" strike="noStrike" cap="none" dirty="0" smtClean="0">
                          <a:solidFill>
                            <a:schemeClr val="accent4"/>
                          </a:solidFill>
                          <a:effectLst/>
                          <a:latin typeface="Arial"/>
                          <a:ea typeface="Arial"/>
                          <a:cs typeface="Arial"/>
                          <a:sym typeface="Arial"/>
                        </a:rPr>
                        <a:t>Plus le modèle est complexe, plus le modèle est sujet au </a:t>
                      </a:r>
                      <a:r>
                        <a:rPr lang="fr-FR" sz="1400" b="0" i="0" u="none" strike="noStrike" cap="none" dirty="0" err="1" smtClean="0">
                          <a:solidFill>
                            <a:schemeClr val="accent4"/>
                          </a:solidFill>
                          <a:effectLst/>
                          <a:latin typeface="Arial"/>
                          <a:ea typeface="Arial"/>
                          <a:cs typeface="Arial"/>
                          <a:sym typeface="Arial"/>
                        </a:rPr>
                        <a:t>surajustement</a:t>
                      </a:r>
                      <a:r>
                        <a:rPr lang="fr-FR" sz="1400" b="0" i="0" u="none" strike="noStrike" cap="none" dirty="0" smtClean="0">
                          <a:solidFill>
                            <a:schemeClr val="accent4"/>
                          </a:solidFill>
                          <a:effectLst/>
                          <a:latin typeface="Arial"/>
                          <a:ea typeface="Arial"/>
                          <a:cs typeface="Arial"/>
                          <a:sym typeface="Arial"/>
                        </a:rPr>
                        <a:t>.</a:t>
                      </a:r>
                      <a:endParaRPr lang="fr-FR" sz="1400" b="0" i="0" u="none" strike="noStrike" cap="none" dirty="0">
                        <a:solidFill>
                          <a:schemeClr val="accent4"/>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lvl="0"/>
                      <a:r>
                        <a:rPr lang="fr-FR" sz="1400" b="0" i="0" u="none" strike="noStrike" cap="none" dirty="0" smtClean="0">
                          <a:solidFill>
                            <a:schemeClr val="accent4"/>
                          </a:solidFill>
                          <a:effectLst/>
                          <a:latin typeface="Arial"/>
                          <a:ea typeface="Arial"/>
                          <a:cs typeface="Arial"/>
                          <a:sym typeface="Arial"/>
                        </a:rPr>
                        <a:t>Sensible aux valeurs aberrantes</a:t>
                      </a:r>
                      <a:endParaRPr lang="fr-FR" sz="1400" b="0" i="0" u="none" strike="noStrike" cap="none" dirty="0">
                        <a:solidFill>
                          <a:schemeClr val="accent4"/>
                        </a:solidFill>
                        <a:effectLst/>
                        <a:latin typeface="Arial"/>
                        <a:ea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fr-FR" sz="1400" b="0" i="0" u="none" strike="noStrike" cap="none" dirty="0" smtClean="0">
                          <a:solidFill>
                            <a:schemeClr val="accent4"/>
                          </a:solidFill>
                          <a:effectLst/>
                          <a:latin typeface="Arial"/>
                          <a:ea typeface="Arial"/>
                          <a:cs typeface="Arial"/>
                          <a:sym typeface="Arial"/>
                        </a:rPr>
                        <a:t>La présence de valeurs aberrantes rendra le résultat de sortie inexact et plein d'erreurs</a:t>
                      </a:r>
                      <a:endParaRPr dirty="0">
                        <a:solidFill>
                          <a:schemeClr val="accent4"/>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618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1"/>
        <p:cNvGrpSpPr/>
        <p:nvPr/>
      </p:nvGrpSpPr>
      <p:grpSpPr>
        <a:xfrm>
          <a:off x="0" y="0"/>
          <a:ext cx="0" cy="0"/>
          <a:chOff x="0" y="0"/>
          <a:chExt cx="0" cy="0"/>
        </a:xfrm>
      </p:grpSpPr>
      <p:sp>
        <p:nvSpPr>
          <p:cNvPr id="1792" name="Google Shape;1792;p4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Lien Utiles</a:t>
            </a:r>
            <a:endParaRPr dirty="0"/>
          </a:p>
        </p:txBody>
      </p:sp>
      <p:pic>
        <p:nvPicPr>
          <p:cNvPr id="1794" name="Google Shape;1794;p47"/>
          <p:cNvPicPr preferRelativeResize="0"/>
          <p:nvPr/>
        </p:nvPicPr>
        <p:blipFill rotWithShape="1">
          <a:blip r:embed="rId4">
            <a:alphaModFix/>
          </a:blip>
          <a:srcRect l="25302" r="25297"/>
          <a:stretch/>
        </p:blipFill>
        <p:spPr>
          <a:xfrm>
            <a:off x="6197310" y="973194"/>
            <a:ext cx="2845450" cy="3240024"/>
          </a:xfrm>
          <a:prstGeom prst="rect">
            <a:avLst/>
          </a:prstGeom>
          <a:noFill/>
          <a:ln>
            <a:noFill/>
          </a:ln>
        </p:spPr>
      </p:pic>
      <p:sp>
        <p:nvSpPr>
          <p:cNvPr id="2" name="Rectangle 1"/>
          <p:cNvSpPr/>
          <p:nvPr/>
        </p:nvSpPr>
        <p:spPr>
          <a:xfrm>
            <a:off x="720100" y="1577224"/>
            <a:ext cx="4741869" cy="523220"/>
          </a:xfrm>
          <a:prstGeom prst="rect">
            <a:avLst/>
          </a:prstGeom>
        </p:spPr>
        <p:txBody>
          <a:bodyPr wrap="square">
            <a:spAutoFit/>
          </a:bodyPr>
          <a:lstStyle/>
          <a:p>
            <a:r>
              <a:rPr lang="fr-FR" dirty="0">
                <a:solidFill>
                  <a:srgbClr val="00B0F0"/>
                </a:solidFill>
              </a:rPr>
              <a:t>https://learnetutorials.com/machine-learning/polynomial-regression</a:t>
            </a:r>
          </a:p>
        </p:txBody>
      </p:sp>
      <p:sp>
        <p:nvSpPr>
          <p:cNvPr id="3" name="Rectangle 2"/>
          <p:cNvSpPr/>
          <p:nvPr/>
        </p:nvSpPr>
        <p:spPr>
          <a:xfrm>
            <a:off x="696950" y="2453742"/>
            <a:ext cx="4572000" cy="523220"/>
          </a:xfrm>
          <a:prstGeom prst="rect">
            <a:avLst/>
          </a:prstGeom>
        </p:spPr>
        <p:txBody>
          <a:bodyPr>
            <a:spAutoFit/>
          </a:bodyPr>
          <a:lstStyle/>
          <a:p>
            <a:r>
              <a:rPr lang="fr-FR" dirty="0">
                <a:solidFill>
                  <a:srgbClr val="00B0F0"/>
                </a:solidFill>
              </a:rPr>
              <a:t>https://learnetutorials.com/machine-learning/logistic-regression</a:t>
            </a:r>
          </a:p>
        </p:txBody>
      </p:sp>
      <p:sp>
        <p:nvSpPr>
          <p:cNvPr id="4" name="Rectangle 3"/>
          <p:cNvSpPr/>
          <p:nvPr/>
        </p:nvSpPr>
        <p:spPr>
          <a:xfrm>
            <a:off x="720100" y="3330260"/>
            <a:ext cx="4572000" cy="523220"/>
          </a:xfrm>
          <a:prstGeom prst="rect">
            <a:avLst/>
          </a:prstGeom>
        </p:spPr>
        <p:txBody>
          <a:bodyPr>
            <a:spAutoFit/>
          </a:bodyPr>
          <a:lstStyle/>
          <a:p>
            <a:r>
              <a:rPr lang="fr-FR" dirty="0">
                <a:solidFill>
                  <a:srgbClr val="00B0F0"/>
                </a:solidFill>
              </a:rPr>
              <a:t>https://learnetutorials.com/machine-learning/naive-bayes</a:t>
            </a:r>
          </a:p>
        </p:txBody>
      </p:sp>
      <p:sp>
        <p:nvSpPr>
          <p:cNvPr id="5" name="Rectangle 4"/>
          <p:cNvSpPr/>
          <p:nvPr/>
        </p:nvSpPr>
        <p:spPr>
          <a:xfrm>
            <a:off x="696950" y="4103886"/>
            <a:ext cx="5075636" cy="738664"/>
          </a:xfrm>
          <a:prstGeom prst="rect">
            <a:avLst/>
          </a:prstGeom>
        </p:spPr>
        <p:txBody>
          <a:bodyPr wrap="square">
            <a:spAutoFit/>
          </a:bodyPr>
          <a:lstStyle/>
          <a:p>
            <a:r>
              <a:rPr lang="fr-FR" dirty="0">
                <a:solidFill>
                  <a:srgbClr val="00B0F0"/>
                </a:solidFill>
              </a:rPr>
              <a:t>https://scikit-learn.org/stable/modules/linear_model.html#bayesian-regression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1"/>
        <p:cNvGrpSpPr/>
        <p:nvPr/>
      </p:nvGrpSpPr>
      <p:grpSpPr>
        <a:xfrm>
          <a:off x="0" y="0"/>
          <a:ext cx="0" cy="0"/>
          <a:chOff x="0" y="0"/>
          <a:chExt cx="0" cy="0"/>
        </a:xfrm>
      </p:grpSpPr>
      <p:sp>
        <p:nvSpPr>
          <p:cNvPr id="8" name="Google Shape;1768;p46"/>
          <p:cNvSpPr txBox="1">
            <a:spLocks/>
          </p:cNvSpPr>
          <p:nvPr/>
        </p:nvSpPr>
        <p:spPr>
          <a:xfrm>
            <a:off x="2457473" y="1751482"/>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fr-FR" sz="6600" dirty="0" smtClean="0"/>
              <a:t>THANKS!</a:t>
            </a:r>
            <a:endParaRPr lang="fr-FR" sz="6600" dirty="0"/>
          </a:p>
        </p:txBody>
      </p:sp>
    </p:spTree>
    <p:extLst>
      <p:ext uri="{BB962C8B-B14F-4D97-AF65-F5344CB8AC3E}">
        <p14:creationId xmlns:p14="http://schemas.microsoft.com/office/powerpoint/2010/main" val="66828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09406" y="971850"/>
            <a:ext cx="4708344" cy="3199800"/>
          </a:xfrm>
          <a:prstGeom prst="rect">
            <a:avLst/>
          </a:prstGeom>
        </p:spPr>
        <p:txBody>
          <a:bodyPr spcFirstLastPara="1" wrap="square" lIns="91425" tIns="91425" rIns="91425" bIns="91425" anchor="ctr" anchorCtr="0">
            <a:noAutofit/>
          </a:bodyPr>
          <a:lstStyle/>
          <a:p>
            <a:pPr fontAlgn="base"/>
            <a:r>
              <a:rPr lang="fr-FR" dirty="0"/>
              <a:t>Régression logistique</a:t>
            </a:r>
            <a:endParaRPr lang="fr-FR" dirty="0"/>
          </a:p>
        </p:txBody>
      </p:sp>
      <p:sp>
        <p:nvSpPr>
          <p:cNvPr id="176" name="Google Shape;176;p30"/>
          <p:cNvSpPr txBox="1">
            <a:spLocks noGrp="1"/>
          </p:cNvSpPr>
          <p:nvPr>
            <p:ph type="title" idx="2"/>
          </p:nvPr>
        </p:nvSpPr>
        <p:spPr>
          <a:xfrm>
            <a:off x="5847331" y="1142698"/>
            <a:ext cx="2493951"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23437" y="237702"/>
            <a:ext cx="4933226" cy="1516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Définition</a:t>
            </a:r>
            <a:endParaRPr dirty="0"/>
          </a:p>
        </p:txBody>
      </p:sp>
      <p:sp>
        <p:nvSpPr>
          <p:cNvPr id="136" name="Google Shape;136;p27"/>
          <p:cNvSpPr txBox="1">
            <a:spLocks noGrp="1"/>
          </p:cNvSpPr>
          <p:nvPr>
            <p:ph type="subTitle" idx="1"/>
          </p:nvPr>
        </p:nvSpPr>
        <p:spPr>
          <a:xfrm>
            <a:off x="1048942" y="1609106"/>
            <a:ext cx="7292799" cy="2274300"/>
          </a:xfrm>
          <a:prstGeom prst="rect">
            <a:avLst/>
          </a:prstGeom>
        </p:spPr>
        <p:txBody>
          <a:bodyPr spcFirstLastPara="1" wrap="square" lIns="91425" tIns="91425" rIns="91425" bIns="91425" anchor="ctr" anchorCtr="0">
            <a:noAutofit/>
          </a:bodyPr>
          <a:lstStyle/>
          <a:p>
            <a:pPr algn="l"/>
            <a:r>
              <a:rPr lang="fr-FR" sz="1800" b="1" dirty="0"/>
              <a:t>La régression logistique </a:t>
            </a:r>
            <a:r>
              <a:rPr lang="fr-FR" sz="1800" dirty="0"/>
              <a:t>est l'un des algorithmes d'apprentissage automatique les plus simples et les plus élémentaires qui relèvent de l'algorithme de classification d'apprentissage supervisé qui aide à déterminer la variable prédite dans une catégorie à l'aide de l'ensemble de variables d'entrée ou indépendantes</a:t>
            </a:r>
            <a:r>
              <a:rPr lang="fr-FR" dirty="0"/>
              <a:t>.</a:t>
            </a:r>
            <a:endParaRPr lang="fr-FR" sz="1800" dirty="0"/>
          </a:p>
        </p:txBody>
      </p:sp>
      <p:cxnSp>
        <p:nvCxnSpPr>
          <p:cNvPr id="137" name="Google Shape;137;p27"/>
          <p:cNvCxnSpPr/>
          <p:nvPr/>
        </p:nvCxnSpPr>
        <p:spPr>
          <a:xfrm>
            <a:off x="878114" y="2039257"/>
            <a:ext cx="10988" cy="1412687"/>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1"/>
        <p:cNvGrpSpPr/>
        <p:nvPr/>
      </p:nvGrpSpPr>
      <p:grpSpPr>
        <a:xfrm>
          <a:off x="0" y="0"/>
          <a:ext cx="0" cy="0"/>
          <a:chOff x="0" y="0"/>
          <a:chExt cx="0" cy="0"/>
        </a:xfrm>
      </p:grpSpPr>
      <p:sp>
        <p:nvSpPr>
          <p:cNvPr id="1602" name="Google Shape;1602;p4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fr-FR" dirty="0"/>
              <a:t>Types de régression logistique</a:t>
            </a:r>
          </a:p>
        </p:txBody>
      </p:sp>
      <p:grpSp>
        <p:nvGrpSpPr>
          <p:cNvPr id="1631" name="Google Shape;1631;p42"/>
          <p:cNvGrpSpPr/>
          <p:nvPr/>
        </p:nvGrpSpPr>
        <p:grpSpPr>
          <a:xfrm>
            <a:off x="6319820" y="1877366"/>
            <a:ext cx="635477" cy="633411"/>
            <a:chOff x="6039282" y="1042577"/>
            <a:chExt cx="734315" cy="731929"/>
          </a:xfrm>
        </p:grpSpPr>
        <p:sp>
          <p:nvSpPr>
            <p:cNvPr id="1632" name="Google Shape;1632;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42"/>
          <p:cNvGrpSpPr/>
          <p:nvPr/>
        </p:nvGrpSpPr>
        <p:grpSpPr>
          <a:xfrm rot="9050597">
            <a:off x="5957827" y="1513292"/>
            <a:ext cx="1359571" cy="1359571"/>
            <a:chOff x="885403" y="1571142"/>
            <a:chExt cx="2598600" cy="2598600"/>
          </a:xfrm>
        </p:grpSpPr>
        <p:sp>
          <p:nvSpPr>
            <p:cNvPr id="1654" name="Google Shape;1654;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42"/>
          <p:cNvSpPr txBox="1"/>
          <p:nvPr/>
        </p:nvSpPr>
        <p:spPr>
          <a:xfrm>
            <a:off x="1348402" y="1868175"/>
            <a:ext cx="1482122" cy="349200"/>
          </a:xfrm>
          <a:prstGeom prst="rect">
            <a:avLst/>
          </a:prstGeom>
          <a:noFill/>
          <a:ln>
            <a:noFill/>
          </a:ln>
        </p:spPr>
        <p:txBody>
          <a:bodyPr spcFirstLastPara="1" wrap="square" lIns="91425" tIns="54850" rIns="91425" bIns="0" anchor="t" anchorCtr="0">
            <a:noAutofit/>
          </a:bodyPr>
          <a:lstStyle/>
          <a:p>
            <a:pPr lvl="0">
              <a:spcAft>
                <a:spcPts val="1600"/>
              </a:spcAft>
            </a:pPr>
            <a:r>
              <a:rPr lang="en" sz="1800" b="1" dirty="0" smtClean="0">
                <a:solidFill>
                  <a:schemeClr val="lt2"/>
                </a:solidFill>
                <a:latin typeface="Rajdhani"/>
                <a:ea typeface="Rajdhani"/>
                <a:cs typeface="Rajdhani"/>
                <a:sym typeface="Rajdhani"/>
              </a:rPr>
              <a:t> Binaire</a:t>
            </a:r>
            <a:endParaRPr sz="1800" b="1" dirty="0">
              <a:solidFill>
                <a:schemeClr val="lt2"/>
              </a:solidFill>
              <a:latin typeface="Rajdhani"/>
              <a:ea typeface="Rajdhani"/>
              <a:cs typeface="Rajdhani"/>
              <a:sym typeface="Rajdhani"/>
            </a:endParaRPr>
          </a:p>
        </p:txBody>
      </p:sp>
      <p:sp>
        <p:nvSpPr>
          <p:cNvPr id="1712" name="Google Shape;1712;p42"/>
          <p:cNvSpPr txBox="1"/>
          <p:nvPr/>
        </p:nvSpPr>
        <p:spPr>
          <a:xfrm>
            <a:off x="7431886" y="1856707"/>
            <a:ext cx="132446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smtClean="0">
                <a:solidFill>
                  <a:schemeClr val="lt2"/>
                </a:solidFill>
                <a:latin typeface="Rajdhani"/>
                <a:ea typeface="Rajdhani"/>
                <a:cs typeface="Rajdhani"/>
                <a:sym typeface="Rajdhani"/>
              </a:rPr>
              <a:t>Ordinar</a:t>
            </a:r>
            <a:endParaRPr sz="1800" b="1" dirty="0">
              <a:solidFill>
                <a:schemeClr val="lt2"/>
              </a:solidFill>
              <a:latin typeface="Rajdhani"/>
              <a:ea typeface="Rajdhani"/>
              <a:cs typeface="Rajdhani"/>
              <a:sym typeface="Rajdhani"/>
            </a:endParaRPr>
          </a:p>
        </p:txBody>
      </p:sp>
      <p:sp>
        <p:nvSpPr>
          <p:cNvPr id="1713" name="Google Shape;1713;p42"/>
          <p:cNvSpPr txBox="1"/>
          <p:nvPr/>
        </p:nvSpPr>
        <p:spPr>
          <a:xfrm>
            <a:off x="4380677" y="1856707"/>
            <a:ext cx="1491462"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smtClean="0">
                <a:solidFill>
                  <a:schemeClr val="lt2"/>
                </a:solidFill>
                <a:latin typeface="Rajdhani"/>
                <a:ea typeface="Rajdhani"/>
                <a:cs typeface="Rajdhani"/>
                <a:sym typeface="Rajdhani"/>
              </a:rPr>
              <a:t>Multinomial</a:t>
            </a:r>
            <a:endParaRPr sz="1800" b="1" dirty="0">
              <a:solidFill>
                <a:schemeClr val="lt2"/>
              </a:solidFill>
              <a:latin typeface="Rajdhani"/>
              <a:ea typeface="Rajdhani"/>
              <a:cs typeface="Rajdhani"/>
              <a:sym typeface="Rajdhani"/>
            </a:endParaRPr>
          </a:p>
        </p:txBody>
      </p:sp>
      <p:grpSp>
        <p:nvGrpSpPr>
          <p:cNvPr id="115" name="Google Shape;1605;p42"/>
          <p:cNvGrpSpPr/>
          <p:nvPr/>
        </p:nvGrpSpPr>
        <p:grpSpPr>
          <a:xfrm>
            <a:off x="394196" y="1665198"/>
            <a:ext cx="635477" cy="633411"/>
            <a:chOff x="6039282" y="1042577"/>
            <a:chExt cx="734315" cy="731929"/>
          </a:xfrm>
        </p:grpSpPr>
        <p:sp>
          <p:nvSpPr>
            <p:cNvPr id="116"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627;p42"/>
          <p:cNvGrpSpPr/>
          <p:nvPr/>
        </p:nvGrpSpPr>
        <p:grpSpPr>
          <a:xfrm>
            <a:off x="35586" y="1339826"/>
            <a:ext cx="1359588" cy="1359588"/>
            <a:chOff x="885403" y="1571142"/>
            <a:chExt cx="2598600" cy="2598600"/>
          </a:xfrm>
        </p:grpSpPr>
        <p:sp>
          <p:nvSpPr>
            <p:cNvPr id="138" name="Google Shape;1628;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29;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30;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657;p42"/>
          <p:cNvGrpSpPr/>
          <p:nvPr/>
        </p:nvGrpSpPr>
        <p:grpSpPr>
          <a:xfrm>
            <a:off x="3419667" y="1760156"/>
            <a:ext cx="635477" cy="633411"/>
            <a:chOff x="6039282" y="1042577"/>
            <a:chExt cx="734315" cy="731929"/>
          </a:xfrm>
        </p:grpSpPr>
        <p:sp>
          <p:nvSpPr>
            <p:cNvPr id="142" name="Google Shape;1658;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59;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0;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1;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2;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3;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4;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5;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66;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67;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68;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69;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0;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1;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2;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3;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4;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5;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76;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77;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78;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79;p42"/>
          <p:cNvGrpSpPr/>
          <p:nvPr/>
        </p:nvGrpSpPr>
        <p:grpSpPr>
          <a:xfrm rot="3938964">
            <a:off x="3050314" y="1386507"/>
            <a:ext cx="1359428" cy="1359428"/>
            <a:chOff x="885403" y="1571142"/>
            <a:chExt cx="2598600" cy="2598600"/>
          </a:xfrm>
        </p:grpSpPr>
        <p:sp>
          <p:nvSpPr>
            <p:cNvPr id="164" name="Google Shape;1680;p42"/>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1;p42"/>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2;p42"/>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04;p42"/>
          <p:cNvSpPr txBox="1"/>
          <p:nvPr/>
        </p:nvSpPr>
        <p:spPr>
          <a:xfrm>
            <a:off x="238433" y="3060041"/>
            <a:ext cx="2695889" cy="1947387"/>
          </a:xfrm>
          <a:prstGeom prst="rect">
            <a:avLst/>
          </a:prstGeom>
          <a:noFill/>
          <a:ln>
            <a:noFill/>
          </a:ln>
        </p:spPr>
        <p:txBody>
          <a:bodyPr spcFirstLastPara="1" wrap="square" lIns="91425" tIns="182875" rIns="91425" bIns="0" anchor="t" anchorCtr="0">
            <a:noAutofit/>
          </a:bodyPr>
          <a:lstStyle/>
          <a:p>
            <a:r>
              <a:rPr lang="fr-FR" dirty="0">
                <a:solidFill>
                  <a:schemeClr val="accent4"/>
                </a:solidFill>
                <a:latin typeface="Baskerville Old Face" panose="02020602080505020303" pitchFamily="18" charset="0"/>
              </a:rPr>
              <a:t>Comme nous le savons dans la classification binaire, la variable prédite n'aura que deux possibilités, soit elle sera nulle, soit elle sera un. Ce sera comme une condition oui ou non qui peut être utilisée pour détecter ou non le spam.</a:t>
            </a:r>
          </a:p>
        </p:txBody>
      </p:sp>
      <p:sp>
        <p:nvSpPr>
          <p:cNvPr id="168" name="Google Shape;1604;p42"/>
          <p:cNvSpPr txBox="1"/>
          <p:nvPr/>
        </p:nvSpPr>
        <p:spPr>
          <a:xfrm>
            <a:off x="6012572" y="3022364"/>
            <a:ext cx="3042540" cy="1791084"/>
          </a:xfrm>
          <a:prstGeom prst="rect">
            <a:avLst/>
          </a:prstGeom>
          <a:noFill/>
          <a:ln>
            <a:noFill/>
          </a:ln>
        </p:spPr>
        <p:txBody>
          <a:bodyPr spcFirstLastPara="1" wrap="square" lIns="91425" tIns="182875" rIns="91425" bIns="0" anchor="t" anchorCtr="0">
            <a:noAutofit/>
          </a:bodyPr>
          <a:lstStyle/>
          <a:p>
            <a:r>
              <a:rPr lang="fr-FR" dirty="0">
                <a:solidFill>
                  <a:schemeClr val="accent4"/>
                </a:solidFill>
                <a:latin typeface="Baskerville Old Face" panose="02020602080505020303" pitchFamily="18" charset="0"/>
              </a:rPr>
              <a:t>Il s'agit également d'une classification multinomiale telle que la variable prédite peut avoir trois résultats ou plus, mais la catégorie des résultats sera ordonnée, ce qui signifie qu'ils ont une relation ou une dépendance forte. </a:t>
            </a:r>
          </a:p>
        </p:txBody>
      </p:sp>
      <p:sp>
        <p:nvSpPr>
          <p:cNvPr id="169" name="Google Shape;1604;p42"/>
          <p:cNvSpPr txBox="1"/>
          <p:nvPr/>
        </p:nvSpPr>
        <p:spPr>
          <a:xfrm>
            <a:off x="2934322" y="2965086"/>
            <a:ext cx="2797882" cy="1939737"/>
          </a:xfrm>
          <a:prstGeom prst="rect">
            <a:avLst/>
          </a:prstGeom>
          <a:noFill/>
          <a:ln>
            <a:noFill/>
          </a:ln>
        </p:spPr>
        <p:txBody>
          <a:bodyPr spcFirstLastPara="1" wrap="square" lIns="91425" tIns="182875" rIns="91425" bIns="0" anchor="t" anchorCtr="0">
            <a:noAutofit/>
          </a:bodyPr>
          <a:lstStyle/>
          <a:p>
            <a:r>
              <a:rPr lang="fr-FR" dirty="0">
                <a:solidFill>
                  <a:schemeClr val="accent4"/>
                </a:solidFill>
                <a:latin typeface="Baskerville Old Face" panose="02020602080505020303" pitchFamily="18" charset="0"/>
              </a:rPr>
              <a:t>Dans la classification de type multinomial, la variable prédite peut avoir la probabilité de trois résultats ou plus qui seront de type A ou de type B ou de type C ou comme ça, et il n'y aura pas de relation ou de dépendance entre les catégories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456740" y="1226634"/>
            <a:ext cx="2339100" cy="1382751"/>
          </a:xfrm>
          <a:prstGeom prst="rect">
            <a:avLst/>
          </a:prstGeom>
        </p:spPr>
        <p:txBody>
          <a:bodyPr spcFirstLastPara="1" wrap="square" lIns="91425" tIns="91425" rIns="91425" bIns="91425" anchor="ctr" anchorCtr="0">
            <a:noAutofit/>
          </a:bodyPr>
          <a:lstStyle/>
          <a:p>
            <a:r>
              <a:rPr lang="fr-FR" dirty="0"/>
              <a:t>Détection de la fraude </a:t>
            </a:r>
            <a:br>
              <a:rPr lang="fr-FR" dirty="0"/>
            </a:br>
            <a:endParaRPr lang="fr-FR" dirty="0"/>
          </a:p>
        </p:txBody>
      </p:sp>
      <p:sp>
        <p:nvSpPr>
          <p:cNvPr id="117" name="Google Shape;117;p26"/>
          <p:cNvSpPr txBox="1">
            <a:spLocks noGrp="1"/>
          </p:cNvSpPr>
          <p:nvPr>
            <p:ph type="title" idx="2"/>
          </p:nvPr>
        </p:nvSpPr>
        <p:spPr>
          <a:xfrm>
            <a:off x="4826418" y="1315844"/>
            <a:ext cx="3826928" cy="1144858"/>
          </a:xfrm>
          <a:prstGeom prst="rect">
            <a:avLst/>
          </a:prstGeom>
        </p:spPr>
        <p:txBody>
          <a:bodyPr spcFirstLastPara="1" wrap="square" lIns="91425" tIns="91425" rIns="91425" bIns="91425" anchor="ctr" anchorCtr="0">
            <a:noAutofit/>
          </a:bodyPr>
          <a:lstStyle/>
          <a:p>
            <a:pPr lvl="0"/>
            <a:r>
              <a:rPr lang="fr-FR" dirty="0"/>
              <a:t>Prédiction des maladies</a:t>
            </a:r>
            <a:br>
              <a:rPr lang="fr-FR" dirty="0"/>
            </a:br>
            <a:endParaRPr lang="fr-FR" dirty="0"/>
          </a:p>
        </p:txBody>
      </p:sp>
      <p:sp>
        <p:nvSpPr>
          <p:cNvPr id="119" name="Google Shape;119;p26"/>
          <p:cNvSpPr txBox="1">
            <a:spLocks noGrp="1"/>
          </p:cNvSpPr>
          <p:nvPr>
            <p:ph type="title" idx="4"/>
          </p:nvPr>
        </p:nvSpPr>
        <p:spPr>
          <a:xfrm>
            <a:off x="2679636" y="2824976"/>
            <a:ext cx="2624364" cy="1434790"/>
          </a:xfrm>
          <a:prstGeom prst="rect">
            <a:avLst/>
          </a:prstGeom>
        </p:spPr>
        <p:txBody>
          <a:bodyPr spcFirstLastPara="1" wrap="square" lIns="91425" tIns="91425" rIns="91425" bIns="91425" anchor="ctr" anchorCtr="0">
            <a:noAutofit/>
          </a:bodyPr>
          <a:lstStyle/>
          <a:p>
            <a:pPr lvl="0"/>
            <a:r>
              <a:rPr lang="fr-FR" dirty="0"/>
              <a:t>Prédiction de l'attrition </a:t>
            </a:r>
            <a:endParaRPr lang="fr-FR" dirty="0"/>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cxnSp>
        <p:nvCxnSpPr>
          <p:cNvPr id="127" name="Google Shape;127;p26"/>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20" name="Google Shape;119;p26"/>
          <p:cNvSpPr txBox="1">
            <a:spLocks/>
          </p:cNvSpPr>
          <p:nvPr/>
        </p:nvSpPr>
        <p:spPr>
          <a:xfrm>
            <a:off x="1959337" y="197215"/>
            <a:ext cx="3701143" cy="7205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fr-ML" dirty="0" smtClean="0"/>
              <a:t>Exemple d’Application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100" y="321139"/>
            <a:ext cx="7704000" cy="572700"/>
          </a:xfrm>
        </p:spPr>
        <p:txBody>
          <a:bodyPr/>
          <a:lstStyle/>
          <a:p>
            <a:r>
              <a:rPr lang="fr-ML" dirty="0" smtClean="0"/>
              <a:t>Exemple</a:t>
            </a:r>
            <a:endParaRPr lang="fr-FR" dirty="0"/>
          </a:p>
        </p:txBody>
      </p:sp>
      <p:sp>
        <p:nvSpPr>
          <p:cNvPr id="3" name="Rectangle 2"/>
          <p:cNvSpPr/>
          <p:nvPr/>
        </p:nvSpPr>
        <p:spPr>
          <a:xfrm>
            <a:off x="166914" y="893839"/>
            <a:ext cx="4572000" cy="937757"/>
          </a:xfrm>
          <a:prstGeom prst="rect">
            <a:avLst/>
          </a:prstGeom>
        </p:spPr>
        <p:txBody>
          <a:bodyPr>
            <a:spAutoFit/>
          </a:bodyPr>
          <a:lstStyle/>
          <a:p>
            <a:pPr>
              <a:lnSpc>
                <a:spcPct val="107000"/>
              </a:lnSpc>
              <a:spcAft>
                <a:spcPts val="800"/>
              </a:spcAft>
            </a:pPr>
            <a:r>
              <a:rPr lang="fr-FR"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Programme qui vérifie si un mail est un spam ou non</a:t>
            </a:r>
            <a:endParaRPr lang="fr-FR"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375"/>
              </a:spcAft>
              <a:buSzPts val="1000"/>
              <a:buFont typeface="Symbol" panose="05050102010706020507" pitchFamily="18" charset="2"/>
              <a:buChar char=""/>
              <a:tabLst>
                <a:tab pos="457200" algn="l"/>
              </a:tabLst>
            </a:pPr>
            <a:r>
              <a:rPr lang="fr-FR"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Si </a:t>
            </a:r>
            <a:r>
              <a:rPr lang="fr-FR" dirty="0">
                <a:solidFill>
                  <a:schemeClr val="accent4"/>
                </a:solidFill>
                <a:latin typeface="Cambria Math" panose="02040503050406030204" pitchFamily="18" charset="0"/>
                <a:ea typeface="Times New Roman" panose="02020603050405020304" pitchFamily="18" charset="0"/>
                <a:cs typeface="Cambria Math" panose="02040503050406030204" pitchFamily="18" charset="0"/>
              </a:rPr>
              <a:t>𝑦</a:t>
            </a:r>
            <a:r>
              <a:rPr lang="fr-FR"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 0, alors l’e-mail n’est pas un spam</a:t>
            </a:r>
            <a:endParaRPr lang="fr-FR"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375"/>
              </a:spcAft>
              <a:buSzPts val="1000"/>
              <a:buFont typeface="Symbol" panose="05050102010706020507" pitchFamily="18" charset="2"/>
              <a:buChar char=""/>
              <a:tabLst>
                <a:tab pos="457200" algn="l"/>
              </a:tabLst>
            </a:pPr>
            <a:r>
              <a:rPr lang="fr-FR"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Si </a:t>
            </a:r>
            <a:r>
              <a:rPr lang="fr-FR" dirty="0">
                <a:solidFill>
                  <a:schemeClr val="accent4"/>
                </a:solidFill>
                <a:latin typeface="Cambria Math" panose="02040503050406030204" pitchFamily="18" charset="0"/>
                <a:ea typeface="Times New Roman" panose="02020603050405020304" pitchFamily="18" charset="0"/>
                <a:cs typeface="Cambria Math" panose="02040503050406030204" pitchFamily="18" charset="0"/>
              </a:rPr>
              <a:t>𝑦</a:t>
            </a:r>
            <a:r>
              <a:rPr lang="fr-FR"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 1, alors l’e-mail est un spam</a:t>
            </a:r>
            <a:endParaRPr lang="fr-FR"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2" y="1930286"/>
            <a:ext cx="5550868" cy="3064923"/>
          </a:xfrm>
          <a:prstGeom prst="rect">
            <a:avLst/>
          </a:prstGeom>
        </p:spPr>
      </p:pic>
    </p:spTree>
    <p:extLst>
      <p:ext uri="{BB962C8B-B14F-4D97-AF65-F5344CB8AC3E}">
        <p14:creationId xmlns:p14="http://schemas.microsoft.com/office/powerpoint/2010/main" val="334063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09406" y="971850"/>
            <a:ext cx="4708344" cy="3199800"/>
          </a:xfrm>
          <a:prstGeom prst="rect">
            <a:avLst/>
          </a:prstGeom>
        </p:spPr>
        <p:txBody>
          <a:bodyPr spcFirstLastPara="1" wrap="square" lIns="91425" tIns="91425" rIns="91425" bIns="91425" anchor="ctr" anchorCtr="0">
            <a:noAutofit/>
          </a:bodyPr>
          <a:lstStyle/>
          <a:p>
            <a:pPr fontAlgn="base"/>
            <a:r>
              <a:rPr lang="fr-FR" dirty="0"/>
              <a:t>Régression bayésienne</a:t>
            </a:r>
            <a:endParaRPr lang="fr-FR" dirty="0"/>
          </a:p>
        </p:txBody>
      </p:sp>
      <p:sp>
        <p:nvSpPr>
          <p:cNvPr id="176" name="Google Shape;176;p30"/>
          <p:cNvSpPr txBox="1">
            <a:spLocks noGrp="1"/>
          </p:cNvSpPr>
          <p:nvPr>
            <p:ph type="title" idx="2"/>
          </p:nvPr>
        </p:nvSpPr>
        <p:spPr>
          <a:xfrm>
            <a:off x="5847331" y="1142698"/>
            <a:ext cx="2493951"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56707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23437" y="237702"/>
            <a:ext cx="4933226" cy="1516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Définition</a:t>
            </a:r>
            <a:endParaRPr dirty="0"/>
          </a:p>
        </p:txBody>
      </p:sp>
      <p:sp>
        <p:nvSpPr>
          <p:cNvPr id="136" name="Google Shape;136;p27"/>
          <p:cNvSpPr txBox="1">
            <a:spLocks noGrp="1"/>
          </p:cNvSpPr>
          <p:nvPr>
            <p:ph type="subTitle" idx="1"/>
          </p:nvPr>
        </p:nvSpPr>
        <p:spPr>
          <a:xfrm>
            <a:off x="1164873" y="1623621"/>
            <a:ext cx="7292799" cy="2274300"/>
          </a:xfrm>
          <a:prstGeom prst="rect">
            <a:avLst/>
          </a:prstGeom>
        </p:spPr>
        <p:txBody>
          <a:bodyPr spcFirstLastPara="1" wrap="square" lIns="91425" tIns="91425" rIns="91425" bIns="91425" anchor="ctr" anchorCtr="0">
            <a:noAutofit/>
          </a:bodyPr>
          <a:lstStyle/>
          <a:p>
            <a:pPr algn="l"/>
            <a:r>
              <a:rPr lang="fr-FR" sz="1800" dirty="0"/>
              <a:t>est un apprentissage automatique supervisé utilisé pour résoudre des problèmes de classification. Naïve Bayes est principalement utilisé pour les problèmes de classification des tests et fonctionne selon le principe du théorème de Bayes.</a:t>
            </a:r>
          </a:p>
        </p:txBody>
      </p:sp>
      <p:cxnSp>
        <p:nvCxnSpPr>
          <p:cNvPr id="137" name="Google Shape;137;p27"/>
          <p:cNvCxnSpPr/>
          <p:nvPr/>
        </p:nvCxnSpPr>
        <p:spPr>
          <a:xfrm>
            <a:off x="1125040" y="1913553"/>
            <a:ext cx="39833" cy="1411376"/>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95413524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647</Words>
  <Application>Microsoft Office PowerPoint</Application>
  <PresentationFormat>Affichage à l'écran (16:9)</PresentationFormat>
  <Paragraphs>106</Paragraphs>
  <Slides>23</Slides>
  <Notes>20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23</vt:i4>
      </vt:variant>
    </vt:vector>
  </HeadingPairs>
  <TitlesOfParts>
    <vt:vector size="37" baseType="lpstr">
      <vt:lpstr>Baskerville Old Face</vt:lpstr>
      <vt:lpstr>Rajdhani</vt:lpstr>
      <vt:lpstr>Josefin Slab</vt:lpstr>
      <vt:lpstr>Times New Roman</vt:lpstr>
      <vt:lpstr>Anton</vt:lpstr>
      <vt:lpstr>Wingdings</vt:lpstr>
      <vt:lpstr>Symbol</vt:lpstr>
      <vt:lpstr>Calibri</vt:lpstr>
      <vt:lpstr>Cambria Math</vt:lpstr>
      <vt:lpstr>Arial</vt:lpstr>
      <vt:lpstr>Fira Sans Condensed Light</vt:lpstr>
      <vt:lpstr>Advent Pro Light</vt:lpstr>
      <vt:lpstr>Roboto</vt:lpstr>
      <vt:lpstr>Ai Tech Agency by Slidesgo</vt:lpstr>
      <vt:lpstr>Linear models</vt:lpstr>
      <vt:lpstr>sommaire</vt:lpstr>
      <vt:lpstr>Régression logistique</vt:lpstr>
      <vt:lpstr>Définition</vt:lpstr>
      <vt:lpstr>Types de régression logistique</vt:lpstr>
      <vt:lpstr>Détection de la fraude  </vt:lpstr>
      <vt:lpstr>Exemple</vt:lpstr>
      <vt:lpstr>Régression bayésienne</vt:lpstr>
      <vt:lpstr>Définition</vt:lpstr>
      <vt:lpstr>Types</vt:lpstr>
      <vt:lpstr>Aide aux prédictions en temps réel</vt:lpstr>
      <vt:lpstr>Exemple</vt:lpstr>
      <vt:lpstr>Exemple</vt:lpstr>
      <vt:lpstr>Avantages</vt:lpstr>
      <vt:lpstr>Limites</vt:lpstr>
      <vt:lpstr>Régression polynomiale</vt:lpstr>
      <vt:lpstr>Définition</vt:lpstr>
      <vt:lpstr>Applications de la régression polynomiale</vt:lpstr>
      <vt:lpstr>Exemple</vt:lpstr>
      <vt:lpstr>avantages de la régression polynomiale</vt:lpstr>
      <vt:lpstr>Inconvénients de la régression polynomiale</vt:lpstr>
      <vt:lpstr>Lien Utiles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models</dc:title>
  <cp:lastModifiedBy>FOUSSHO008</cp:lastModifiedBy>
  <cp:revision>24</cp:revision>
  <dcterms:modified xsi:type="dcterms:W3CDTF">2022-11-22T09:50:10Z</dcterms:modified>
</cp:coreProperties>
</file>