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61" r:id="rId3"/>
    <p:sldId id="262" r:id="rId4"/>
    <p:sldId id="259" r:id="rId5"/>
    <p:sldId id="311" r:id="rId6"/>
    <p:sldId id="312" r:id="rId7"/>
    <p:sldId id="314" r:id="rId8"/>
    <p:sldId id="313" r:id="rId9"/>
    <p:sldId id="315" r:id="rId10"/>
    <p:sldId id="316" r:id="rId11"/>
    <p:sldId id="317" r:id="rId12"/>
    <p:sldId id="310" r:id="rId13"/>
  </p:sldIdLst>
  <p:sldSz cx="9144000" cy="5143500" type="screen16x9"/>
  <p:notesSz cx="6858000" cy="9144000"/>
  <p:embeddedFontLst>
    <p:embeddedFont>
      <p:font typeface="Fira Sans Condensed Light" panose="020B0604020202020204" charset="0"/>
      <p:regular r:id="rId15"/>
      <p:bold r:id="rId16"/>
      <p:italic r:id="rId17"/>
      <p:boldItalic r:id="rId18"/>
    </p:embeddedFont>
    <p:embeddedFont>
      <p:font typeface="Anton" panose="020B0604020202020204" charset="0"/>
      <p:regular r:id="rId19"/>
    </p:embeddedFont>
    <p:embeddedFont>
      <p:font typeface="Rajdhani" panose="020B0604020202020204" charset="0"/>
      <p:regular r:id="rId20"/>
      <p:bold r:id="rId21"/>
    </p:embeddedFont>
    <p:embeddedFont>
      <p:font typeface="Advent Pro Light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35DD6E-3D2E-460A-8E7D-FAC3C68FB607}">
  <a:tblStyle styleId="{BE35DD6E-3D2E-460A-8E7D-FAC3C68FB6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79" autoAdjust="0"/>
  </p:normalViewPr>
  <p:slideViewPr>
    <p:cSldViewPr snapToGrid="0">
      <p:cViewPr>
        <p:scale>
          <a:sx n="88" d="100"/>
          <a:sy n="88" d="100"/>
        </p:scale>
        <p:origin x="6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738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305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7098bb5640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7098bb5640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13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55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7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33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150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0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6" r:id="rId4"/>
    <p:sldLayoutId id="2147483659" r:id="rId5"/>
    <p:sldLayoutId id="2147483662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911132" y="1054003"/>
            <a:ext cx="7116043" cy="3338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b="0" dirty="0" smtClean="0"/>
              <a:t> L’apprentissage </a:t>
            </a:r>
            <a:r>
              <a:rPr lang="fr-FR" b="0" dirty="0"/>
              <a:t>non supervisé </a:t>
            </a:r>
            <a:br>
              <a:rPr lang="fr-FR" b="0" dirty="0"/>
            </a:br>
            <a:endParaRPr dirty="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997258" y="3599588"/>
            <a:ext cx="2952113" cy="1364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Groupe 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L" b="1" dirty="0" smtClean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Abdoulaye </a:t>
            </a:r>
            <a:r>
              <a:rPr lang="fr-ML" b="1" dirty="0" err="1" smtClean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Maiga</a:t>
            </a:r>
            <a:endParaRPr lang="fr-ML" b="1" dirty="0" smtClean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L" b="1" dirty="0" smtClean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Ahmadou YOUNOUSSA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L" b="1" dirty="0" err="1" smtClean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Cheickna</a:t>
            </a:r>
            <a:endParaRPr b="1" dirty="0"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91886" y="333830"/>
            <a:ext cx="7917543" cy="928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4000" dirty="0"/>
              <a:t>6. </a:t>
            </a:r>
            <a:r>
              <a:rPr lang="fr-FR" sz="4000" dirty="0" err="1"/>
              <a:t>Elbow</a:t>
            </a:r>
            <a:r>
              <a:rPr lang="fr-FR" sz="4000" dirty="0"/>
              <a:t> </a:t>
            </a:r>
            <a:r>
              <a:rPr lang="fr-FR" sz="4000" dirty="0" smtClean="0"/>
              <a:t>Method</a:t>
            </a:r>
            <a:endParaRPr sz="4000" b="0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91886" y="1415144"/>
            <a:ext cx="8577943" cy="3628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fr-FR" sz="2000" dirty="0"/>
          </a:p>
        </p:txBody>
      </p:sp>
      <p:sp>
        <p:nvSpPr>
          <p:cNvPr id="3" name="AutoShape 2" descr="f(X) \rightarrow Y"/>
          <p:cNvSpPr>
            <a:spLocks noChangeAspect="1" noChangeArrowheads="1"/>
          </p:cNvSpPr>
          <p:nvPr/>
        </p:nvSpPr>
        <p:spPr bwMode="auto">
          <a:xfrm>
            <a:off x="6273800" y="-76200"/>
            <a:ext cx="7810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067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91886" y="333830"/>
            <a:ext cx="8498114" cy="928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4000" dirty="0"/>
              <a:t>7. Exemple Pratique sous </a:t>
            </a:r>
            <a:r>
              <a:rPr lang="fr-FR" sz="4000" dirty="0" err="1"/>
              <a:t>scikit</a:t>
            </a:r>
            <a:r>
              <a:rPr lang="fr-FR" sz="4000" dirty="0"/>
              <a:t> </a:t>
            </a:r>
            <a:r>
              <a:rPr lang="fr-FR" sz="4000" dirty="0" err="1" smtClean="0"/>
              <a:t>learn</a:t>
            </a:r>
            <a:endParaRPr lang="fr-FR" sz="4000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91886" y="1415144"/>
            <a:ext cx="8577943" cy="3628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fr-FR" sz="2000" dirty="0"/>
          </a:p>
        </p:txBody>
      </p:sp>
      <p:sp>
        <p:nvSpPr>
          <p:cNvPr id="3" name="AutoShape 2" descr="f(X) \rightarrow Y"/>
          <p:cNvSpPr>
            <a:spLocks noChangeAspect="1" noChangeArrowheads="1"/>
          </p:cNvSpPr>
          <p:nvPr/>
        </p:nvSpPr>
        <p:spPr bwMode="auto">
          <a:xfrm>
            <a:off x="6273800" y="-76200"/>
            <a:ext cx="7810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68;p46"/>
          <p:cNvSpPr txBox="1">
            <a:spLocks/>
          </p:cNvSpPr>
          <p:nvPr/>
        </p:nvSpPr>
        <p:spPr>
          <a:xfrm>
            <a:off x="2457473" y="1751482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fr-FR" sz="6600" dirty="0" smtClean="0"/>
              <a:t>THANKS!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66828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489541" y="384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sommaire</a:t>
            </a:r>
            <a:endParaRPr sz="3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4225" y="1400630"/>
            <a:ext cx="7349316" cy="2986278"/>
          </a:xfrm>
        </p:spPr>
        <p:txBody>
          <a:bodyPr/>
          <a:lstStyle/>
          <a:p>
            <a:pPr algn="l"/>
            <a:r>
              <a:rPr lang="fr-FR" sz="2400" dirty="0" smtClean="0"/>
              <a:t>1. Qu'est </a:t>
            </a:r>
            <a:r>
              <a:rPr lang="fr-FR" sz="2400" dirty="0"/>
              <a:t>ce </a:t>
            </a:r>
            <a:r>
              <a:rPr lang="fr-FR" sz="2400" dirty="0" smtClean="0"/>
              <a:t>que </a:t>
            </a:r>
            <a:r>
              <a:rPr lang="fr-FR" sz="2400" dirty="0" err="1" smtClean="0"/>
              <a:t>unsupervised</a:t>
            </a:r>
            <a:r>
              <a:rPr lang="fr-FR" sz="2400" dirty="0" smtClean="0"/>
              <a:t> </a:t>
            </a:r>
            <a:r>
              <a:rPr lang="fr-FR" sz="2400" dirty="0" err="1" smtClean="0"/>
              <a:t>learning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/>
              <a:t> </a:t>
            </a:r>
            <a:r>
              <a:rPr lang="fr-FR" sz="2400" dirty="0" smtClean="0"/>
              <a:t>2. Le </a:t>
            </a:r>
            <a:r>
              <a:rPr lang="fr-FR" sz="2400" dirty="0"/>
              <a:t>Clustering, à quoi ça pourrait bien servir </a:t>
            </a:r>
            <a:r>
              <a:rPr lang="fr-FR" sz="2400" dirty="0" smtClean="0"/>
              <a:t>?</a:t>
            </a:r>
            <a:br>
              <a:rPr lang="fr-FR" sz="2400" dirty="0" smtClean="0"/>
            </a:br>
            <a:r>
              <a:rPr lang="fr-FR" sz="2400" dirty="0" smtClean="0"/>
              <a:t>3. Qu'est </a:t>
            </a:r>
            <a:r>
              <a:rPr lang="fr-FR" sz="2400" dirty="0"/>
              <a:t>ce que K-</a:t>
            </a:r>
            <a:r>
              <a:rPr lang="fr-FR" sz="2400" dirty="0" err="1"/>
              <a:t>means</a:t>
            </a:r>
            <a:r>
              <a:rPr lang="fr-FR" sz="2400" dirty="0"/>
              <a:t> ?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4. Principe </a:t>
            </a:r>
            <a:r>
              <a:rPr lang="fr-FR" sz="2400" dirty="0"/>
              <a:t>de fonctionnement.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5. Le </a:t>
            </a:r>
            <a:r>
              <a:rPr lang="fr-FR" sz="2400" dirty="0"/>
              <a:t>choix de la valeur K.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6. </a:t>
            </a:r>
            <a:r>
              <a:rPr lang="fr-FR" sz="2400" dirty="0" err="1" smtClean="0"/>
              <a:t>Elbow</a:t>
            </a:r>
            <a:r>
              <a:rPr lang="fr-FR" sz="2400" dirty="0" smtClean="0"/>
              <a:t> </a:t>
            </a:r>
            <a:r>
              <a:rPr lang="fr-FR" sz="2400" dirty="0"/>
              <a:t>Method</a:t>
            </a:r>
            <a:r>
              <a:rPr lang="fr-FR" sz="2400" dirty="0" smtClean="0"/>
              <a:t>.</a:t>
            </a:r>
            <a:br>
              <a:rPr lang="fr-FR" sz="2400" dirty="0" smtClean="0"/>
            </a:br>
            <a:r>
              <a:rPr lang="fr-FR" sz="2400" dirty="0" smtClean="0"/>
              <a:t>7. Exemple </a:t>
            </a:r>
            <a:r>
              <a:rPr lang="fr-FR" sz="2400" dirty="0"/>
              <a:t>Pratique sous </a:t>
            </a:r>
            <a:r>
              <a:rPr lang="fr-FR" sz="2400" dirty="0" err="1"/>
              <a:t>scikit</a:t>
            </a:r>
            <a:r>
              <a:rPr lang="fr-FR" sz="2400" dirty="0"/>
              <a:t> </a:t>
            </a:r>
            <a:r>
              <a:rPr lang="fr-FR" sz="2400" dirty="0" err="1"/>
              <a:t>learn</a:t>
            </a:r>
            <a:r>
              <a:rPr lang="fr-FR" b="0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209406" y="971850"/>
            <a:ext cx="873915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/>
            <a:r>
              <a:rPr lang="fr-FR" sz="4400" dirty="0"/>
              <a:t>Qu’est ce que l’apprentissage non supervisé (</a:t>
            </a:r>
            <a:r>
              <a:rPr lang="fr-FR" sz="4400" dirty="0" err="1"/>
              <a:t>Unsupervised</a:t>
            </a:r>
            <a:r>
              <a:rPr lang="fr-FR" sz="4400" dirty="0"/>
              <a:t> Learning) ?</a:t>
            </a:r>
            <a:br>
              <a:rPr lang="fr-FR" sz="4400" dirty="0"/>
            </a:br>
            <a:endParaRPr lang="fr-FR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523437" y="237702"/>
            <a:ext cx="4933226" cy="15167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Définition</a:t>
            </a:r>
            <a:endParaRPr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1048942" y="1609106"/>
            <a:ext cx="7292799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fr-FR" sz="1800" dirty="0" smtClean="0"/>
              <a:t>A </a:t>
            </a:r>
            <a:r>
              <a:rPr lang="fr-FR" sz="1800" dirty="0"/>
              <a:t>l’inverse de l’apprentissage supervisé (</a:t>
            </a:r>
            <a:r>
              <a:rPr lang="fr-FR" sz="1800" dirty="0" err="1"/>
              <a:t>Supervised</a:t>
            </a:r>
            <a:r>
              <a:rPr lang="fr-FR" sz="1800" dirty="0"/>
              <a:t> Learning) qui tente de trouver un modèle depuis des données labellisées </a:t>
            </a:r>
            <a:r>
              <a:rPr lang="fr-FR" sz="1800" dirty="0" smtClean="0"/>
              <a:t>, l’apprentissage </a:t>
            </a:r>
            <a:r>
              <a:rPr lang="fr-FR" sz="1800" dirty="0"/>
              <a:t>non supervisé prend uniquement des données sans label (pas de variable à prédire Y). Un algorithme d’</a:t>
            </a:r>
            <a:r>
              <a:rPr lang="fr-FR" sz="1800" dirty="0" err="1"/>
              <a:t>Unsupervised</a:t>
            </a:r>
            <a:r>
              <a:rPr lang="fr-FR" sz="1800" dirty="0"/>
              <a:t> Learning va trouver des patterns ou une structuration dans les données</a:t>
            </a:r>
            <a:r>
              <a:rPr lang="fr-FR" sz="1800" dirty="0" smtClean="0"/>
              <a:t>.</a:t>
            </a:r>
          </a:p>
          <a:p>
            <a:pPr algn="l"/>
            <a:r>
              <a:rPr lang="fr-FR" sz="1800" dirty="0"/>
              <a:t>Les algorithmes de Clustering rentrent dans la catégorie de </a:t>
            </a:r>
            <a:r>
              <a:rPr lang="fr-FR" sz="1800" dirty="0" err="1"/>
              <a:t>Unsupervised</a:t>
            </a:r>
            <a:r>
              <a:rPr lang="fr-FR" sz="1800" dirty="0"/>
              <a:t> Learning. Ils permettent de regrouper en des ensembles, les données qui sont similaires.</a:t>
            </a:r>
            <a:endParaRPr lang="fr-FR" sz="1800" dirty="0"/>
          </a:p>
        </p:txBody>
      </p:sp>
      <p:cxnSp>
        <p:nvCxnSpPr>
          <p:cNvPr id="137" name="Google Shape;137;p27"/>
          <p:cNvCxnSpPr/>
          <p:nvPr/>
        </p:nvCxnSpPr>
        <p:spPr>
          <a:xfrm>
            <a:off x="878114" y="2039257"/>
            <a:ext cx="10988" cy="14126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AutoShape 2" descr="f(X) \rightarrow Y"/>
          <p:cNvSpPr>
            <a:spLocks noChangeAspect="1" noChangeArrowheads="1"/>
          </p:cNvSpPr>
          <p:nvPr/>
        </p:nvSpPr>
        <p:spPr bwMode="auto">
          <a:xfrm>
            <a:off x="6273800" y="-76200"/>
            <a:ext cx="7810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442688" y="174172"/>
            <a:ext cx="8476342" cy="16174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Le Clustering, à quoi ça pourrait bien servir </a:t>
            </a:r>
            <a:r>
              <a:rPr lang="fr-FR" dirty="0" smtClean="0"/>
              <a:t>?</a:t>
            </a:r>
            <a:endParaRPr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297544" y="1791593"/>
            <a:ext cx="7949854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fr-FR" sz="2000" dirty="0"/>
              <a:t>A première vue, on pourrait penser que le Clustering a peu d’utilité dans les applications de la vraie vie. Mais détrompez-vous ! Les applications de cette technique sont nombreuses. Quand vous vous demandez comment</a:t>
            </a:r>
            <a:r>
              <a:rPr lang="fr-FR" sz="2000" b="1" dirty="0"/>
              <a:t> Amazon fait pour recommander</a:t>
            </a:r>
            <a:r>
              <a:rPr lang="fr-FR" sz="2000" dirty="0"/>
              <a:t> les bons produits, ou encore</a:t>
            </a:r>
            <a:r>
              <a:rPr lang="fr-FR" sz="2000" b="1" dirty="0"/>
              <a:t> YouTube</a:t>
            </a:r>
            <a:r>
              <a:rPr lang="fr-FR" sz="2000" dirty="0"/>
              <a:t> qui vous propose des vidéos en relation avec vos attentes, ou encore </a:t>
            </a:r>
            <a:r>
              <a:rPr lang="fr-FR" sz="2000" b="1" dirty="0" err="1"/>
              <a:t>Netflix</a:t>
            </a:r>
            <a:r>
              <a:rPr lang="fr-FR" sz="2000" dirty="0"/>
              <a:t> qui vous propose de bons films, tout ça c’est du </a:t>
            </a:r>
            <a:r>
              <a:rPr lang="fr-FR" sz="2000" b="1" dirty="0" err="1"/>
              <a:t>Clustering</a:t>
            </a:r>
            <a:r>
              <a:rPr lang="fr-FR" sz="2000" b="1" dirty="0"/>
              <a:t> </a:t>
            </a:r>
            <a:r>
              <a:rPr lang="fr-FR" sz="2000" dirty="0"/>
              <a:t>!</a:t>
            </a:r>
            <a:endParaRPr lang="fr-FR" sz="2000" dirty="0"/>
          </a:p>
        </p:txBody>
      </p:sp>
      <p:sp>
        <p:nvSpPr>
          <p:cNvPr id="3" name="AutoShape 2" descr="f(X) \rightarrow Y"/>
          <p:cNvSpPr>
            <a:spLocks noChangeAspect="1" noChangeArrowheads="1"/>
          </p:cNvSpPr>
          <p:nvPr/>
        </p:nvSpPr>
        <p:spPr bwMode="auto">
          <a:xfrm>
            <a:off x="6273800" y="-76200"/>
            <a:ext cx="7810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98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91886" y="333829"/>
            <a:ext cx="8701313" cy="17344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L’algorithme K-</a:t>
            </a:r>
            <a:r>
              <a:rPr lang="fr-FR" dirty="0" err="1"/>
              <a:t>Means</a:t>
            </a:r>
            <a:r>
              <a:rPr lang="fr-FR" dirty="0"/>
              <a:t> pour le </a:t>
            </a:r>
            <a:r>
              <a:rPr lang="fr-FR" dirty="0" smtClean="0"/>
              <a:t>Clustering</a:t>
            </a:r>
            <a:endParaRPr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91885" y="1843314"/>
            <a:ext cx="8577943" cy="30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fr-FR" sz="2000" dirty="0" smtClean="0"/>
              <a:t>L’algorithme </a:t>
            </a:r>
            <a:r>
              <a:rPr lang="fr-FR" sz="2000" dirty="0"/>
              <a:t>K-</a:t>
            </a:r>
            <a:r>
              <a:rPr lang="fr-FR" sz="2000" dirty="0" err="1"/>
              <a:t>Means</a:t>
            </a:r>
            <a:r>
              <a:rPr lang="fr-FR" sz="2000" dirty="0"/>
              <a:t> (K-moyennes) est le plus connu dans l’</a:t>
            </a:r>
            <a:r>
              <a:rPr lang="fr-FR" sz="2000" dirty="0" err="1"/>
              <a:t>Unsupervised</a:t>
            </a:r>
            <a:r>
              <a:rPr lang="fr-FR" sz="2000" dirty="0"/>
              <a:t> Learning. Il s’agit d’un algorithme de Clustering. Ce dernier va mettre dans des “zones” (Cluster), les données qui se ressemblent. Les données se trouvant dans le même cluster sont similaires</a:t>
            </a:r>
            <a:r>
              <a:rPr lang="fr-FR" sz="2000" dirty="0" smtClean="0"/>
              <a:t>.</a:t>
            </a:r>
            <a:endParaRPr lang="fr-FR" sz="2000" dirty="0"/>
          </a:p>
          <a:p>
            <a:pPr algn="l"/>
            <a:r>
              <a:rPr lang="fr-FR" sz="2000" dirty="0"/>
              <a:t>L’approche de K-</a:t>
            </a:r>
            <a:r>
              <a:rPr lang="fr-FR" sz="2000" dirty="0" err="1"/>
              <a:t>Means</a:t>
            </a:r>
            <a:r>
              <a:rPr lang="fr-FR" sz="2000" dirty="0"/>
              <a:t> consiste à affecter aléatoirement des centres de clusters (appelés </a:t>
            </a:r>
            <a:r>
              <a:rPr lang="fr-FR" sz="2000" dirty="0" err="1"/>
              <a:t>centroids</a:t>
            </a:r>
            <a:r>
              <a:rPr lang="fr-FR" sz="2000" dirty="0"/>
              <a:t>), et ensuite assigner chaque point de nos données au </a:t>
            </a:r>
            <a:r>
              <a:rPr lang="fr-FR" sz="2000" dirty="0" err="1"/>
              <a:t>centroid</a:t>
            </a:r>
            <a:r>
              <a:rPr lang="fr-FR" sz="2000" dirty="0"/>
              <a:t> qui lui est le plus proche. Cela s’effectue jusqu’à assigner toutes les données à un cluster.</a:t>
            </a:r>
            <a:endParaRPr lang="fr-FR" sz="2000" dirty="0"/>
          </a:p>
        </p:txBody>
      </p:sp>
      <p:sp>
        <p:nvSpPr>
          <p:cNvPr id="3" name="AutoShape 2" descr="f(X) \rightarrow Y"/>
          <p:cNvSpPr>
            <a:spLocks noChangeAspect="1" noChangeArrowheads="1"/>
          </p:cNvSpPr>
          <p:nvPr/>
        </p:nvSpPr>
        <p:spPr bwMode="auto">
          <a:xfrm>
            <a:off x="6273800" y="-76200"/>
            <a:ext cx="7810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66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91886" y="333830"/>
            <a:ext cx="7917543" cy="928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b="0" dirty="0"/>
              <a:t>L’illustration par une image, du résultat d’exécution de l’algorithme K-</a:t>
            </a:r>
            <a:r>
              <a:rPr lang="fr-FR" sz="1800" b="0" dirty="0" err="1"/>
              <a:t>Means</a:t>
            </a:r>
            <a:r>
              <a:rPr lang="fr-FR" sz="1800" b="0" dirty="0"/>
              <a:t> vous permettra d’en appréhender le fonctionnement.</a:t>
            </a:r>
            <a:endParaRPr sz="1800" b="0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91885" y="1262744"/>
            <a:ext cx="8577943" cy="3628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fr-FR" sz="2000" dirty="0"/>
          </a:p>
        </p:txBody>
      </p:sp>
      <p:sp>
        <p:nvSpPr>
          <p:cNvPr id="3" name="AutoShape 2" descr="f(X) \rightarrow Y"/>
          <p:cNvSpPr>
            <a:spLocks noChangeAspect="1" noChangeArrowheads="1"/>
          </p:cNvSpPr>
          <p:nvPr/>
        </p:nvSpPr>
        <p:spPr bwMode="auto">
          <a:xfrm>
            <a:off x="6273800" y="-76200"/>
            <a:ext cx="7810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70" y="1261839"/>
            <a:ext cx="5275945" cy="36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0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91886" y="333830"/>
            <a:ext cx="7917543" cy="928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4000" dirty="0" smtClean="0"/>
              <a:t>4. Principe </a:t>
            </a:r>
            <a:r>
              <a:rPr lang="fr-FR" sz="4000" dirty="0"/>
              <a:t>de fonctionnement</a:t>
            </a:r>
            <a:endParaRPr sz="4000" b="0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91886" y="1415144"/>
            <a:ext cx="8577943" cy="3628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fr-FR" sz="2000" dirty="0"/>
          </a:p>
        </p:txBody>
      </p:sp>
      <p:sp>
        <p:nvSpPr>
          <p:cNvPr id="3" name="AutoShape 2" descr="f(X) \rightarrow Y"/>
          <p:cNvSpPr>
            <a:spLocks noChangeAspect="1" noChangeArrowheads="1"/>
          </p:cNvSpPr>
          <p:nvPr/>
        </p:nvSpPr>
        <p:spPr bwMode="auto">
          <a:xfrm>
            <a:off x="6273800" y="-76200"/>
            <a:ext cx="7810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96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91886" y="333830"/>
            <a:ext cx="7917543" cy="9289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4000" dirty="0">
                <a:solidFill>
                  <a:srgbClr val="F3F3F3"/>
                </a:solidFill>
              </a:rPr>
              <a:t>5. Le choix de la valeur K. </a:t>
            </a:r>
            <a:endParaRPr sz="4000" b="0"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391886" y="1415144"/>
            <a:ext cx="8577943" cy="3628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endParaRPr lang="fr-FR" sz="2000" dirty="0"/>
          </a:p>
        </p:txBody>
      </p:sp>
      <p:sp>
        <p:nvSpPr>
          <p:cNvPr id="3" name="AutoShape 2" descr="f(X) \rightarrow Y"/>
          <p:cNvSpPr>
            <a:spLocks noChangeAspect="1" noChangeArrowheads="1"/>
          </p:cNvSpPr>
          <p:nvPr/>
        </p:nvSpPr>
        <p:spPr bwMode="auto">
          <a:xfrm>
            <a:off x="6273800" y="-76200"/>
            <a:ext cx="7810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522103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299</Words>
  <Application>Microsoft Office PowerPoint</Application>
  <PresentationFormat>Affichage à l'écran (16:9)</PresentationFormat>
  <Paragraphs>22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Fira Sans Condensed Light</vt:lpstr>
      <vt:lpstr>Anton</vt:lpstr>
      <vt:lpstr>Arial</vt:lpstr>
      <vt:lpstr>Rajdhani</vt:lpstr>
      <vt:lpstr>Advent Pro Light</vt:lpstr>
      <vt:lpstr>Ai Tech Agency by Slidesgo</vt:lpstr>
      <vt:lpstr> L’apprentissage non supervisé  </vt:lpstr>
      <vt:lpstr>sommaire</vt:lpstr>
      <vt:lpstr>Qu’est ce que l’apprentissage non supervisé (Unsupervised Learning) ? </vt:lpstr>
      <vt:lpstr>Définition</vt:lpstr>
      <vt:lpstr>Le Clustering, à quoi ça pourrait bien servir ?</vt:lpstr>
      <vt:lpstr>L’algorithme K-Means pour le Clustering</vt:lpstr>
      <vt:lpstr>L’illustration par une image, du résultat d’exécution de l’algorithme K-Means vous permettra d’en appréhender le fonctionnement.</vt:lpstr>
      <vt:lpstr>4. Principe de fonctionnement</vt:lpstr>
      <vt:lpstr>5. Le choix de la valeur K. </vt:lpstr>
      <vt:lpstr>6. Elbow Method</vt:lpstr>
      <vt:lpstr>7. Exemple Pratique sous scikit learn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models</dc:title>
  <dc:creator>FOUSSKO 007</dc:creator>
  <cp:lastModifiedBy>FOUSSHO008</cp:lastModifiedBy>
  <cp:revision>32</cp:revision>
  <dcterms:modified xsi:type="dcterms:W3CDTF">2022-12-12T17:17:54Z</dcterms:modified>
</cp:coreProperties>
</file>