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55"/>
  </p:notesMasterIdLst>
  <p:sldIdLst>
    <p:sldId id="256" r:id="rId2"/>
    <p:sldId id="262" r:id="rId3"/>
    <p:sldId id="264" r:id="rId4"/>
    <p:sldId id="373" r:id="rId5"/>
    <p:sldId id="374" r:id="rId6"/>
    <p:sldId id="375" r:id="rId7"/>
    <p:sldId id="376" r:id="rId8"/>
    <p:sldId id="377" r:id="rId9"/>
    <p:sldId id="378" r:id="rId10"/>
    <p:sldId id="381" r:id="rId11"/>
    <p:sldId id="379" r:id="rId12"/>
    <p:sldId id="380" r:id="rId13"/>
    <p:sldId id="382" r:id="rId14"/>
    <p:sldId id="383" r:id="rId15"/>
    <p:sldId id="384" r:id="rId16"/>
    <p:sldId id="385" r:id="rId17"/>
    <p:sldId id="363" r:id="rId18"/>
    <p:sldId id="295" r:id="rId19"/>
    <p:sldId id="386" r:id="rId20"/>
    <p:sldId id="387" r:id="rId21"/>
    <p:sldId id="388" r:id="rId22"/>
    <p:sldId id="389" r:id="rId23"/>
    <p:sldId id="390" r:id="rId24"/>
    <p:sldId id="392" r:id="rId25"/>
    <p:sldId id="391" r:id="rId26"/>
    <p:sldId id="393" r:id="rId27"/>
    <p:sldId id="263" r:id="rId28"/>
    <p:sldId id="395" r:id="rId29"/>
    <p:sldId id="394" r:id="rId30"/>
    <p:sldId id="396" r:id="rId31"/>
    <p:sldId id="280" r:id="rId32"/>
    <p:sldId id="353" r:id="rId33"/>
    <p:sldId id="397"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2" r:id="rId47"/>
    <p:sldId id="416" r:id="rId48"/>
    <p:sldId id="415" r:id="rId49"/>
    <p:sldId id="411" r:id="rId50"/>
    <p:sldId id="414" r:id="rId51"/>
    <p:sldId id="417" r:id="rId52"/>
    <p:sldId id="413" r:id="rId53"/>
    <p:sldId id="371" r:id="rId54"/>
  </p:sldIdLst>
  <p:sldSz cx="9144000" cy="5143500" type="screen16x9"/>
  <p:notesSz cx="6858000" cy="9144000"/>
  <p:embeddedFontLst>
    <p:embeddedFont>
      <p:font typeface="Bebas Neue" panose="020B0606020202050201" pitchFamily="34" charset="0"/>
      <p:regular r:id="rId56"/>
    </p:embeddedFont>
    <p:embeddedFont>
      <p:font typeface="Calibri" panose="020F0502020204030204" pitchFamily="34" charset="0"/>
      <p:regular r:id="rId57"/>
      <p:bold r:id="rId58"/>
      <p:italic r:id="rId59"/>
      <p:boldItalic r:id="rId60"/>
    </p:embeddedFont>
    <p:embeddedFont>
      <p:font typeface="Days One" panose="020B0604020202020204" charset="0"/>
      <p:regular r:id="rId61"/>
    </p:embeddedFont>
    <p:embeddedFont>
      <p:font typeface="Lato" panose="020F0502020204030203" pitchFamily="34" charset="0"/>
      <p:regular r:id="rId62"/>
      <p:bold r:id="rId63"/>
      <p:italic r:id="rId64"/>
      <p:boldItalic r:id="rId65"/>
    </p:embeddedFont>
    <p:embeddedFont>
      <p:font typeface="Open Sans" panose="020B0606030504020204" pitchFamily="34" charset="0"/>
      <p:regular r:id="rId66"/>
      <p:bold r:id="rId67"/>
      <p:italic r:id="rId68"/>
      <p:boldItalic r:id="rId69"/>
    </p:embeddedFont>
    <p:embeddedFont>
      <p:font typeface="Poppins" panose="00000500000000000000" pitchFamily="50" charset="0"/>
      <p:regular r:id="rId70"/>
      <p:bold r:id="rId71"/>
      <p:italic r:id="rId72"/>
      <p:boldItalic r:id="rId73"/>
    </p:embeddedFont>
    <p:embeddedFont>
      <p:font typeface="Roboto Condensed Light" panose="02000000000000000000" pitchFamily="2" charset="0"/>
      <p:regular r:id="rId74"/>
      <p:italic r:id="rId75"/>
    </p:embeddedFont>
    <p:embeddedFont>
      <p:font typeface="Segoe UI" panose="020B0502040204020203" pitchFamily="34" charset="0"/>
      <p:regular r:id="rId76"/>
      <p:bold r:id="rId77"/>
      <p:italic r:id="rId78"/>
      <p:boldItalic r:id="rId79"/>
    </p:embeddedFont>
    <p:embeddedFont>
      <p:font typeface="Verdana" panose="020B0604030504040204" pitchFamily="3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8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25C6CE-6780-4B46-9966-285DADFF6F81}">
  <a:tblStyle styleId="{9F25C6CE-6780-4B46-9966-285DADFF6F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202" y="-1186"/>
      </p:cViewPr>
      <p:guideLst>
        <p:guide orient="horz" pos="30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6" Type="http://schemas.openxmlformats.org/officeDocument/2006/relationships/font" Target="fonts/font21.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font" Target="fonts/font19.fntdata"/><Relationship Id="rId79" Type="http://schemas.openxmlformats.org/officeDocument/2006/relationships/font" Target="fonts/font24.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82" Type="http://schemas.openxmlformats.org/officeDocument/2006/relationships/font" Target="fonts/font27.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font" Target="fonts/font25.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font" Target="fonts/font26.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94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35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40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173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594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01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07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f4fac2157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f4fac2157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34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45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135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12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043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943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693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037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131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940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708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f4b4a8311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f4b4a8311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60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418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515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3521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094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697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559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24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59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3346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195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154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156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2937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574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954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322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4791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31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331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0040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2586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7296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2f776bd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2f776bd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331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398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343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597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5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249"/>
        <p:cNvGrpSpPr/>
        <p:nvPr/>
      </p:nvGrpSpPr>
      <p:grpSpPr>
        <a:xfrm>
          <a:off x="0" y="0"/>
          <a:ext cx="0" cy="0"/>
          <a:chOff x="0" y="0"/>
          <a:chExt cx="0" cy="0"/>
        </a:xfrm>
      </p:grpSpPr>
      <p:sp>
        <p:nvSpPr>
          <p:cNvPr id="250" name="Google Shape;250;p34"/>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 name="Shape 92"/>
        <p:cNvGrpSpPr/>
        <p:nvPr/>
      </p:nvGrpSpPr>
      <p:grpSpPr>
        <a:xfrm>
          <a:off x="0" y="0"/>
          <a:ext cx="0" cy="0"/>
          <a:chOff x="0" y="0"/>
          <a:chExt cx="0" cy="0"/>
        </a:xfrm>
      </p:grpSpPr>
      <p:sp>
        <p:nvSpPr>
          <p:cNvPr id="93" name="Google Shape;93;p15"/>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 name="Shape 119"/>
        <p:cNvGrpSpPr/>
        <p:nvPr/>
      </p:nvGrpSpPr>
      <p:grpSpPr>
        <a:xfrm>
          <a:off x="0" y="0"/>
          <a:ext cx="0" cy="0"/>
          <a:chOff x="0" y="0"/>
          <a:chExt cx="0" cy="0"/>
        </a:xfrm>
      </p:grpSpPr>
      <p:sp>
        <p:nvSpPr>
          <p:cNvPr id="120" name="Google Shape;120;p19"/>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4" name="Google Shape;124;p19"/>
          <p:cNvSpPr txBox="1">
            <a:spLocks noGrp="1"/>
          </p:cNvSpPr>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 name="Shape 125"/>
        <p:cNvGrpSpPr/>
        <p:nvPr/>
      </p:nvGrpSpPr>
      <p:grpSpPr>
        <a:xfrm>
          <a:off x="0" y="0"/>
          <a:ext cx="0" cy="0"/>
          <a:chOff x="0" y="0"/>
          <a:chExt cx="0" cy="0"/>
        </a:xfrm>
      </p:grpSpPr>
      <p:sp>
        <p:nvSpPr>
          <p:cNvPr id="126" name="Google Shape;126;p20"/>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20"/>
          <p:cNvSpPr txBox="1">
            <a:spLocks noGrp="1"/>
          </p:cNvSpPr>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1" name="Google Shape;131;p20"/>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6"/>
          <p:cNvSpPr txBox="1">
            <a:spLocks noGrp="1"/>
          </p:cNvSpPr>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6"/>
          <p:cNvSpPr txBox="1">
            <a:spLocks noGrp="1"/>
          </p:cNvSpPr>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6"/>
          <p:cNvSpPr txBox="1">
            <a:spLocks noGrp="1"/>
          </p:cNvSpPr>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6"/>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6"/>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245"/>
        <p:cNvGrpSpPr/>
        <p:nvPr/>
      </p:nvGrpSpPr>
      <p:grpSpPr>
        <a:xfrm>
          <a:off x="0" y="0"/>
          <a:ext cx="0" cy="0"/>
          <a:chOff x="0" y="0"/>
          <a:chExt cx="0" cy="0"/>
        </a:xfrm>
      </p:grpSpPr>
      <p:sp>
        <p:nvSpPr>
          <p:cNvPr id="246" name="Google Shape;246;p33"/>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61" r:id="rId5"/>
    <p:sldLayoutId id="2147483665" r:id="rId6"/>
    <p:sldLayoutId id="2147483666" r:id="rId7"/>
    <p:sldLayoutId id="2147483672" r:id="rId8"/>
    <p:sldLayoutId id="2147483679" r:id="rId9"/>
    <p:sldLayoutId id="2147483680" r:id="rId10"/>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Programmation_informatiqu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fr.wikipedia.org/wiki/Programme_informatique" TargetMode="External"/><Relationship Id="rId4" Type="http://schemas.openxmlformats.org/officeDocument/2006/relationships/hyperlink" Target="https://fr.wikipedia.org/wiki/Algorithm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Langage_informatiqu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263"/>
        <p:cNvGrpSpPr/>
        <p:nvPr/>
      </p:nvGrpSpPr>
      <p:grpSpPr>
        <a:xfrm>
          <a:off x="0" y="0"/>
          <a:ext cx="0" cy="0"/>
          <a:chOff x="0" y="0"/>
          <a:chExt cx="0" cy="0"/>
        </a:xfrm>
      </p:grpSpPr>
      <p:sp>
        <p:nvSpPr>
          <p:cNvPr id="264" name="Google Shape;264;p38"/>
          <p:cNvSpPr txBox="1">
            <a:spLocks noGrp="1"/>
          </p:cNvSpPr>
          <p:nvPr>
            <p:ph type="ctrTitle"/>
          </p:nvPr>
        </p:nvSpPr>
        <p:spPr>
          <a:xfrm>
            <a:off x="457889" y="1961937"/>
            <a:ext cx="6350200" cy="17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900" dirty="0" err="1"/>
              <a:t>Veille</a:t>
            </a:r>
            <a:r>
              <a:rPr lang="en-US" sz="4900" dirty="0"/>
              <a:t> Python</a:t>
            </a:r>
          </a:p>
        </p:txBody>
      </p:sp>
      <p:sp>
        <p:nvSpPr>
          <p:cNvPr id="265" name="Google Shape;265;p38"/>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Groupe 5</a:t>
            </a:r>
            <a:endParaRPr dirty="0"/>
          </a:p>
        </p:txBody>
      </p:sp>
      <p:cxnSp>
        <p:nvCxnSpPr>
          <p:cNvPr id="266" name="Google Shape;266;p38"/>
          <p:cNvCxnSpPr/>
          <p:nvPr/>
        </p:nvCxnSpPr>
        <p:spPr>
          <a:xfrm>
            <a:off x="561298" y="3378343"/>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267" name="Google Shape;267;p38"/>
          <p:cNvGrpSpPr/>
          <p:nvPr/>
        </p:nvGrpSpPr>
        <p:grpSpPr>
          <a:xfrm>
            <a:off x="7421143" y="570975"/>
            <a:ext cx="1450362" cy="1447410"/>
            <a:chOff x="7193640" y="535000"/>
            <a:chExt cx="1450362" cy="1447410"/>
          </a:xfrm>
        </p:grpSpPr>
        <p:sp>
          <p:nvSpPr>
            <p:cNvPr id="268" name="Google Shape;268;p3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8"/>
          <p:cNvGrpSpPr/>
          <p:nvPr/>
        </p:nvGrpSpPr>
        <p:grpSpPr>
          <a:xfrm flipH="1">
            <a:off x="6648521" y="624360"/>
            <a:ext cx="2222991" cy="2380171"/>
            <a:chOff x="279450" y="571167"/>
            <a:chExt cx="1533626" cy="1642063"/>
          </a:xfrm>
        </p:grpSpPr>
        <p:sp>
          <p:nvSpPr>
            <p:cNvPr id="275" name="Google Shape;275;p3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grpSp>
        <p:nvGrpSpPr>
          <p:cNvPr id="283" name="Google Shape;283;p38"/>
          <p:cNvGrpSpPr/>
          <p:nvPr/>
        </p:nvGrpSpPr>
        <p:grpSpPr>
          <a:xfrm>
            <a:off x="7166959" y="3004537"/>
            <a:ext cx="310599" cy="294704"/>
            <a:chOff x="6724281" y="3004537"/>
            <a:chExt cx="310599" cy="294704"/>
          </a:xfrm>
        </p:grpSpPr>
        <p:sp>
          <p:nvSpPr>
            <p:cNvPr id="284" name="Google Shape;284;p3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8"/>
          <p:cNvGrpSpPr/>
          <p:nvPr/>
        </p:nvGrpSpPr>
        <p:grpSpPr>
          <a:xfrm>
            <a:off x="8448315" y="2529896"/>
            <a:ext cx="274389" cy="287882"/>
            <a:chOff x="8005637" y="2529896"/>
            <a:chExt cx="274389" cy="287882"/>
          </a:xfrm>
        </p:grpSpPr>
        <p:sp>
          <p:nvSpPr>
            <p:cNvPr id="287" name="Google Shape;287;p3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8"/>
          <p:cNvSpPr/>
          <p:nvPr/>
        </p:nvSpPr>
        <p:spPr>
          <a:xfrm>
            <a:off x="6351171"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569166"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8"/>
          <p:cNvGrpSpPr/>
          <p:nvPr/>
        </p:nvGrpSpPr>
        <p:grpSpPr>
          <a:xfrm rot="8945712">
            <a:off x="881263" y="497824"/>
            <a:ext cx="470500" cy="545601"/>
            <a:chOff x="5320111" y="1881293"/>
            <a:chExt cx="470512" cy="545615"/>
          </a:xfrm>
        </p:grpSpPr>
        <p:sp>
          <p:nvSpPr>
            <p:cNvPr id="292" name="Google Shape;292;p3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8"/>
          <p:cNvGrpSpPr/>
          <p:nvPr/>
        </p:nvGrpSpPr>
        <p:grpSpPr>
          <a:xfrm>
            <a:off x="1458464" y="748536"/>
            <a:ext cx="315323" cy="376981"/>
            <a:chOff x="4040314" y="1769061"/>
            <a:chExt cx="315323" cy="376981"/>
          </a:xfrm>
        </p:grpSpPr>
        <p:sp>
          <p:nvSpPr>
            <p:cNvPr id="296" name="Google Shape;296;p3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3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8"/>
          <p:cNvGrpSpPr/>
          <p:nvPr/>
        </p:nvGrpSpPr>
        <p:grpSpPr>
          <a:xfrm rot="2395509">
            <a:off x="1042623" y="1261797"/>
            <a:ext cx="274395" cy="287888"/>
            <a:chOff x="2772212" y="2822146"/>
            <a:chExt cx="274389" cy="287882"/>
          </a:xfrm>
        </p:grpSpPr>
        <p:sp>
          <p:nvSpPr>
            <p:cNvPr id="302" name="Google Shape;302;p3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5">
                                            <p:txEl>
                                              <p:pRg st="0" end="0"/>
                                            </p:txEl>
                                          </p:spTgt>
                                        </p:tgtEl>
                                        <p:attrNameLst>
                                          <p:attrName>style.visibility</p:attrName>
                                        </p:attrNameLst>
                                      </p:cBhvr>
                                      <p:to>
                                        <p:strVal val="visible"/>
                                      </p:to>
                                    </p:set>
                                    <p:animEffect transition="in" filter="fade">
                                      <p:cBhvr>
                                        <p:cTn id="10" dur="500"/>
                                        <p:tgtEl>
                                          <p:spTgt spid="2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6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516710" y="2477975"/>
            <a:ext cx="5736921" cy="2335850"/>
          </a:xfrm>
          <a:prstGeom prst="rect">
            <a:avLst/>
          </a:prstGeom>
        </p:spPr>
        <p:txBody>
          <a:bodyPr spcFirstLastPara="1" wrap="square" lIns="91425" tIns="91425" rIns="91425" bIns="91425" anchor="ctr" anchorCtr="0">
            <a:normAutofit/>
          </a:bodyPr>
          <a:lstStyle/>
          <a:p>
            <a:pPr marL="0" indent="0">
              <a:lnSpc>
                <a:spcPct val="120000"/>
              </a:lnSpc>
              <a:spcAft>
                <a:spcPts val="800"/>
              </a:spcAft>
            </a:pPr>
            <a:r>
              <a:rPr lang="fr-FR" b="1" dirty="0">
                <a:solidFill>
                  <a:schemeClr val="tx2"/>
                </a:solidFill>
                <a:effectLst/>
                <a:latin typeface="Lato" panose="020F0502020204030203" pitchFamily="34" charset="0"/>
                <a:ea typeface="Lato" panose="020F0502020204030203" pitchFamily="34" charset="0"/>
                <a:cs typeface="Lato" panose="020F0502020204030203" pitchFamily="34" charset="0"/>
              </a:rPr>
              <a:t>Un langage semi-interprété est traité par un interprète. Mais au lieu de traduire complètement le code source à chaque exécution, celui-ci est préalablement traduit dans un langage intermédiaire (</a:t>
            </a:r>
            <a:r>
              <a:rPr lang="fr-FR" b="1" dirty="0" err="1">
                <a:solidFill>
                  <a:schemeClr val="tx2"/>
                </a:solidFill>
                <a:effectLst/>
                <a:latin typeface="Lato" panose="020F0502020204030203" pitchFamily="34" charset="0"/>
                <a:ea typeface="Lato" panose="020F0502020204030203" pitchFamily="34" charset="0"/>
                <a:cs typeface="Lato" panose="020F0502020204030203" pitchFamily="34" charset="0"/>
              </a:rPr>
              <a:t>bytecode</a:t>
            </a:r>
            <a:r>
              <a:rPr lang="fr-FR" b="1" dirty="0">
                <a:solidFill>
                  <a:schemeClr val="tx2"/>
                </a:solidFill>
                <a:effectLst/>
                <a:latin typeface="Lato" panose="020F0502020204030203" pitchFamily="34" charset="0"/>
                <a:ea typeface="Lato" panose="020F0502020204030203" pitchFamily="34" charset="0"/>
                <a:cs typeface="Lato" panose="020F0502020204030203" pitchFamily="34" charset="0"/>
              </a:rPr>
              <a:t>) proche du langage machine, permettant ainsi de préserver de bonnes performances.</a:t>
            </a:r>
          </a:p>
        </p:txBody>
      </p:sp>
      <p:cxnSp>
        <p:nvCxnSpPr>
          <p:cNvPr id="550" name="Google Shape;550;p46"/>
          <p:cNvCxnSpPr>
            <a:cxnSpLocks/>
          </p:cNvCxnSpPr>
          <p:nvPr/>
        </p:nvCxnSpPr>
        <p:spPr>
          <a:xfrm>
            <a:off x="640410" y="2184076"/>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31631" y="224771"/>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63599" y="404401"/>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4754847" y="89640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065284" y="687363"/>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578994" y="1122944"/>
            <a:ext cx="7177471" cy="9123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Language Semi-</a:t>
            </a:r>
            <a:br>
              <a:rPr lang="en-US" sz="3600" dirty="0"/>
            </a:br>
            <a:r>
              <a:rPr lang="en-US" sz="3600" dirty="0" err="1"/>
              <a:t>Interprété</a:t>
            </a:r>
            <a:endParaRPr lang="en-US" sz="3600" dirty="0"/>
          </a:p>
        </p:txBody>
      </p:sp>
      <p:sp>
        <p:nvSpPr>
          <p:cNvPr id="2" name="Google Shape;433;p44">
            <a:extLst>
              <a:ext uri="{FF2B5EF4-FFF2-40B4-BE49-F238E27FC236}">
                <a16:creationId xmlns:a16="http://schemas.microsoft.com/office/drawing/2014/main" id="{0D206513-B950-5AF7-48E5-BFC9692A44F4}"/>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10</a:t>
            </a:r>
          </a:p>
        </p:txBody>
      </p:sp>
    </p:spTree>
    <p:extLst>
      <p:ext uri="{BB962C8B-B14F-4D97-AF65-F5344CB8AC3E}">
        <p14:creationId xmlns:p14="http://schemas.microsoft.com/office/powerpoint/2010/main" val="126817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122101" cy="1845989"/>
          </a:xfrm>
          <a:prstGeom prst="rect">
            <a:avLst/>
          </a:prstGeom>
        </p:spPr>
        <p:txBody>
          <a:bodyPr spcFirstLastPara="1" wrap="square" lIns="91425" tIns="91425" rIns="91425" bIns="91425" anchor="ctr" anchorCtr="0">
            <a:noAutofit/>
          </a:bodyPr>
          <a:lstStyle/>
          <a:p>
            <a:r>
              <a:rPr lang="fr-FR" sz="3600" dirty="0">
                <a:solidFill>
                  <a:schemeClr val="tx2"/>
                </a:solidFill>
                <a:latin typeface="Days One" panose="020B0604020202020204" charset="0"/>
              </a:rPr>
              <a:t>A</a:t>
            </a:r>
            <a:r>
              <a:rPr lang="fr-FR" sz="3600" b="0" i="0" u="none" strike="noStrike" dirty="0">
                <a:solidFill>
                  <a:schemeClr val="tx2"/>
                </a:solidFill>
                <a:effectLst/>
                <a:latin typeface="Days One" panose="020B0604020202020204" charset="0"/>
              </a:rPr>
              <a:t>vantages et inconvénients d’un langage interprété.</a:t>
            </a:r>
            <a:endParaRPr sz="3600"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13CB22D8-0CB0-B5C8-0F73-3C1B37E69050}"/>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11</a:t>
            </a:r>
          </a:p>
        </p:txBody>
      </p:sp>
    </p:spTree>
    <p:extLst>
      <p:ext uri="{BB962C8B-B14F-4D97-AF65-F5344CB8AC3E}">
        <p14:creationId xmlns:p14="http://schemas.microsoft.com/office/powerpoint/2010/main" val="349385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592494" y="2081699"/>
            <a:ext cx="5736921" cy="2332218"/>
          </a:xfrm>
          <a:prstGeom prst="rect">
            <a:avLst/>
          </a:prstGeom>
        </p:spPr>
        <p:txBody>
          <a:bodyPr spcFirstLastPara="1" wrap="square" lIns="91425" tIns="91425" rIns="91425" bIns="91425" anchor="ctr" anchorCtr="0">
            <a:normAutofit lnSpcReduction="10000"/>
          </a:bodyPr>
          <a:lstStyle/>
          <a:p>
            <a:pPr marL="0" indent="0">
              <a:lnSpc>
                <a:spcPct val="120000"/>
              </a:lnSpc>
              <a:spcAft>
                <a:spcPts val="800"/>
              </a:spcAft>
            </a:pPr>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-Simplicité</a:t>
            </a:r>
          </a:p>
          <a:p>
            <a:pPr marL="0" indent="0">
              <a:lnSpc>
                <a:spcPct val="120000"/>
              </a:lnSpc>
              <a:spcAft>
                <a:spcPts val="800"/>
              </a:spcAft>
            </a:pPr>
            <a:r>
              <a:rPr lang="fr-FR" b="1" dirty="0">
                <a:solidFill>
                  <a:schemeClr val="tx2"/>
                </a:solidFill>
                <a:latin typeface="Open Sans" panose="020B0606030504020204" pitchFamily="34" charset="0"/>
                <a:ea typeface="Calibri" panose="020F0502020204030204" pitchFamily="34" charset="0"/>
                <a:cs typeface="Times New Roman" panose="02020603050405020304" pitchFamily="18" charset="0"/>
              </a:rPr>
              <a:t>-Portabilité</a:t>
            </a:r>
          </a:p>
          <a:p>
            <a:pPr marL="0" indent="0">
              <a:lnSpc>
                <a:spcPct val="120000"/>
              </a:lnSpc>
              <a:spcAft>
                <a:spcPts val="800"/>
              </a:spcAft>
            </a:pPr>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-Typage dynamique</a:t>
            </a:r>
          </a:p>
          <a:p>
            <a:pPr marL="0" indent="0">
              <a:lnSpc>
                <a:spcPct val="120000"/>
              </a:lnSpc>
              <a:spcAft>
                <a:spcPts val="800"/>
              </a:spcAft>
            </a:pPr>
            <a:r>
              <a:rPr lang="fr-FR" b="1" dirty="0">
                <a:solidFill>
                  <a:schemeClr val="tx2"/>
                </a:solidFill>
                <a:latin typeface="Open Sans" panose="020B0606030504020204" pitchFamily="34" charset="0"/>
                <a:ea typeface="Calibri" panose="020F0502020204030204" pitchFamily="34" charset="0"/>
                <a:cs typeface="Times New Roman" panose="02020603050405020304" pitchFamily="18" charset="0"/>
              </a:rPr>
              <a:t>-Gestion automatique de la mémoire</a:t>
            </a:r>
          </a:p>
          <a:p>
            <a:pPr marL="0" indent="0">
              <a:lnSpc>
                <a:spcPct val="120000"/>
              </a:lnSpc>
              <a:spcAft>
                <a:spcPts val="800"/>
              </a:spcAft>
            </a:pPr>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-Facilité de débogages</a:t>
            </a:r>
            <a:endParaRPr lang="fr-FR"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50" name="Google Shape;550;p46"/>
          <p:cNvCxnSpPr>
            <a:cxnSpLocks/>
          </p:cNvCxnSpPr>
          <p:nvPr/>
        </p:nvCxnSpPr>
        <p:spPr>
          <a:xfrm>
            <a:off x="695799" y="1711584"/>
            <a:ext cx="3430337" cy="7565"/>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31631" y="224771"/>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63599" y="404401"/>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4754847" y="89640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065284" y="687363"/>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593862" y="918969"/>
            <a:ext cx="3056181" cy="6949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t>Avantages</a:t>
            </a:r>
            <a:r>
              <a:rPr lang="en-US" sz="3600" dirty="0"/>
              <a:t> </a:t>
            </a:r>
          </a:p>
        </p:txBody>
      </p:sp>
      <p:sp>
        <p:nvSpPr>
          <p:cNvPr id="2" name="Google Shape;433;p44">
            <a:extLst>
              <a:ext uri="{FF2B5EF4-FFF2-40B4-BE49-F238E27FC236}">
                <a16:creationId xmlns:a16="http://schemas.microsoft.com/office/drawing/2014/main" id="{E357AEC1-B088-517A-05FE-3C9547390206}"/>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12</a:t>
            </a:r>
          </a:p>
        </p:txBody>
      </p:sp>
    </p:spTree>
    <p:extLst>
      <p:ext uri="{BB962C8B-B14F-4D97-AF65-F5344CB8AC3E}">
        <p14:creationId xmlns:p14="http://schemas.microsoft.com/office/powerpoint/2010/main" val="2345445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592494" y="2081699"/>
            <a:ext cx="5736921" cy="2332218"/>
          </a:xfrm>
          <a:prstGeom prst="rect">
            <a:avLst/>
          </a:prstGeom>
        </p:spPr>
        <p:txBody>
          <a:bodyPr spcFirstLastPara="1" wrap="square" lIns="91425" tIns="91425" rIns="91425" bIns="91425" anchor="ctr" anchorCtr="0">
            <a:normAutofit/>
          </a:bodyPr>
          <a:lstStyle/>
          <a:p>
            <a:pPr marL="0" indent="0">
              <a:spcAft>
                <a:spcPts val="1600"/>
              </a:spcAft>
            </a:pPr>
            <a:r>
              <a:rPr lang="fr-FR" sz="1800" b="1" dirty="0">
                <a:effectLst/>
                <a:latin typeface="Segoe UI" panose="020B0502040204020203" pitchFamily="34" charset="0"/>
                <a:ea typeface="Times New Roman" panose="02020603050405020304" pitchFamily="18" charset="0"/>
              </a:rPr>
              <a:t>Logiquement, vu que notre script doit d'abord être converti en langage binaire par l'interpréteur Python, l'exécution d'un script Python sera plus lente qu'un programme écrit en C et compilé qui sera lu directement en langage machine par notre ordinateur.</a:t>
            </a:r>
            <a:endParaRPr lang="fr-FR" sz="1800" dirty="0">
              <a:effectLst/>
              <a:latin typeface="Times New Roman" panose="02020603050405020304" pitchFamily="18" charset="0"/>
              <a:ea typeface="Times New Roman" panose="02020603050405020304" pitchFamily="18" charset="0"/>
            </a:endParaRPr>
          </a:p>
        </p:txBody>
      </p:sp>
      <p:cxnSp>
        <p:nvCxnSpPr>
          <p:cNvPr id="550" name="Google Shape;550;p46"/>
          <p:cNvCxnSpPr>
            <a:cxnSpLocks/>
          </p:cNvCxnSpPr>
          <p:nvPr/>
        </p:nvCxnSpPr>
        <p:spPr>
          <a:xfrm>
            <a:off x="695799" y="1711584"/>
            <a:ext cx="3430337" cy="7565"/>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31631" y="224771"/>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63599" y="404401"/>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4754847" y="89640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065284" y="687363"/>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593862" y="918969"/>
            <a:ext cx="3690971" cy="6949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Inconvenient </a:t>
            </a:r>
          </a:p>
        </p:txBody>
      </p:sp>
      <p:sp>
        <p:nvSpPr>
          <p:cNvPr id="2" name="Google Shape;433;p44">
            <a:extLst>
              <a:ext uri="{FF2B5EF4-FFF2-40B4-BE49-F238E27FC236}">
                <a16:creationId xmlns:a16="http://schemas.microsoft.com/office/drawing/2014/main" id="{F6FAEC0D-5ED8-481C-6A4C-6160FED31C84}"/>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13</a:t>
            </a:r>
          </a:p>
        </p:txBody>
      </p:sp>
    </p:spTree>
    <p:extLst>
      <p:ext uri="{BB962C8B-B14F-4D97-AF65-F5344CB8AC3E}">
        <p14:creationId xmlns:p14="http://schemas.microsoft.com/office/powerpoint/2010/main" val="298273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122101" cy="1845989"/>
          </a:xfrm>
          <a:prstGeom prst="rect">
            <a:avLst/>
          </a:prstGeom>
        </p:spPr>
        <p:txBody>
          <a:bodyPr spcFirstLastPara="1" wrap="square" lIns="91425" tIns="91425" rIns="91425" bIns="91425" anchor="ctr" anchorCtr="0">
            <a:noAutofit/>
          </a:bodyPr>
          <a:lstStyle/>
          <a:p>
            <a:r>
              <a:rPr lang="fr-FR" sz="4400" dirty="0">
                <a:solidFill>
                  <a:schemeClr val="tx2"/>
                </a:solidFill>
                <a:latin typeface="Days One" panose="020B0604020202020204" charset="0"/>
              </a:rPr>
              <a:t>C’est quoi un paradigme?</a:t>
            </a:r>
            <a:endParaRPr sz="4400"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81055612-6674-ED1F-171B-E20ED96864C7}"/>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14</a:t>
            </a:r>
          </a:p>
        </p:txBody>
      </p:sp>
    </p:spTree>
    <p:extLst>
      <p:ext uri="{BB962C8B-B14F-4D97-AF65-F5344CB8AC3E}">
        <p14:creationId xmlns:p14="http://schemas.microsoft.com/office/powerpoint/2010/main" val="988232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592494" y="2081699"/>
            <a:ext cx="5736921" cy="2332218"/>
          </a:xfrm>
          <a:prstGeom prst="rect">
            <a:avLst/>
          </a:prstGeom>
        </p:spPr>
        <p:txBody>
          <a:bodyPr spcFirstLastPara="1" wrap="square" lIns="91425" tIns="91425" rIns="91425" bIns="91425" anchor="ctr" anchorCtr="0">
            <a:normAutofit/>
          </a:bodyPr>
          <a:lstStyle/>
          <a:p>
            <a:pPr marL="0" indent="0">
              <a:spcAft>
                <a:spcPts val="1600"/>
              </a:spcAft>
            </a:pPr>
            <a:r>
              <a:rPr lang="fr-FR" sz="1800" b="1" dirty="0">
                <a:effectLst/>
                <a:latin typeface="Segoe UI" panose="020B0502040204020203" pitchFamily="34" charset="0"/>
                <a:ea typeface="Times New Roman" panose="02020603050405020304" pitchFamily="18" charset="0"/>
              </a:rPr>
              <a:t>C’est un style de programmation </a:t>
            </a:r>
            <a:r>
              <a:rPr lang="fr-FR" b="1" dirty="0">
                <a:latin typeface="Segoe UI" panose="020B0502040204020203" pitchFamily="34" charset="0"/>
                <a:ea typeface="Times New Roman" panose="02020603050405020304" pitchFamily="18" charset="0"/>
              </a:rPr>
              <a:t>(Programmation </a:t>
            </a:r>
            <a:r>
              <a:rPr lang="fr-FR" b="1" dirty="0" err="1">
                <a:latin typeface="Segoe UI" panose="020B0502040204020203" pitchFamily="34" charset="0"/>
                <a:ea typeface="Times New Roman" panose="02020603050405020304" pitchFamily="18" charset="0"/>
              </a:rPr>
              <a:t>Impérative,Programmation</a:t>
            </a:r>
            <a:r>
              <a:rPr lang="fr-FR" b="1" dirty="0">
                <a:latin typeface="Segoe UI" panose="020B0502040204020203" pitchFamily="34" charset="0"/>
                <a:ea typeface="Times New Roman" panose="02020603050405020304" pitchFamily="18" charset="0"/>
              </a:rPr>
              <a:t> </a:t>
            </a:r>
            <a:r>
              <a:rPr lang="fr-FR" b="1" dirty="0" err="1">
                <a:latin typeface="Segoe UI" panose="020B0502040204020203" pitchFamily="34" charset="0"/>
                <a:ea typeface="Times New Roman" panose="02020603050405020304" pitchFamily="18" charset="0"/>
              </a:rPr>
              <a:t>declarative,Programmation</a:t>
            </a:r>
            <a:r>
              <a:rPr lang="fr-FR" b="1" dirty="0">
                <a:latin typeface="Segoe UI" panose="020B0502040204020203" pitchFamily="34" charset="0"/>
                <a:ea typeface="Times New Roman" panose="02020603050405020304" pitchFamily="18" charset="0"/>
              </a:rPr>
              <a:t> orienté objet </a:t>
            </a:r>
            <a:r>
              <a:rPr lang="fr-FR" sz="1800" b="1" dirty="0">
                <a:effectLst/>
                <a:latin typeface="Segoe UI" panose="020B0502040204020203" pitchFamily="34" charset="0"/>
                <a:ea typeface="Times New Roman" panose="02020603050405020304" pitchFamily="18" charset="0"/>
              </a:rPr>
              <a:t>etc...</a:t>
            </a:r>
            <a:endParaRPr lang="fr-FR" sz="1800" dirty="0">
              <a:effectLst/>
              <a:latin typeface="Times New Roman" panose="02020603050405020304" pitchFamily="18" charset="0"/>
              <a:ea typeface="Times New Roman" panose="02020603050405020304" pitchFamily="18" charset="0"/>
            </a:endParaRPr>
          </a:p>
        </p:txBody>
      </p:sp>
      <p:cxnSp>
        <p:nvCxnSpPr>
          <p:cNvPr id="550" name="Google Shape;550;p46"/>
          <p:cNvCxnSpPr>
            <a:cxnSpLocks/>
          </p:cNvCxnSpPr>
          <p:nvPr/>
        </p:nvCxnSpPr>
        <p:spPr>
          <a:xfrm>
            <a:off x="695799" y="1711584"/>
            <a:ext cx="3430337" cy="7565"/>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31631" y="224771"/>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63599" y="404401"/>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4754847" y="89640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065284" y="687363"/>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593862" y="918969"/>
            <a:ext cx="3690971" cy="6949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t>Paradigme</a:t>
            </a:r>
            <a:r>
              <a:rPr lang="en-US" sz="3600" dirty="0"/>
              <a:t> </a:t>
            </a:r>
          </a:p>
        </p:txBody>
      </p:sp>
      <p:sp>
        <p:nvSpPr>
          <p:cNvPr id="2" name="Google Shape;433;p44">
            <a:extLst>
              <a:ext uri="{FF2B5EF4-FFF2-40B4-BE49-F238E27FC236}">
                <a16:creationId xmlns:a16="http://schemas.microsoft.com/office/drawing/2014/main" id="{BBE9CE33-7D57-C848-0228-E99CB989B09E}"/>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15</a:t>
            </a:r>
          </a:p>
        </p:txBody>
      </p:sp>
    </p:spTree>
    <p:extLst>
      <p:ext uri="{BB962C8B-B14F-4D97-AF65-F5344CB8AC3E}">
        <p14:creationId xmlns:p14="http://schemas.microsoft.com/office/powerpoint/2010/main" val="4176899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122101" cy="1845989"/>
          </a:xfrm>
          <a:prstGeom prst="rect">
            <a:avLst/>
          </a:prstGeom>
        </p:spPr>
        <p:txBody>
          <a:bodyPr spcFirstLastPara="1" wrap="square" lIns="91425" tIns="91425" rIns="91425" bIns="91425" anchor="ctr" anchorCtr="0">
            <a:noAutofit/>
          </a:bodyPr>
          <a:lstStyle/>
          <a:p>
            <a:r>
              <a:rPr lang="en-US" dirty="0" err="1"/>
              <a:t>Différence</a:t>
            </a:r>
            <a:r>
              <a:rPr lang="en-US" dirty="0"/>
              <a:t> entre POO et Procedural ?</a:t>
            </a:r>
            <a:endParaRPr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6F650269-A9C1-C283-0641-AAB9FE7B031B}"/>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16</a:t>
            </a:r>
          </a:p>
        </p:txBody>
      </p:sp>
    </p:spTree>
    <p:extLst>
      <p:ext uri="{BB962C8B-B14F-4D97-AF65-F5344CB8AC3E}">
        <p14:creationId xmlns:p14="http://schemas.microsoft.com/office/powerpoint/2010/main" val="2635521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715100" y="491955"/>
            <a:ext cx="4919400" cy="1766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t>Différence</a:t>
            </a:r>
            <a:r>
              <a:rPr lang="en-US" sz="3600" dirty="0"/>
              <a:t> entre POO et Procedural</a:t>
            </a:r>
          </a:p>
        </p:txBody>
      </p:sp>
      <p:sp>
        <p:nvSpPr>
          <p:cNvPr id="549" name="Google Shape;549;p46"/>
          <p:cNvSpPr txBox="1">
            <a:spLocks noGrp="1"/>
          </p:cNvSpPr>
          <p:nvPr>
            <p:ph type="subTitle" idx="1"/>
          </p:nvPr>
        </p:nvSpPr>
        <p:spPr>
          <a:xfrm>
            <a:off x="725182" y="2222910"/>
            <a:ext cx="5736921" cy="2514560"/>
          </a:xfrm>
          <a:prstGeom prst="rect">
            <a:avLst/>
          </a:prstGeom>
        </p:spPr>
        <p:txBody>
          <a:bodyPr spcFirstLastPara="1" wrap="square" lIns="91425" tIns="91425" rIns="91425" bIns="91425" anchor="ctr" anchorCtr="0">
            <a:noAutofit/>
          </a:bodyPr>
          <a:lstStyle/>
          <a:p>
            <a:pPr marL="0" indent="0" fontAlgn="base"/>
            <a:r>
              <a:rPr lang="fr-FR" b="1" dirty="0"/>
              <a:t>La différence entre la programmation procédurale et la programmation orientée objet (POO) réside dans le fait que dans la programmation procédurale, les programmes sont basés sur des fonctions, et les données peuvent être facilement accessibles et modifiables, alors qu’en programmation orientée objet, chaque programme est constitué d’entités appelées objets, qui ne sont pas facilement accessibles et modifiables.</a:t>
            </a:r>
            <a:endParaRPr lang="fr-FR" dirty="0"/>
          </a:p>
        </p:txBody>
      </p:sp>
      <p:cxnSp>
        <p:nvCxnSpPr>
          <p:cNvPr id="550" name="Google Shape;550;p46"/>
          <p:cNvCxnSpPr>
            <a:cxnSpLocks/>
          </p:cNvCxnSpPr>
          <p:nvPr/>
        </p:nvCxnSpPr>
        <p:spPr>
          <a:xfrm>
            <a:off x="820550" y="1938496"/>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652893" y="99783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854095" y="630785"/>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44">
            <a:extLst>
              <a:ext uri="{FF2B5EF4-FFF2-40B4-BE49-F238E27FC236}">
                <a16:creationId xmlns:a16="http://schemas.microsoft.com/office/drawing/2014/main" id="{0AA3BFB8-3B7B-0936-F013-828B629B51C0}"/>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17</a:t>
            </a:r>
          </a:p>
        </p:txBody>
      </p:sp>
    </p:spTree>
    <p:extLst>
      <p:ext uri="{BB962C8B-B14F-4D97-AF65-F5344CB8AC3E}">
        <p14:creationId xmlns:p14="http://schemas.microsoft.com/office/powerpoint/2010/main" val="585416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anim calcmode="lin" valueType="num">
                                      <p:cBhvr>
                                        <p:cTn id="8" dur="1000" fill="hold"/>
                                        <p:tgtEl>
                                          <p:spTgt spid="5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77"/>
          <p:cNvSpPr txBox="1">
            <a:spLocks noGrp="1"/>
          </p:cNvSpPr>
          <p:nvPr>
            <p:ph type="title"/>
          </p:nvPr>
        </p:nvSpPr>
        <p:spPr>
          <a:xfrm flipH="1">
            <a:off x="4004469" y="2036975"/>
            <a:ext cx="4860564"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err="1"/>
              <a:t>Caractéristiques</a:t>
            </a:r>
            <a:r>
              <a:rPr lang="en-US" sz="4000" dirty="0"/>
              <a:t> de Python</a:t>
            </a:r>
            <a:endParaRPr dirty="0"/>
          </a:p>
        </p:txBody>
      </p:sp>
      <p:sp>
        <p:nvSpPr>
          <p:cNvPr id="1426" name="Google Shape;1426;p77"/>
          <p:cNvSpPr txBox="1">
            <a:spLocks noGrp="1"/>
          </p:cNvSpPr>
          <p:nvPr>
            <p:ph type="title" idx="2"/>
          </p:nvPr>
        </p:nvSpPr>
        <p:spPr>
          <a:xfrm>
            <a:off x="39966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cxnSp>
        <p:nvCxnSpPr>
          <p:cNvPr id="1427" name="Google Shape;1427;p77"/>
          <p:cNvCxnSpPr/>
          <p:nvPr/>
        </p:nvCxnSpPr>
        <p:spPr>
          <a:xfrm>
            <a:off x="4072800" y="3367175"/>
            <a:ext cx="4343700" cy="0"/>
          </a:xfrm>
          <a:prstGeom prst="straightConnector1">
            <a:avLst/>
          </a:prstGeom>
          <a:noFill/>
          <a:ln w="19050" cap="flat" cmpd="sng">
            <a:solidFill>
              <a:schemeClr val="lt2"/>
            </a:solidFill>
            <a:prstDash val="solid"/>
            <a:round/>
            <a:headEnd type="none" w="med" len="med"/>
            <a:tailEnd type="none" w="med" len="med"/>
          </a:ln>
        </p:spPr>
      </p:cxnSp>
      <p:grpSp>
        <p:nvGrpSpPr>
          <p:cNvPr id="1428" name="Google Shape;1428;p77"/>
          <p:cNvGrpSpPr/>
          <p:nvPr/>
        </p:nvGrpSpPr>
        <p:grpSpPr>
          <a:xfrm flipH="1">
            <a:off x="724840" y="274225"/>
            <a:ext cx="1521661" cy="1635628"/>
            <a:chOff x="6990438" y="274225"/>
            <a:chExt cx="1521661" cy="1635628"/>
          </a:xfrm>
        </p:grpSpPr>
        <p:sp>
          <p:nvSpPr>
            <p:cNvPr id="1429" name="Google Shape;1429;p77"/>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7"/>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7"/>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7"/>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7"/>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7"/>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77"/>
          <p:cNvSpPr/>
          <p:nvPr/>
        </p:nvSpPr>
        <p:spPr>
          <a:xfrm flipH="1">
            <a:off x="5422467"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7"/>
          <p:cNvSpPr/>
          <p:nvPr/>
        </p:nvSpPr>
        <p:spPr>
          <a:xfrm flipH="1">
            <a:off x="5789225"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 name="Google Shape;1437;p77"/>
          <p:cNvGrpSpPr/>
          <p:nvPr/>
        </p:nvGrpSpPr>
        <p:grpSpPr>
          <a:xfrm flipH="1">
            <a:off x="724849" y="3882964"/>
            <a:ext cx="166385" cy="701016"/>
            <a:chOff x="8668080" y="2328029"/>
            <a:chExt cx="127488" cy="537136"/>
          </a:xfrm>
        </p:grpSpPr>
        <p:sp>
          <p:nvSpPr>
            <p:cNvPr id="1438" name="Google Shape;1438;p7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77"/>
          <p:cNvGrpSpPr/>
          <p:nvPr/>
        </p:nvGrpSpPr>
        <p:grpSpPr>
          <a:xfrm rot="-5400000" flipH="1">
            <a:off x="8078399" y="184489"/>
            <a:ext cx="166385" cy="701016"/>
            <a:chOff x="8668080" y="2328029"/>
            <a:chExt cx="127488" cy="537136"/>
          </a:xfrm>
        </p:grpSpPr>
        <p:sp>
          <p:nvSpPr>
            <p:cNvPr id="1451" name="Google Shape;1451;p7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77"/>
          <p:cNvGrpSpPr/>
          <p:nvPr/>
        </p:nvGrpSpPr>
        <p:grpSpPr>
          <a:xfrm flipH="1">
            <a:off x="2953163" y="4170971"/>
            <a:ext cx="274389" cy="287882"/>
            <a:chOff x="6009387" y="4170971"/>
            <a:chExt cx="274389" cy="287882"/>
          </a:xfrm>
        </p:grpSpPr>
        <p:sp>
          <p:nvSpPr>
            <p:cNvPr id="1464" name="Google Shape;1464;p77"/>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7"/>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77"/>
          <p:cNvGrpSpPr/>
          <p:nvPr/>
        </p:nvGrpSpPr>
        <p:grpSpPr>
          <a:xfrm>
            <a:off x="891220" y="618200"/>
            <a:ext cx="2107202" cy="2256195"/>
            <a:chOff x="279450" y="571167"/>
            <a:chExt cx="1533626" cy="1642063"/>
          </a:xfrm>
        </p:grpSpPr>
        <p:sp>
          <p:nvSpPr>
            <p:cNvPr id="1467" name="Google Shape;1467;p77"/>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7"/>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7"/>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7"/>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7"/>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7"/>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7"/>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7"/>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sp>
        <p:nvSpPr>
          <p:cNvPr id="2" name="Google Shape;433;p44">
            <a:extLst>
              <a:ext uri="{FF2B5EF4-FFF2-40B4-BE49-F238E27FC236}">
                <a16:creationId xmlns:a16="http://schemas.microsoft.com/office/drawing/2014/main" id="{DE88852D-79E0-8C11-665C-C02E36631E52}"/>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18</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715099" y="491955"/>
            <a:ext cx="5061127" cy="1766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t>Caractéristiques</a:t>
            </a:r>
            <a:r>
              <a:rPr lang="en-US" sz="3600" dirty="0"/>
              <a:t> de</a:t>
            </a:r>
            <a:br>
              <a:rPr lang="en-US" sz="3600" dirty="0"/>
            </a:br>
            <a:r>
              <a:rPr lang="en-US" sz="3600" dirty="0"/>
              <a:t>Python</a:t>
            </a:r>
          </a:p>
        </p:txBody>
      </p:sp>
      <p:sp>
        <p:nvSpPr>
          <p:cNvPr id="549" name="Google Shape;549;p46"/>
          <p:cNvSpPr txBox="1">
            <a:spLocks noGrp="1"/>
          </p:cNvSpPr>
          <p:nvPr>
            <p:ph type="subTitle" idx="1"/>
          </p:nvPr>
        </p:nvSpPr>
        <p:spPr>
          <a:xfrm>
            <a:off x="725182" y="2222910"/>
            <a:ext cx="5736921" cy="2514560"/>
          </a:xfrm>
          <a:prstGeom prst="rect">
            <a:avLst/>
          </a:prstGeom>
        </p:spPr>
        <p:txBody>
          <a:bodyPr spcFirstLastPara="1" wrap="square" lIns="91425" tIns="91425" rIns="91425" bIns="91425" anchor="ctr" anchorCtr="0">
            <a:noAutofit/>
          </a:bodyPr>
          <a:lstStyle/>
          <a:p>
            <a:r>
              <a:rPr lang="fr-FR" dirty="0"/>
              <a:t>• </a:t>
            </a:r>
            <a:r>
              <a:rPr lang="fr-FR" b="1" dirty="0"/>
              <a:t>Travail interactif</a:t>
            </a:r>
            <a:endParaRPr lang="fr-FR" dirty="0"/>
          </a:p>
          <a:p>
            <a:r>
              <a:rPr lang="fr-FR" dirty="0"/>
              <a:t>• </a:t>
            </a:r>
            <a:r>
              <a:rPr lang="fr-FR" b="1" dirty="0"/>
              <a:t>Langage interprété </a:t>
            </a:r>
            <a:endParaRPr lang="fr-FR" dirty="0"/>
          </a:p>
          <a:p>
            <a:r>
              <a:rPr lang="fr-FR" dirty="0"/>
              <a:t>• </a:t>
            </a:r>
            <a:r>
              <a:rPr lang="fr-FR" b="1" dirty="0"/>
              <a:t>Simplicité du langage</a:t>
            </a:r>
            <a:endParaRPr lang="fr-FR" dirty="0"/>
          </a:p>
          <a:p>
            <a:r>
              <a:rPr lang="fr-FR" dirty="0"/>
              <a:t>• </a:t>
            </a:r>
            <a:r>
              <a:rPr lang="fr-FR" b="1" dirty="0"/>
              <a:t>Orientation objet</a:t>
            </a:r>
            <a:endParaRPr lang="fr-FR" dirty="0"/>
          </a:p>
          <a:p>
            <a:r>
              <a:rPr lang="fr-FR" dirty="0"/>
              <a:t>• </a:t>
            </a:r>
            <a:r>
              <a:rPr lang="fr-FR" b="1" dirty="0"/>
              <a:t>Open source</a:t>
            </a:r>
            <a:endParaRPr lang="fr-FR" dirty="0"/>
          </a:p>
          <a:p>
            <a:r>
              <a:rPr lang="fr-FR" dirty="0"/>
              <a:t>• </a:t>
            </a:r>
            <a:r>
              <a:rPr lang="fr-FR" b="1" dirty="0"/>
              <a:t>Disponibilité de plusieurs bibliothèques</a:t>
            </a:r>
          </a:p>
          <a:p>
            <a:r>
              <a:rPr lang="fr-FR" dirty="0"/>
              <a:t>• </a:t>
            </a:r>
            <a:r>
              <a:rPr lang="fr-FR" b="1" dirty="0"/>
              <a:t>Domaine d’utilisation vaste</a:t>
            </a:r>
            <a:endParaRPr lang="fr-FR" dirty="0"/>
          </a:p>
          <a:p>
            <a:endParaRPr lang="fr-FR" dirty="0"/>
          </a:p>
          <a:p>
            <a:pPr marL="0" indent="0" fontAlgn="base"/>
            <a:endParaRPr lang="fr-FR" dirty="0"/>
          </a:p>
        </p:txBody>
      </p:sp>
      <p:cxnSp>
        <p:nvCxnSpPr>
          <p:cNvPr id="550" name="Google Shape;550;p46"/>
          <p:cNvCxnSpPr>
            <a:cxnSpLocks/>
          </p:cNvCxnSpPr>
          <p:nvPr/>
        </p:nvCxnSpPr>
        <p:spPr>
          <a:xfrm>
            <a:off x="820550" y="1938496"/>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652893" y="99783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854095" y="630785"/>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44">
            <a:extLst>
              <a:ext uri="{FF2B5EF4-FFF2-40B4-BE49-F238E27FC236}">
                <a16:creationId xmlns:a16="http://schemas.microsoft.com/office/drawing/2014/main" id="{B78AB3AF-6F1E-D81D-7C56-18E7FF3F5BFD}"/>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19</a:t>
            </a:r>
          </a:p>
        </p:txBody>
      </p:sp>
    </p:spTree>
    <p:extLst>
      <p:ext uri="{BB962C8B-B14F-4D97-AF65-F5344CB8AC3E}">
        <p14:creationId xmlns:p14="http://schemas.microsoft.com/office/powerpoint/2010/main" val="3438560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anim calcmode="lin" valueType="num">
                                      <p:cBhvr>
                                        <p:cTn id="8" dur="1000" fill="hold"/>
                                        <p:tgtEl>
                                          <p:spTgt spid="5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Effect transition="in" filter="fade">
                                      <p:cBhvr>
                                        <p:cTn id="12" dur="1000"/>
                                        <p:tgtEl>
                                          <p:spTgt spid="549">
                                            <p:txEl>
                                              <p:pRg st="1" end="1"/>
                                            </p:txEl>
                                          </p:spTgt>
                                        </p:tgtEl>
                                      </p:cBhvr>
                                    </p:animEffect>
                                    <p:anim calcmode="lin" valueType="num">
                                      <p:cBhvr>
                                        <p:cTn id="13" dur="1000" fill="hold"/>
                                        <p:tgtEl>
                                          <p:spTgt spid="54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49">
                                            <p:txEl>
                                              <p:pRg st="2" end="2"/>
                                            </p:txEl>
                                          </p:spTgt>
                                        </p:tgtEl>
                                        <p:attrNameLst>
                                          <p:attrName>style.visibility</p:attrName>
                                        </p:attrNameLst>
                                      </p:cBhvr>
                                      <p:to>
                                        <p:strVal val="visible"/>
                                      </p:to>
                                    </p:set>
                                    <p:animEffect transition="in" filter="fade">
                                      <p:cBhvr>
                                        <p:cTn id="17" dur="1000"/>
                                        <p:tgtEl>
                                          <p:spTgt spid="549">
                                            <p:txEl>
                                              <p:pRg st="2" end="2"/>
                                            </p:txEl>
                                          </p:spTgt>
                                        </p:tgtEl>
                                      </p:cBhvr>
                                    </p:animEffect>
                                    <p:anim calcmode="lin" valueType="num">
                                      <p:cBhvr>
                                        <p:cTn id="18" dur="1000" fill="hold"/>
                                        <p:tgtEl>
                                          <p:spTgt spid="54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4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49">
                                            <p:txEl>
                                              <p:pRg st="3" end="3"/>
                                            </p:txEl>
                                          </p:spTgt>
                                        </p:tgtEl>
                                        <p:attrNameLst>
                                          <p:attrName>style.visibility</p:attrName>
                                        </p:attrNameLst>
                                      </p:cBhvr>
                                      <p:to>
                                        <p:strVal val="visible"/>
                                      </p:to>
                                    </p:set>
                                    <p:animEffect transition="in" filter="fade">
                                      <p:cBhvr>
                                        <p:cTn id="22" dur="1000"/>
                                        <p:tgtEl>
                                          <p:spTgt spid="549">
                                            <p:txEl>
                                              <p:pRg st="3" end="3"/>
                                            </p:txEl>
                                          </p:spTgt>
                                        </p:tgtEl>
                                      </p:cBhvr>
                                    </p:animEffect>
                                    <p:anim calcmode="lin" valueType="num">
                                      <p:cBhvr>
                                        <p:cTn id="23" dur="1000" fill="hold"/>
                                        <p:tgtEl>
                                          <p:spTgt spid="54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4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49">
                                            <p:txEl>
                                              <p:pRg st="4" end="4"/>
                                            </p:txEl>
                                          </p:spTgt>
                                        </p:tgtEl>
                                        <p:attrNameLst>
                                          <p:attrName>style.visibility</p:attrName>
                                        </p:attrNameLst>
                                      </p:cBhvr>
                                      <p:to>
                                        <p:strVal val="visible"/>
                                      </p:to>
                                    </p:set>
                                    <p:animEffect transition="in" filter="fade">
                                      <p:cBhvr>
                                        <p:cTn id="27" dur="1000"/>
                                        <p:tgtEl>
                                          <p:spTgt spid="549">
                                            <p:txEl>
                                              <p:pRg st="4" end="4"/>
                                            </p:txEl>
                                          </p:spTgt>
                                        </p:tgtEl>
                                      </p:cBhvr>
                                    </p:animEffect>
                                    <p:anim calcmode="lin" valueType="num">
                                      <p:cBhvr>
                                        <p:cTn id="28" dur="1000" fill="hold"/>
                                        <p:tgtEl>
                                          <p:spTgt spid="54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4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9">
                                            <p:txEl>
                                              <p:pRg st="5" end="5"/>
                                            </p:txEl>
                                          </p:spTgt>
                                        </p:tgtEl>
                                        <p:attrNameLst>
                                          <p:attrName>style.visibility</p:attrName>
                                        </p:attrNameLst>
                                      </p:cBhvr>
                                      <p:to>
                                        <p:strVal val="visible"/>
                                      </p:to>
                                    </p:set>
                                    <p:animEffect transition="in" filter="fade">
                                      <p:cBhvr>
                                        <p:cTn id="32" dur="1000"/>
                                        <p:tgtEl>
                                          <p:spTgt spid="549">
                                            <p:txEl>
                                              <p:pRg st="5" end="5"/>
                                            </p:txEl>
                                          </p:spTgt>
                                        </p:tgtEl>
                                      </p:cBhvr>
                                    </p:animEffect>
                                    <p:anim calcmode="lin" valueType="num">
                                      <p:cBhvr>
                                        <p:cTn id="33" dur="1000" fill="hold"/>
                                        <p:tgtEl>
                                          <p:spTgt spid="54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4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49">
                                            <p:txEl>
                                              <p:pRg st="6" end="6"/>
                                            </p:txEl>
                                          </p:spTgt>
                                        </p:tgtEl>
                                        <p:attrNameLst>
                                          <p:attrName>style.visibility</p:attrName>
                                        </p:attrNameLst>
                                      </p:cBhvr>
                                      <p:to>
                                        <p:strVal val="visible"/>
                                      </p:to>
                                    </p:set>
                                    <p:animEffect transition="in" filter="fade">
                                      <p:cBhvr>
                                        <p:cTn id="39" dur="1000"/>
                                        <p:tgtEl>
                                          <p:spTgt spid="549">
                                            <p:txEl>
                                              <p:pRg st="6" end="6"/>
                                            </p:txEl>
                                          </p:spTgt>
                                        </p:tgtEl>
                                      </p:cBhvr>
                                    </p:animEffect>
                                    <p:anim calcmode="lin" valueType="num">
                                      <p:cBhvr>
                                        <p:cTn id="40" dur="1000" fill="hold"/>
                                        <p:tgtEl>
                                          <p:spTgt spid="54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4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44"/>
          <p:cNvSpPr txBox="1">
            <a:spLocks noGrp="1"/>
          </p:cNvSpPr>
          <p:nvPr>
            <p:ph type="title"/>
          </p:nvPr>
        </p:nvSpPr>
        <p:spPr>
          <a:xfrm>
            <a:off x="719999" y="2036974"/>
            <a:ext cx="5122101" cy="18459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Qu’est</a:t>
            </a:r>
            <a:r>
              <a:rPr lang="en-US" dirty="0"/>
              <a:t> </a:t>
            </a:r>
            <a:r>
              <a:rPr lang="en-US" dirty="0" err="1"/>
              <a:t>ce</a:t>
            </a:r>
            <a:r>
              <a:rPr lang="en-US" dirty="0"/>
              <a:t> </a:t>
            </a:r>
            <a:r>
              <a:rPr lang="en-US" dirty="0" err="1"/>
              <a:t>qu’un</a:t>
            </a:r>
            <a:r>
              <a:rPr lang="en-US" dirty="0"/>
              <a:t> language de </a:t>
            </a:r>
            <a:r>
              <a:rPr lang="en-US" dirty="0" err="1"/>
              <a:t>programmation</a:t>
            </a:r>
            <a:r>
              <a:rPr lang="en-US" dirty="0"/>
              <a:t> ?</a:t>
            </a:r>
            <a:endParaRPr dirty="0"/>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435" name="Google Shape;435;p4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3;p44">
            <a:extLst>
              <a:ext uri="{FF2B5EF4-FFF2-40B4-BE49-F238E27FC236}">
                <a16:creationId xmlns:a16="http://schemas.microsoft.com/office/drawing/2014/main" id="{F6488C5D-42D0-AA9D-5FFE-1E24981DDD26}"/>
              </a:ext>
            </a:extLst>
          </p:cNvPr>
          <p:cNvSpPr txBox="1">
            <a:spLocks/>
          </p:cNvSpPr>
          <p:nvPr/>
        </p:nvSpPr>
        <p:spPr>
          <a:xfrm>
            <a:off x="7924801" y="4739235"/>
            <a:ext cx="765046"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444502" cy="1845989"/>
          </a:xfrm>
          <a:prstGeom prst="rect">
            <a:avLst/>
          </a:prstGeom>
        </p:spPr>
        <p:txBody>
          <a:bodyPr spcFirstLastPara="1" wrap="square" lIns="91425" tIns="91425" rIns="91425" bIns="91425" anchor="ctr" anchorCtr="0">
            <a:noAutofit/>
          </a:bodyPr>
          <a:lstStyle/>
          <a:p>
            <a:r>
              <a:rPr lang="en-US" dirty="0" err="1"/>
              <a:t>Différence</a:t>
            </a:r>
            <a:r>
              <a:rPr lang="en-US" dirty="0"/>
              <a:t> entre Python2 et Python3 ?</a:t>
            </a:r>
            <a:endParaRPr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09</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4D2D1F23-7246-452F-C4D0-4F1BC2EFE1DC}"/>
              </a:ext>
            </a:extLst>
          </p:cNvPr>
          <p:cNvSpPr txBox="1">
            <a:spLocks/>
          </p:cNvSpPr>
          <p:nvPr/>
        </p:nvSpPr>
        <p:spPr>
          <a:xfrm>
            <a:off x="7895771" y="4739235"/>
            <a:ext cx="794075"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20</a:t>
            </a:r>
          </a:p>
        </p:txBody>
      </p:sp>
    </p:spTree>
    <p:extLst>
      <p:ext uri="{BB962C8B-B14F-4D97-AF65-F5344CB8AC3E}">
        <p14:creationId xmlns:p14="http://schemas.microsoft.com/office/powerpoint/2010/main" val="4080982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736949" y="2453135"/>
            <a:ext cx="6363210" cy="1643915"/>
          </a:xfrm>
          <a:prstGeom prst="rect">
            <a:avLst/>
          </a:prstGeom>
        </p:spPr>
        <p:txBody>
          <a:bodyPr spcFirstLastPara="1" wrap="square" lIns="91425" tIns="91425" rIns="91425" bIns="91425" anchor="ctr" anchorCtr="0">
            <a:noAutofit/>
          </a:bodyPr>
          <a:lstStyle/>
          <a:p>
            <a:pPr marL="0" lvl="0" indent="0"/>
            <a:r>
              <a:rPr lang="fr-FR" sz="2000" b="1" dirty="0"/>
              <a:t>• </a:t>
            </a:r>
            <a:r>
              <a:rPr lang="fr-FR" sz="2000" b="1" dirty="0" err="1"/>
              <a:t>Print</a:t>
            </a:r>
            <a:r>
              <a:rPr lang="fr-FR" sz="2000" b="1" dirty="0"/>
              <a:t> est devenu une fonction</a:t>
            </a:r>
          </a:p>
          <a:p>
            <a:pPr marL="0" lvl="0" indent="0"/>
            <a:r>
              <a:rPr lang="fr-FR" sz="2000" b="1" dirty="0"/>
              <a:t>• </a:t>
            </a:r>
            <a:r>
              <a:rPr lang="fr-FR" sz="2000" b="1" dirty="0">
                <a:solidFill>
                  <a:schemeClr val="tx2"/>
                </a:solidFill>
              </a:rPr>
              <a:t>Réorganisation</a:t>
            </a:r>
          </a:p>
          <a:p>
            <a:r>
              <a:rPr lang="fr-FR" sz="2000" b="1" dirty="0">
                <a:solidFill>
                  <a:schemeClr val="tx2"/>
                </a:solidFill>
              </a:rPr>
              <a:t> De nombreux objets ont été renommés et déplacés:</a:t>
            </a:r>
          </a:p>
          <a:p>
            <a:pPr marL="182563" lvl="0" indent="-182563"/>
            <a:r>
              <a:rPr lang="fr-FR" sz="2000" b="1" dirty="0"/>
              <a:t>• Des bibliothèques de base de python ont été       renommées ou réorganisées afin de rendre les nommages plus cohérents</a:t>
            </a:r>
          </a:p>
          <a:p>
            <a:pPr marL="0" indent="0" fontAlgn="base"/>
            <a:endParaRPr lang="fr-FR" sz="2000" b="1" dirty="0"/>
          </a:p>
        </p:txBody>
      </p:sp>
      <p:cxnSp>
        <p:nvCxnSpPr>
          <p:cNvPr id="550" name="Google Shape;550;p46"/>
          <p:cNvCxnSpPr>
            <a:cxnSpLocks/>
          </p:cNvCxnSpPr>
          <p:nvPr/>
        </p:nvCxnSpPr>
        <p:spPr>
          <a:xfrm>
            <a:off x="820550" y="1938496"/>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652893" y="99783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854095" y="630785"/>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ED235911-7372-483F-3114-BAF8B1633649}"/>
              </a:ext>
            </a:extLst>
          </p:cNvPr>
          <p:cNvSpPr txBox="1"/>
          <p:nvPr/>
        </p:nvSpPr>
        <p:spPr>
          <a:xfrm>
            <a:off x="725182" y="4376655"/>
            <a:ext cx="6162857" cy="461665"/>
          </a:xfrm>
          <a:prstGeom prst="rect">
            <a:avLst/>
          </a:prstGeom>
          <a:noFill/>
        </p:spPr>
        <p:txBody>
          <a:bodyPr wrap="square" rtlCol="0">
            <a:spAutoFit/>
          </a:bodyPr>
          <a:lstStyle/>
          <a:p>
            <a:r>
              <a:rPr lang="fr-FR" sz="2400" b="1" dirty="0">
                <a:solidFill>
                  <a:schemeClr val="tx2"/>
                </a:solidFill>
              </a:rPr>
              <a:t>Python 2 est incompatible avec Python 3</a:t>
            </a:r>
          </a:p>
        </p:txBody>
      </p:sp>
      <p:sp>
        <p:nvSpPr>
          <p:cNvPr id="548" name="Google Shape;548;p46"/>
          <p:cNvSpPr txBox="1">
            <a:spLocks noGrp="1"/>
          </p:cNvSpPr>
          <p:nvPr>
            <p:ph type="title"/>
          </p:nvPr>
        </p:nvSpPr>
        <p:spPr>
          <a:xfrm>
            <a:off x="714881" y="172390"/>
            <a:ext cx="5553378" cy="1766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800" b="1" i="0" u="none" strike="noStrike" dirty="0">
                <a:solidFill>
                  <a:schemeClr val="tx2"/>
                </a:solidFill>
                <a:effectLst/>
                <a:latin typeface="Arial" panose="020B0604020202020204" pitchFamily="34" charset="0"/>
              </a:rPr>
              <a:t>En quoi la version 3 de Python se distingue-t-elle de sa version 2, y a-t-il une compatibilité entre les deux ?</a:t>
            </a:r>
            <a:endParaRPr lang="en-US" sz="4800" b="1" dirty="0">
              <a:solidFill>
                <a:schemeClr val="tx2"/>
              </a:solidFill>
            </a:endParaRPr>
          </a:p>
        </p:txBody>
      </p:sp>
      <p:sp>
        <p:nvSpPr>
          <p:cNvPr id="3" name="Google Shape;433;p44">
            <a:extLst>
              <a:ext uri="{FF2B5EF4-FFF2-40B4-BE49-F238E27FC236}">
                <a16:creationId xmlns:a16="http://schemas.microsoft.com/office/drawing/2014/main" id="{A59DBC9D-AF8C-A8AB-8D15-3468A36BCC4D}"/>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21</a:t>
            </a:r>
          </a:p>
        </p:txBody>
      </p:sp>
    </p:spTree>
    <p:extLst>
      <p:ext uri="{BB962C8B-B14F-4D97-AF65-F5344CB8AC3E}">
        <p14:creationId xmlns:p14="http://schemas.microsoft.com/office/powerpoint/2010/main" val="2191403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anim calcmode="lin" valueType="num">
                                      <p:cBhvr>
                                        <p:cTn id="8" dur="1000" fill="hold"/>
                                        <p:tgtEl>
                                          <p:spTgt spid="5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Effect transition="in" filter="fade">
                                      <p:cBhvr>
                                        <p:cTn id="12" dur="1000"/>
                                        <p:tgtEl>
                                          <p:spTgt spid="549">
                                            <p:txEl>
                                              <p:pRg st="1" end="1"/>
                                            </p:txEl>
                                          </p:spTgt>
                                        </p:tgtEl>
                                      </p:cBhvr>
                                    </p:animEffect>
                                    <p:anim calcmode="lin" valueType="num">
                                      <p:cBhvr>
                                        <p:cTn id="13" dur="1000" fill="hold"/>
                                        <p:tgtEl>
                                          <p:spTgt spid="54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49">
                                            <p:txEl>
                                              <p:pRg st="2" end="2"/>
                                            </p:txEl>
                                          </p:spTgt>
                                        </p:tgtEl>
                                        <p:attrNameLst>
                                          <p:attrName>style.visibility</p:attrName>
                                        </p:attrNameLst>
                                      </p:cBhvr>
                                      <p:to>
                                        <p:strVal val="visible"/>
                                      </p:to>
                                    </p:set>
                                    <p:animEffect transition="in" filter="fade">
                                      <p:cBhvr>
                                        <p:cTn id="17" dur="1000"/>
                                        <p:tgtEl>
                                          <p:spTgt spid="549">
                                            <p:txEl>
                                              <p:pRg st="2" end="2"/>
                                            </p:txEl>
                                          </p:spTgt>
                                        </p:tgtEl>
                                      </p:cBhvr>
                                    </p:animEffect>
                                    <p:anim calcmode="lin" valueType="num">
                                      <p:cBhvr>
                                        <p:cTn id="18" dur="1000" fill="hold"/>
                                        <p:tgtEl>
                                          <p:spTgt spid="54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4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49">
                                            <p:txEl>
                                              <p:pRg st="3" end="3"/>
                                            </p:txEl>
                                          </p:spTgt>
                                        </p:tgtEl>
                                        <p:attrNameLst>
                                          <p:attrName>style.visibility</p:attrName>
                                        </p:attrNameLst>
                                      </p:cBhvr>
                                      <p:to>
                                        <p:strVal val="visible"/>
                                      </p:to>
                                    </p:set>
                                    <p:animEffect transition="in" filter="fade">
                                      <p:cBhvr>
                                        <p:cTn id="22" dur="1000"/>
                                        <p:tgtEl>
                                          <p:spTgt spid="549">
                                            <p:txEl>
                                              <p:pRg st="3" end="3"/>
                                            </p:txEl>
                                          </p:spTgt>
                                        </p:tgtEl>
                                      </p:cBhvr>
                                    </p:animEffect>
                                    <p:anim calcmode="lin" valueType="num">
                                      <p:cBhvr>
                                        <p:cTn id="23" dur="1000" fill="hold"/>
                                        <p:tgtEl>
                                          <p:spTgt spid="54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4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444502" cy="1845989"/>
          </a:xfrm>
          <a:prstGeom prst="rect">
            <a:avLst/>
          </a:prstGeom>
        </p:spPr>
        <p:txBody>
          <a:bodyPr spcFirstLastPara="1" wrap="square" lIns="91425" tIns="91425" rIns="91425" bIns="91425" anchor="ctr" anchorCtr="0">
            <a:noAutofit/>
          </a:bodyPr>
          <a:lstStyle/>
          <a:p>
            <a:r>
              <a:rPr lang="en-US" dirty="0" err="1"/>
              <a:t>Différence</a:t>
            </a:r>
            <a:r>
              <a:rPr lang="en-US" dirty="0"/>
              <a:t> entre Python2 et Python3 ?</a:t>
            </a:r>
            <a:endParaRPr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10</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1CFA08E1-6BFA-305E-84BF-3454535A8131}"/>
              </a:ext>
            </a:extLst>
          </p:cNvPr>
          <p:cNvSpPr txBox="1">
            <a:spLocks/>
          </p:cNvSpPr>
          <p:nvPr/>
        </p:nvSpPr>
        <p:spPr>
          <a:xfrm>
            <a:off x="7924801" y="4739235"/>
            <a:ext cx="765046"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22</a:t>
            </a:r>
          </a:p>
        </p:txBody>
      </p:sp>
    </p:spTree>
    <p:extLst>
      <p:ext uri="{BB962C8B-B14F-4D97-AF65-F5344CB8AC3E}">
        <p14:creationId xmlns:p14="http://schemas.microsoft.com/office/powerpoint/2010/main" val="2258941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736949" y="2453135"/>
            <a:ext cx="6363210" cy="1643915"/>
          </a:xfrm>
          <a:prstGeom prst="rect">
            <a:avLst/>
          </a:prstGeom>
        </p:spPr>
        <p:txBody>
          <a:bodyPr spcFirstLastPara="1" wrap="square" lIns="91425" tIns="91425" rIns="91425" bIns="91425" anchor="ctr" anchorCtr="0">
            <a:noAutofit/>
          </a:bodyPr>
          <a:lstStyle/>
          <a:p>
            <a:pPr indent="-457200"/>
            <a:r>
              <a:rPr lang="fr-FR" sz="2000" b="1" dirty="0"/>
              <a:t>La dernière versions de python est 3.10.8</a:t>
            </a:r>
          </a:p>
          <a:p>
            <a:pPr marL="0" indent="0"/>
            <a:r>
              <a:rPr lang="fr-FR" sz="2000" b="1" dirty="0"/>
              <a:t>Pour l’installer rendez vous sur le site officielle de python et télécharger la dernière version stable et lancez l’exécutable.</a:t>
            </a:r>
          </a:p>
          <a:p>
            <a:pPr marL="0" indent="0" fontAlgn="base"/>
            <a:endParaRPr lang="fr-FR" sz="2400" b="1" dirty="0"/>
          </a:p>
        </p:txBody>
      </p:sp>
      <p:cxnSp>
        <p:nvCxnSpPr>
          <p:cNvPr id="550" name="Google Shape;550;p46"/>
          <p:cNvCxnSpPr>
            <a:cxnSpLocks/>
          </p:cNvCxnSpPr>
          <p:nvPr/>
        </p:nvCxnSpPr>
        <p:spPr>
          <a:xfrm>
            <a:off x="820550" y="1938496"/>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652893" y="99783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854095" y="630785"/>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714881" y="172390"/>
            <a:ext cx="5553378" cy="1766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800" b="1" i="0" u="none" strike="noStrike" dirty="0">
                <a:solidFill>
                  <a:schemeClr val="tx2"/>
                </a:solidFill>
                <a:effectLst/>
                <a:latin typeface="Arial" panose="020B0604020202020204" pitchFamily="34" charset="0"/>
              </a:rPr>
              <a:t>En quoi la version 3 de Python se distingue-t-elle de sa version 2, y a-t-il une compatibilité entre les deux ?</a:t>
            </a:r>
            <a:endParaRPr lang="en-US" sz="4800" b="1" dirty="0">
              <a:solidFill>
                <a:schemeClr val="tx2"/>
              </a:solidFill>
            </a:endParaRPr>
          </a:p>
        </p:txBody>
      </p:sp>
      <p:sp>
        <p:nvSpPr>
          <p:cNvPr id="2" name="Google Shape;433;p44">
            <a:extLst>
              <a:ext uri="{FF2B5EF4-FFF2-40B4-BE49-F238E27FC236}">
                <a16:creationId xmlns:a16="http://schemas.microsoft.com/office/drawing/2014/main" id="{6A60E17C-62E2-43C3-3E17-C67B2FA1C894}"/>
              </a:ext>
            </a:extLst>
          </p:cNvPr>
          <p:cNvSpPr txBox="1">
            <a:spLocks/>
          </p:cNvSpPr>
          <p:nvPr/>
        </p:nvSpPr>
        <p:spPr>
          <a:xfrm>
            <a:off x="7856609" y="4739235"/>
            <a:ext cx="833238"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23</a:t>
            </a:r>
          </a:p>
        </p:txBody>
      </p:sp>
    </p:spTree>
    <p:extLst>
      <p:ext uri="{BB962C8B-B14F-4D97-AF65-F5344CB8AC3E}">
        <p14:creationId xmlns:p14="http://schemas.microsoft.com/office/powerpoint/2010/main" val="1724537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anim calcmode="lin" valueType="num">
                                      <p:cBhvr>
                                        <p:cTn id="8" dur="1000" fill="hold"/>
                                        <p:tgtEl>
                                          <p:spTgt spid="5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Effect transition="in" filter="fade">
                                      <p:cBhvr>
                                        <p:cTn id="12" dur="1000"/>
                                        <p:tgtEl>
                                          <p:spTgt spid="549">
                                            <p:txEl>
                                              <p:pRg st="1" end="1"/>
                                            </p:txEl>
                                          </p:spTgt>
                                        </p:tgtEl>
                                      </p:cBhvr>
                                    </p:animEffect>
                                    <p:anim calcmode="lin" valueType="num">
                                      <p:cBhvr>
                                        <p:cTn id="13" dur="1000" fill="hold"/>
                                        <p:tgtEl>
                                          <p:spTgt spid="54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444502" cy="1845989"/>
          </a:xfrm>
          <a:prstGeom prst="rect">
            <a:avLst/>
          </a:prstGeom>
        </p:spPr>
        <p:txBody>
          <a:bodyPr spcFirstLastPara="1" wrap="square" lIns="91425" tIns="91425" rIns="91425" bIns="91425" anchor="ctr" anchorCtr="0">
            <a:noAutofit/>
          </a:bodyPr>
          <a:lstStyle/>
          <a:p>
            <a:r>
              <a:rPr lang="fr-FR" sz="4400" b="1" i="0" u="none" strike="noStrike" dirty="0">
                <a:solidFill>
                  <a:schemeClr val="tx2"/>
                </a:solidFill>
                <a:effectLst/>
                <a:latin typeface="Days One" panose="020B0604020202020204" charset="0"/>
              </a:rPr>
              <a:t>C’est quoi un interpréteur python?</a:t>
            </a:r>
            <a:endParaRPr sz="4400"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C5871D67-62A2-C36B-DC9C-00EA7C0744FD}"/>
              </a:ext>
            </a:extLst>
          </p:cNvPr>
          <p:cNvSpPr txBox="1">
            <a:spLocks/>
          </p:cNvSpPr>
          <p:nvPr/>
        </p:nvSpPr>
        <p:spPr>
          <a:xfrm>
            <a:off x="7866743" y="4739235"/>
            <a:ext cx="823103"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24</a:t>
            </a:r>
          </a:p>
        </p:txBody>
      </p:sp>
    </p:spTree>
    <p:extLst>
      <p:ext uri="{BB962C8B-B14F-4D97-AF65-F5344CB8AC3E}">
        <p14:creationId xmlns:p14="http://schemas.microsoft.com/office/powerpoint/2010/main" val="96155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723643" y="2041679"/>
            <a:ext cx="6363210" cy="1643915"/>
          </a:xfrm>
          <a:prstGeom prst="rect">
            <a:avLst/>
          </a:prstGeom>
        </p:spPr>
        <p:txBody>
          <a:bodyPr spcFirstLastPara="1" wrap="square" lIns="91425" tIns="91425" rIns="91425" bIns="91425" anchor="ctr" anchorCtr="0">
            <a:noAutofit/>
          </a:bodyPr>
          <a:lstStyle/>
          <a:p>
            <a:pPr marL="0" indent="0"/>
            <a:r>
              <a:rPr lang="fr-FR" sz="2000" b="1" dirty="0"/>
              <a:t>Un interpréteur est un programme informatique qui traite le code source d'un projet logiciel pendant son fonctionnement – c'est-à-dire pendant son exécution – et joue le rôle d'interface entre le projet et le processeur</a:t>
            </a:r>
            <a:endParaRPr lang="fr-FR" sz="2800" b="1" dirty="0"/>
          </a:p>
        </p:txBody>
      </p:sp>
      <p:cxnSp>
        <p:nvCxnSpPr>
          <p:cNvPr id="550" name="Google Shape;550;p46"/>
          <p:cNvCxnSpPr>
            <a:cxnSpLocks/>
          </p:cNvCxnSpPr>
          <p:nvPr/>
        </p:nvCxnSpPr>
        <p:spPr>
          <a:xfrm>
            <a:off x="820550" y="1938496"/>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652893" y="99783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854095" y="630785"/>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679692" y="702091"/>
            <a:ext cx="5553378" cy="1225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b="1" i="0" u="none" strike="noStrike" dirty="0">
                <a:solidFill>
                  <a:schemeClr val="tx2"/>
                </a:solidFill>
                <a:effectLst/>
                <a:latin typeface="Lato" panose="020F0502020204030203" pitchFamily="34" charset="0"/>
                <a:ea typeface="Lato" panose="020F0502020204030203" pitchFamily="34" charset="0"/>
                <a:cs typeface="Lato" panose="020F0502020204030203" pitchFamily="34" charset="0"/>
              </a:rPr>
              <a:t>C’est quoi un interpréteur python?</a:t>
            </a:r>
            <a:endParaRPr lang="en-US" sz="60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pic>
        <p:nvPicPr>
          <p:cNvPr id="5" name="Image 4">
            <a:extLst>
              <a:ext uri="{FF2B5EF4-FFF2-40B4-BE49-F238E27FC236}">
                <a16:creationId xmlns:a16="http://schemas.microsoft.com/office/drawing/2014/main" id="{65590058-1D49-FC8C-734A-7E0686206B24}"/>
              </a:ext>
            </a:extLst>
          </p:cNvPr>
          <p:cNvPicPr>
            <a:picLocks noChangeAspect="1"/>
          </p:cNvPicPr>
          <p:nvPr/>
        </p:nvPicPr>
        <p:blipFill>
          <a:blip r:embed="rId3"/>
          <a:stretch>
            <a:fillRect/>
          </a:stretch>
        </p:blipFill>
        <p:spPr>
          <a:xfrm>
            <a:off x="4662778" y="3508538"/>
            <a:ext cx="2128229" cy="1307341"/>
          </a:xfrm>
          <a:prstGeom prst="rect">
            <a:avLst/>
          </a:prstGeom>
        </p:spPr>
      </p:pic>
      <p:sp>
        <p:nvSpPr>
          <p:cNvPr id="2" name="Google Shape;433;p44">
            <a:extLst>
              <a:ext uri="{FF2B5EF4-FFF2-40B4-BE49-F238E27FC236}">
                <a16:creationId xmlns:a16="http://schemas.microsoft.com/office/drawing/2014/main" id="{2DB7DBF8-EFBA-42C8-674A-F80C3804D4F4}"/>
              </a:ext>
            </a:extLst>
          </p:cNvPr>
          <p:cNvSpPr txBox="1">
            <a:spLocks/>
          </p:cNvSpPr>
          <p:nvPr/>
        </p:nvSpPr>
        <p:spPr>
          <a:xfrm>
            <a:off x="7856608" y="4739235"/>
            <a:ext cx="833239"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25</a:t>
            </a:r>
          </a:p>
        </p:txBody>
      </p:sp>
    </p:spTree>
    <p:extLst>
      <p:ext uri="{BB962C8B-B14F-4D97-AF65-F5344CB8AC3E}">
        <p14:creationId xmlns:p14="http://schemas.microsoft.com/office/powerpoint/2010/main" val="2392522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anim calcmode="lin" valueType="num">
                                      <p:cBhvr>
                                        <p:cTn id="8" dur="1000" fill="hold"/>
                                        <p:tgtEl>
                                          <p:spTgt spid="5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444502" cy="1845989"/>
          </a:xfrm>
          <a:prstGeom prst="rect">
            <a:avLst/>
          </a:prstGeom>
        </p:spPr>
        <p:txBody>
          <a:bodyPr spcFirstLastPara="1" wrap="square" lIns="91425" tIns="91425" rIns="91425" bIns="91425" anchor="ctr" anchorCtr="0">
            <a:noAutofit/>
          </a:bodyPr>
          <a:lstStyle/>
          <a:p>
            <a:r>
              <a:rPr lang="fr-FR" sz="3600" b="1" i="0" u="none" strike="noStrike" dirty="0">
                <a:solidFill>
                  <a:schemeClr val="tx2"/>
                </a:solidFill>
                <a:effectLst/>
                <a:latin typeface="Days One" panose="020B0604020202020204" charset="0"/>
              </a:rPr>
              <a:t>Présenter et exécuter un script Python</a:t>
            </a:r>
            <a:endParaRPr sz="7200" b="1"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12</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BC92F862-F42F-D9F4-C489-781DB6AF106A}"/>
              </a:ext>
            </a:extLst>
          </p:cNvPr>
          <p:cNvSpPr txBox="1">
            <a:spLocks/>
          </p:cNvSpPr>
          <p:nvPr/>
        </p:nvSpPr>
        <p:spPr>
          <a:xfrm>
            <a:off x="7910287" y="4739235"/>
            <a:ext cx="779560"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26</a:t>
            </a:r>
          </a:p>
        </p:txBody>
      </p:sp>
    </p:spTree>
    <p:extLst>
      <p:ext uri="{BB962C8B-B14F-4D97-AF65-F5344CB8AC3E}">
        <p14:creationId xmlns:p14="http://schemas.microsoft.com/office/powerpoint/2010/main" val="3359320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4" name="Google Shape;494;p45"/>
          <p:cNvGrpSpPr/>
          <p:nvPr/>
        </p:nvGrpSpPr>
        <p:grpSpPr>
          <a:xfrm>
            <a:off x="6882003" y="1831410"/>
            <a:ext cx="2052018" cy="1943116"/>
            <a:chOff x="2956625" y="695323"/>
            <a:chExt cx="1049357" cy="993667"/>
          </a:xfrm>
        </p:grpSpPr>
        <p:sp>
          <p:nvSpPr>
            <p:cNvPr id="495" name="Google Shape;495;p4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1" name="Google Shape;511;p45"/>
          <p:cNvGrpSpPr/>
          <p:nvPr/>
        </p:nvGrpSpPr>
        <p:grpSpPr>
          <a:xfrm rot="5400000">
            <a:off x="7990306" y="4257989"/>
            <a:ext cx="166385" cy="701016"/>
            <a:chOff x="8668080" y="2328029"/>
            <a:chExt cx="127488" cy="537136"/>
          </a:xfrm>
        </p:grpSpPr>
        <p:sp>
          <p:nvSpPr>
            <p:cNvPr id="512" name="Google Shape;512;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4" name="Google Shape;524;p4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25" name="Google Shape;525;p45"/>
          <p:cNvGrpSpPr/>
          <p:nvPr/>
        </p:nvGrpSpPr>
        <p:grpSpPr>
          <a:xfrm>
            <a:off x="7740101" y="1662619"/>
            <a:ext cx="198233" cy="168803"/>
            <a:chOff x="3080599" y="534997"/>
            <a:chExt cx="198233" cy="168803"/>
          </a:xfrm>
        </p:grpSpPr>
        <p:sp>
          <p:nvSpPr>
            <p:cNvPr id="526" name="Google Shape;526;p4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5"/>
          <p:cNvGrpSpPr/>
          <p:nvPr/>
        </p:nvGrpSpPr>
        <p:grpSpPr>
          <a:xfrm>
            <a:off x="8559344" y="2137971"/>
            <a:ext cx="200951" cy="162552"/>
            <a:chOff x="5095817" y="961574"/>
            <a:chExt cx="200951" cy="162552"/>
          </a:xfrm>
        </p:grpSpPr>
        <p:sp>
          <p:nvSpPr>
            <p:cNvPr id="530" name="Google Shape;530;p4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4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45"/>
          <p:cNvGrpSpPr/>
          <p:nvPr/>
        </p:nvGrpSpPr>
        <p:grpSpPr>
          <a:xfrm>
            <a:off x="88081" y="3292812"/>
            <a:ext cx="310599" cy="294704"/>
            <a:chOff x="2327131" y="3148937"/>
            <a:chExt cx="310599" cy="294704"/>
          </a:xfrm>
        </p:grpSpPr>
        <p:sp>
          <p:nvSpPr>
            <p:cNvPr id="535" name="Google Shape;535;p4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a:extLst>
              <a:ext uri="{FF2B5EF4-FFF2-40B4-BE49-F238E27FC236}">
                <a16:creationId xmlns:a16="http://schemas.microsoft.com/office/drawing/2014/main" id="{15740B60-3BAF-A309-AB2E-7F43FA548C06}"/>
              </a:ext>
            </a:extLst>
          </p:cNvPr>
          <p:cNvPicPr>
            <a:picLocks noChangeAspect="1"/>
          </p:cNvPicPr>
          <p:nvPr/>
        </p:nvPicPr>
        <p:blipFill>
          <a:blip r:embed="rId3"/>
          <a:stretch>
            <a:fillRect/>
          </a:stretch>
        </p:blipFill>
        <p:spPr>
          <a:xfrm>
            <a:off x="496162" y="728993"/>
            <a:ext cx="5913632" cy="807790"/>
          </a:xfrm>
          <a:prstGeom prst="rect">
            <a:avLst/>
          </a:prstGeom>
        </p:spPr>
      </p:pic>
      <p:pic>
        <p:nvPicPr>
          <p:cNvPr id="7" name="Image 6">
            <a:extLst>
              <a:ext uri="{FF2B5EF4-FFF2-40B4-BE49-F238E27FC236}">
                <a16:creationId xmlns:a16="http://schemas.microsoft.com/office/drawing/2014/main" id="{60C6C952-2CEC-0A40-D378-AA187666C7C9}"/>
              </a:ext>
            </a:extLst>
          </p:cNvPr>
          <p:cNvPicPr>
            <a:picLocks noChangeAspect="1"/>
          </p:cNvPicPr>
          <p:nvPr/>
        </p:nvPicPr>
        <p:blipFill>
          <a:blip r:embed="rId4"/>
          <a:stretch>
            <a:fillRect/>
          </a:stretch>
        </p:blipFill>
        <p:spPr>
          <a:xfrm>
            <a:off x="496162" y="2106463"/>
            <a:ext cx="6416596" cy="1996613"/>
          </a:xfrm>
          <a:prstGeom prst="rect">
            <a:avLst/>
          </a:prstGeom>
        </p:spPr>
      </p:pic>
      <p:sp>
        <p:nvSpPr>
          <p:cNvPr id="8" name="ZoneTexte 7">
            <a:extLst>
              <a:ext uri="{FF2B5EF4-FFF2-40B4-BE49-F238E27FC236}">
                <a16:creationId xmlns:a16="http://schemas.microsoft.com/office/drawing/2014/main" id="{A85CC41E-E28A-C68E-2AFC-FE54BE73625B}"/>
              </a:ext>
            </a:extLst>
          </p:cNvPr>
          <p:cNvSpPr txBox="1"/>
          <p:nvPr/>
        </p:nvSpPr>
        <p:spPr>
          <a:xfrm>
            <a:off x="398671" y="266700"/>
            <a:ext cx="1553618" cy="369332"/>
          </a:xfrm>
          <a:prstGeom prst="rect">
            <a:avLst/>
          </a:prstGeom>
          <a:noFill/>
        </p:spPr>
        <p:txBody>
          <a:bodyPr wrap="square" rtlCol="0">
            <a:spAutoFit/>
          </a:bodyPr>
          <a:lstStyle/>
          <a:p>
            <a:r>
              <a:rPr lang="fr-FR" sz="1800" b="1" dirty="0">
                <a:solidFill>
                  <a:schemeClr val="tx2"/>
                </a:solidFill>
                <a:latin typeface="Lato" panose="020F0502020204030203" pitchFamily="34" charset="0"/>
                <a:ea typeface="Lato" panose="020F0502020204030203" pitchFamily="34" charset="0"/>
                <a:cs typeface="Lato" panose="020F0502020204030203" pitchFamily="34" charset="0"/>
              </a:rPr>
              <a:t>Script</a:t>
            </a:r>
          </a:p>
        </p:txBody>
      </p:sp>
      <p:sp>
        <p:nvSpPr>
          <p:cNvPr id="9" name="ZoneTexte 8">
            <a:extLst>
              <a:ext uri="{FF2B5EF4-FFF2-40B4-BE49-F238E27FC236}">
                <a16:creationId xmlns:a16="http://schemas.microsoft.com/office/drawing/2014/main" id="{20735817-E250-A758-D318-FE4969433F91}"/>
              </a:ext>
            </a:extLst>
          </p:cNvPr>
          <p:cNvSpPr txBox="1"/>
          <p:nvPr/>
        </p:nvSpPr>
        <p:spPr>
          <a:xfrm>
            <a:off x="428857" y="1709189"/>
            <a:ext cx="1553618" cy="369332"/>
          </a:xfrm>
          <a:prstGeom prst="rect">
            <a:avLst/>
          </a:prstGeom>
          <a:noFill/>
        </p:spPr>
        <p:txBody>
          <a:bodyPr wrap="square" rtlCol="0">
            <a:spAutoFit/>
          </a:bodyPr>
          <a:lstStyle/>
          <a:p>
            <a:r>
              <a:rPr lang="fr-FR" sz="1800" b="1" dirty="0" err="1">
                <a:solidFill>
                  <a:schemeClr val="tx2"/>
                </a:solidFill>
                <a:latin typeface="Lato" panose="020F0502020204030203" pitchFamily="34" charset="0"/>
                <a:ea typeface="Lato" panose="020F0502020204030203" pitchFamily="34" charset="0"/>
                <a:cs typeface="Lato" panose="020F0502020204030203" pitchFamily="34" charset="0"/>
              </a:rPr>
              <a:t>Execution</a:t>
            </a:r>
            <a:endParaRPr lang="fr-FR" sz="18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2" name="Google Shape;433;p44">
            <a:extLst>
              <a:ext uri="{FF2B5EF4-FFF2-40B4-BE49-F238E27FC236}">
                <a16:creationId xmlns:a16="http://schemas.microsoft.com/office/drawing/2014/main" id="{39750916-B5CA-C6FD-9546-17A08A0CC3B2}"/>
              </a:ext>
            </a:extLst>
          </p:cNvPr>
          <p:cNvSpPr txBox="1">
            <a:spLocks/>
          </p:cNvSpPr>
          <p:nvPr/>
        </p:nvSpPr>
        <p:spPr>
          <a:xfrm>
            <a:off x="7898413" y="4739235"/>
            <a:ext cx="791434"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444502" cy="1845989"/>
          </a:xfrm>
          <a:prstGeom prst="rect">
            <a:avLst/>
          </a:prstGeom>
        </p:spPr>
        <p:txBody>
          <a:bodyPr spcFirstLastPara="1" wrap="square" lIns="91425" tIns="91425" rIns="91425" bIns="91425" anchor="ctr" anchorCtr="0">
            <a:noAutofit/>
          </a:bodyPr>
          <a:lstStyle/>
          <a:p>
            <a:r>
              <a:rPr lang="fr-FR" sz="3600" b="1" i="0" u="none" strike="noStrike" dirty="0">
                <a:solidFill>
                  <a:schemeClr val="tx2"/>
                </a:solidFill>
                <a:effectLst/>
                <a:latin typeface="Days One" panose="020B0604020202020204" charset="0"/>
                <a:ea typeface="Lato" panose="020F0502020204030203" pitchFamily="34" charset="0"/>
                <a:cs typeface="Lato" panose="020F0502020204030203" pitchFamily="34" charset="0"/>
              </a:rPr>
              <a:t>Quel est le rapport entre Python et Anaconda ?</a:t>
            </a:r>
            <a:endParaRPr sz="7200" b="1"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13</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AA2AD579-BE33-8C63-E363-8771CA33B62D}"/>
              </a:ext>
            </a:extLst>
          </p:cNvPr>
          <p:cNvSpPr txBox="1">
            <a:spLocks/>
          </p:cNvSpPr>
          <p:nvPr/>
        </p:nvSpPr>
        <p:spPr>
          <a:xfrm>
            <a:off x="7852229" y="4739235"/>
            <a:ext cx="837617"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28</a:t>
            </a:r>
          </a:p>
        </p:txBody>
      </p:sp>
    </p:spTree>
    <p:extLst>
      <p:ext uri="{BB962C8B-B14F-4D97-AF65-F5344CB8AC3E}">
        <p14:creationId xmlns:p14="http://schemas.microsoft.com/office/powerpoint/2010/main" val="1543854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0" name="Google Shape;550;p46"/>
          <p:cNvCxnSpPr>
            <a:cxnSpLocks/>
          </p:cNvCxnSpPr>
          <p:nvPr/>
        </p:nvCxnSpPr>
        <p:spPr>
          <a:xfrm>
            <a:off x="797690" y="1626392"/>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652893" y="99783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854095" y="630785"/>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687106" y="344635"/>
            <a:ext cx="5553378" cy="1225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200" b="1" i="0" u="none" strike="noStrike" dirty="0">
                <a:solidFill>
                  <a:schemeClr val="tx2"/>
                </a:solidFill>
                <a:effectLst/>
                <a:latin typeface="Lato" panose="020F0502020204030203" pitchFamily="34" charset="0"/>
                <a:ea typeface="Lato" panose="020F0502020204030203" pitchFamily="34" charset="0"/>
                <a:cs typeface="Lato" panose="020F0502020204030203" pitchFamily="34" charset="0"/>
              </a:rPr>
              <a:t>Quel est le rapport entre Python et Anaconda ?</a:t>
            </a:r>
            <a:endParaRPr lang="en-US" sz="88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549" name="Google Shape;549;p46"/>
          <p:cNvSpPr txBox="1">
            <a:spLocks noGrp="1"/>
          </p:cNvSpPr>
          <p:nvPr>
            <p:ph type="subTitle" idx="1"/>
          </p:nvPr>
        </p:nvSpPr>
        <p:spPr>
          <a:xfrm>
            <a:off x="715099" y="1918899"/>
            <a:ext cx="7430869" cy="2758921"/>
          </a:xfrm>
          <a:prstGeom prst="rect">
            <a:avLst/>
          </a:prstGeom>
        </p:spPr>
        <p:txBody>
          <a:bodyPr spcFirstLastPara="1" wrap="square" lIns="91425" tIns="91425" rIns="91425" bIns="91425" anchor="ctr" anchorCtr="0">
            <a:noAutofit/>
          </a:bodyPr>
          <a:lstStyle/>
          <a:p>
            <a:pPr marL="0" indent="0"/>
            <a:r>
              <a:rPr lang="fr-FR" b="1" dirty="0"/>
              <a:t>Anaconda est un outil en distribution libre et open source destiné à la programmation Python et R. Il est véritablement utilisé en science de données, machine </a:t>
            </a:r>
            <a:r>
              <a:rPr lang="fr-FR" b="1" dirty="0" err="1"/>
              <a:t>learning</a:t>
            </a:r>
            <a:r>
              <a:rPr lang="fr-FR" b="1" dirty="0"/>
              <a:t> et l’intelligence artificielle car il contient plusieurs </a:t>
            </a:r>
            <a:r>
              <a:rPr lang="fr-FR" b="1" dirty="0" err="1"/>
              <a:t>framework</a:t>
            </a:r>
            <a:r>
              <a:rPr lang="fr-FR" b="1" dirty="0"/>
              <a:t> et IDE nécessaires dans ce domaine notamment </a:t>
            </a:r>
            <a:r>
              <a:rPr lang="fr-FR" b="1" dirty="0" err="1"/>
              <a:t>Spyder</a:t>
            </a:r>
            <a:r>
              <a:rPr lang="fr-FR" b="1" dirty="0"/>
              <a:t>, </a:t>
            </a:r>
            <a:r>
              <a:rPr lang="fr-FR" b="1" dirty="0" err="1"/>
              <a:t>Jupyter</a:t>
            </a:r>
            <a:r>
              <a:rPr lang="fr-FR" b="1" dirty="0"/>
              <a:t>, etc. Et comme le langage Python, il est multiplateforme.</a:t>
            </a:r>
          </a:p>
          <a:p>
            <a:pPr marL="0" indent="0"/>
            <a:r>
              <a:rPr lang="fr-FR" b="1" dirty="0"/>
              <a:t>Ce logiciel est primordial et incontournable pour tous les développeurs dans le domaine de la data science. Il permet de collecter et transformer des données à grande échelle grâce aux outils qu’il propose</a:t>
            </a:r>
            <a:endParaRPr lang="fr-FR" sz="2800" b="1" dirty="0"/>
          </a:p>
        </p:txBody>
      </p:sp>
      <p:sp>
        <p:nvSpPr>
          <p:cNvPr id="2" name="Google Shape;433;p44">
            <a:extLst>
              <a:ext uri="{FF2B5EF4-FFF2-40B4-BE49-F238E27FC236}">
                <a16:creationId xmlns:a16="http://schemas.microsoft.com/office/drawing/2014/main" id="{C7645FC1-232D-F103-AF70-D8F7154DF977}"/>
              </a:ext>
            </a:extLst>
          </p:cNvPr>
          <p:cNvSpPr txBox="1">
            <a:spLocks/>
          </p:cNvSpPr>
          <p:nvPr/>
        </p:nvSpPr>
        <p:spPr>
          <a:xfrm>
            <a:off x="7869743" y="4739235"/>
            <a:ext cx="820103"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29</a:t>
            </a:r>
          </a:p>
        </p:txBody>
      </p:sp>
    </p:spTree>
    <p:extLst>
      <p:ext uri="{BB962C8B-B14F-4D97-AF65-F5344CB8AC3E}">
        <p14:creationId xmlns:p14="http://schemas.microsoft.com/office/powerpoint/2010/main" val="3650552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anim calcmode="lin" valueType="num">
                                      <p:cBhvr>
                                        <p:cTn id="8" dur="1000" fill="hold"/>
                                        <p:tgtEl>
                                          <p:spTgt spid="5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Effect transition="in" filter="fade">
                                      <p:cBhvr>
                                        <p:cTn id="12" dur="1000"/>
                                        <p:tgtEl>
                                          <p:spTgt spid="549">
                                            <p:txEl>
                                              <p:pRg st="1" end="1"/>
                                            </p:txEl>
                                          </p:spTgt>
                                        </p:tgtEl>
                                      </p:cBhvr>
                                    </p:animEffect>
                                    <p:anim calcmode="lin" valueType="num">
                                      <p:cBhvr>
                                        <p:cTn id="13" dur="1000" fill="hold"/>
                                        <p:tgtEl>
                                          <p:spTgt spid="54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669885" y="1304844"/>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DÉFINITION </a:t>
            </a:r>
          </a:p>
        </p:txBody>
      </p:sp>
      <p:sp>
        <p:nvSpPr>
          <p:cNvPr id="549" name="Google Shape;549;p46"/>
          <p:cNvSpPr txBox="1">
            <a:spLocks noGrp="1"/>
          </p:cNvSpPr>
          <p:nvPr>
            <p:ph type="subTitle" idx="1"/>
          </p:nvPr>
        </p:nvSpPr>
        <p:spPr>
          <a:xfrm>
            <a:off x="514239" y="2142394"/>
            <a:ext cx="5736921" cy="1380750"/>
          </a:xfrm>
          <a:prstGeom prst="rect">
            <a:avLst/>
          </a:prstGeom>
        </p:spPr>
        <p:txBody>
          <a:bodyPr spcFirstLastPara="1" wrap="square" lIns="91425" tIns="91425" rIns="91425" bIns="91425" anchor="ctr" anchorCtr="0">
            <a:normAutofit/>
          </a:bodyPr>
          <a:lstStyle/>
          <a:p>
            <a:pPr marL="0" lvl="0" indent="0"/>
            <a:r>
              <a:rPr lang="fr-FR" sz="1400" b="1" dirty="0">
                <a:latin typeface="+mj-lt"/>
              </a:rPr>
              <a:t>Un langage de </a:t>
            </a:r>
            <a:r>
              <a:rPr lang="fr-FR" sz="1400" b="1" dirty="0">
                <a:latin typeface="+mj-lt"/>
                <a:hlinkClick r:id="rId3" tooltip="Programmation informatique"/>
              </a:rPr>
              <a:t>programmation</a:t>
            </a:r>
            <a:r>
              <a:rPr lang="fr-FR" sz="1400" b="1" dirty="0">
                <a:latin typeface="+mj-lt"/>
              </a:rPr>
              <a:t> est une notation conventionnelle destinée à formuler des </a:t>
            </a:r>
            <a:r>
              <a:rPr lang="fr-FR" sz="1400" b="1" dirty="0">
                <a:latin typeface="+mj-lt"/>
                <a:hlinkClick r:id="rId4" tooltip="Algorithme"/>
              </a:rPr>
              <a:t>algorithmes</a:t>
            </a:r>
            <a:r>
              <a:rPr lang="fr-FR" sz="1400" b="1" dirty="0">
                <a:latin typeface="+mj-lt"/>
              </a:rPr>
              <a:t> et produire des </a:t>
            </a:r>
            <a:r>
              <a:rPr lang="fr-FR" sz="1400" b="1" dirty="0">
                <a:latin typeface="+mj-lt"/>
                <a:hlinkClick r:id="rId5" tooltip="Programme informatique"/>
              </a:rPr>
              <a:t>programmes informatiques</a:t>
            </a:r>
            <a:r>
              <a:rPr lang="fr-FR" sz="1400" b="1" dirty="0">
                <a:latin typeface="+mj-lt"/>
              </a:rPr>
              <a:t> qui les appliquent.</a:t>
            </a:r>
          </a:p>
          <a:p>
            <a:r>
              <a:rPr lang="fr-FR" sz="1400" b="1" dirty="0">
                <a:latin typeface="+mj-lt"/>
              </a:rPr>
              <a:t> 	</a:t>
            </a:r>
          </a:p>
        </p:txBody>
      </p:sp>
      <p:cxnSp>
        <p:nvCxnSpPr>
          <p:cNvPr id="550" name="Google Shape;550;p46"/>
          <p:cNvCxnSpPr>
            <a:cxnSpLocks/>
          </p:cNvCxnSpPr>
          <p:nvPr/>
        </p:nvCxnSpPr>
        <p:spPr>
          <a:xfrm>
            <a:off x="708212" y="1938496"/>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44044" y="573853"/>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15388" y="745758"/>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3220771" y="11892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3531208" y="98016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4FA7DCBD-0A33-590B-6429-DE4B603B0364}"/>
              </a:ext>
            </a:extLst>
          </p:cNvPr>
          <p:cNvSpPr txBox="1"/>
          <p:nvPr/>
        </p:nvSpPr>
        <p:spPr>
          <a:xfrm>
            <a:off x="514239" y="3168355"/>
            <a:ext cx="5728225" cy="1417883"/>
          </a:xfrm>
          <a:prstGeom prst="rect">
            <a:avLst/>
          </a:prstGeom>
          <a:noFill/>
        </p:spPr>
        <p:txBody>
          <a:bodyPr wrap="square" rtlCol="0">
            <a:spAutoFit/>
          </a:bodyPr>
          <a:lstStyle/>
          <a:p>
            <a:r>
              <a:rPr lang="fr-FR" sz="1400" b="1" dirty="0">
                <a:solidFill>
                  <a:schemeClr val="tx2"/>
                </a:solidFill>
              </a:rPr>
              <a:t>Également Un langage de programmation permet de communiquer avec l’ordinateur pour qu’il exécute le programme efficacement. Le même programme peut être écrit dans des langages de programmation différents, mais certains langages facilitent certaines actions ou permettent de mieux gérer des structures de données compliquées.</a:t>
            </a:r>
            <a:endParaRPr lang="fr-FR" dirty="0">
              <a:solidFill>
                <a:schemeClr val="tx2"/>
              </a:solidFill>
            </a:endParaRPr>
          </a:p>
        </p:txBody>
      </p:sp>
      <p:sp>
        <p:nvSpPr>
          <p:cNvPr id="3" name="Google Shape;433;p44">
            <a:extLst>
              <a:ext uri="{FF2B5EF4-FFF2-40B4-BE49-F238E27FC236}">
                <a16:creationId xmlns:a16="http://schemas.microsoft.com/office/drawing/2014/main" id="{43CDE625-5043-FC7E-A564-8A46361D0758}"/>
              </a:ext>
            </a:extLst>
          </p:cNvPr>
          <p:cNvSpPr txBox="1">
            <a:spLocks/>
          </p:cNvSpPr>
          <p:nvPr/>
        </p:nvSpPr>
        <p:spPr>
          <a:xfrm>
            <a:off x="7856609" y="4739235"/>
            <a:ext cx="833238"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0" name="Google Shape;550;p46"/>
          <p:cNvCxnSpPr>
            <a:cxnSpLocks/>
          </p:cNvCxnSpPr>
          <p:nvPr/>
        </p:nvCxnSpPr>
        <p:spPr>
          <a:xfrm>
            <a:off x="866270" y="1292741"/>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7184623" y="199480"/>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652893" y="99783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854095" y="630785"/>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740312" y="67340"/>
            <a:ext cx="5553378" cy="1225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b="1" i="0" u="none" strike="noStrike" dirty="0" err="1">
                <a:solidFill>
                  <a:schemeClr val="tx2"/>
                </a:solidFill>
                <a:effectLst/>
                <a:latin typeface="Lato" panose="020F0502020204030203" pitchFamily="34" charset="0"/>
                <a:ea typeface="Lato" panose="020F0502020204030203" pitchFamily="34" charset="0"/>
                <a:cs typeface="Lato" panose="020F0502020204030203" pitchFamily="34" charset="0"/>
              </a:rPr>
              <a:t>Jupyter</a:t>
            </a:r>
            <a:r>
              <a:rPr lang="fr-FR" sz="3600" b="1" i="0" u="none" strike="noStrike" dirty="0">
                <a:solidFill>
                  <a:schemeClr val="tx2"/>
                </a:solidFill>
                <a:effectLst/>
                <a:latin typeface="Lato" panose="020F0502020204030203" pitchFamily="34" charset="0"/>
                <a:ea typeface="Lato" panose="020F0502020204030203" pitchFamily="34" charset="0"/>
                <a:cs typeface="Lato" panose="020F0502020204030203" pitchFamily="34" charset="0"/>
              </a:rPr>
              <a:t> Notebook et </a:t>
            </a:r>
            <a:r>
              <a:rPr lang="fr-FR" sz="3600" b="1" i="0" u="none" strike="noStrike" dirty="0" err="1">
                <a:solidFill>
                  <a:schemeClr val="tx2"/>
                </a:solidFill>
                <a:effectLst/>
                <a:latin typeface="Lato" panose="020F0502020204030203" pitchFamily="34" charset="0"/>
                <a:ea typeface="Lato" panose="020F0502020204030203" pitchFamily="34" charset="0"/>
                <a:cs typeface="Lato" panose="020F0502020204030203" pitchFamily="34" charset="0"/>
              </a:rPr>
              <a:t>JupyterLab</a:t>
            </a:r>
            <a:endParaRPr lang="en-US" sz="199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549" name="Google Shape;549;p46"/>
          <p:cNvSpPr txBox="1">
            <a:spLocks noGrp="1"/>
          </p:cNvSpPr>
          <p:nvPr>
            <p:ph type="subTitle" idx="1"/>
          </p:nvPr>
        </p:nvSpPr>
        <p:spPr>
          <a:xfrm>
            <a:off x="792692" y="1434990"/>
            <a:ext cx="7430869" cy="3327510"/>
          </a:xfrm>
          <a:prstGeom prst="rect">
            <a:avLst/>
          </a:prstGeom>
        </p:spPr>
        <p:txBody>
          <a:bodyPr spcFirstLastPara="1" wrap="square" lIns="91425" tIns="91425" rIns="91425" bIns="91425" anchor="ctr" anchorCtr="0">
            <a:noAutofit/>
          </a:bodyPr>
          <a:lstStyle/>
          <a:p>
            <a:pPr marL="0" indent="0" fontAlgn="base"/>
            <a:r>
              <a:rPr lang="fr-FR" b="1" dirty="0"/>
              <a:t>• </a:t>
            </a:r>
            <a:r>
              <a:rPr lang="fr-FR" b="1" dirty="0" err="1"/>
              <a:t>Jupyter</a:t>
            </a:r>
            <a:r>
              <a:rPr lang="fr-FR" b="1" dirty="0"/>
              <a:t> Notebook est un environnement de calcul interactif basé sur</a:t>
            </a:r>
          </a:p>
          <a:p>
            <a:pPr marL="182563" indent="0" fontAlgn="base"/>
            <a:r>
              <a:rPr lang="fr-FR" b="1" dirty="0"/>
              <a:t>le Web permettant de créer des documents de bloc-notes </a:t>
            </a:r>
            <a:r>
              <a:rPr lang="fr-FR" b="1" dirty="0" err="1"/>
              <a:t>Jupyter</a:t>
            </a:r>
            <a:r>
              <a:rPr lang="fr-FR" b="1" dirty="0"/>
              <a:t>. Il prend en charge plusieurs langages tels que Python (</a:t>
            </a:r>
            <a:r>
              <a:rPr lang="fr-FR" b="1" dirty="0" err="1"/>
              <a:t>IPython</a:t>
            </a:r>
            <a:r>
              <a:rPr lang="fr-FR" b="1" dirty="0"/>
              <a:t>), Julia, R, etc. et est largement utilisé pour l'analyse de données, la visualisation de données et d'autres calculs interactifs et exploratoires.</a:t>
            </a:r>
          </a:p>
          <a:p>
            <a:pPr marL="182563" indent="-182563" fontAlgn="base"/>
            <a:r>
              <a:rPr lang="fr-FR" b="1" dirty="0"/>
              <a:t>• </a:t>
            </a:r>
            <a:r>
              <a:rPr lang="fr-FR" b="1" dirty="0" err="1"/>
              <a:t>JupyterLab</a:t>
            </a:r>
            <a:r>
              <a:rPr lang="fr-FR" b="1" dirty="0"/>
              <a:t> est l'interface utilisateur de nouvelle génération incluant les notebooks . Il a une structure modulaire, où vous pouvez ouvrir plusieurs blocs-notes ou fichiers (par exemple HTML, Texte, </a:t>
            </a:r>
            <a:r>
              <a:rPr lang="fr-FR" b="1" dirty="0" err="1"/>
              <a:t>Markdowns</a:t>
            </a:r>
            <a:r>
              <a:rPr lang="fr-FR" b="1" dirty="0"/>
              <a:t>, etc.) sous forme d'onglets dans la même fenêtre. Il offre davantage une expérience de type IDE.</a:t>
            </a:r>
          </a:p>
        </p:txBody>
      </p:sp>
      <p:sp>
        <p:nvSpPr>
          <p:cNvPr id="2" name="Google Shape;433;p44">
            <a:extLst>
              <a:ext uri="{FF2B5EF4-FFF2-40B4-BE49-F238E27FC236}">
                <a16:creationId xmlns:a16="http://schemas.microsoft.com/office/drawing/2014/main" id="{82A60061-24EE-42F7-98A5-1E5A68D95BE1}"/>
              </a:ext>
            </a:extLst>
          </p:cNvPr>
          <p:cNvSpPr txBox="1">
            <a:spLocks/>
          </p:cNvSpPr>
          <p:nvPr/>
        </p:nvSpPr>
        <p:spPr>
          <a:xfrm>
            <a:off x="7869743" y="4739235"/>
            <a:ext cx="820103"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30</a:t>
            </a:r>
          </a:p>
        </p:txBody>
      </p:sp>
    </p:spTree>
    <p:extLst>
      <p:ext uri="{BB962C8B-B14F-4D97-AF65-F5344CB8AC3E}">
        <p14:creationId xmlns:p14="http://schemas.microsoft.com/office/powerpoint/2010/main" val="214933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anim calcmode="lin" valueType="num">
                                      <p:cBhvr>
                                        <p:cTn id="8" dur="1000" fill="hold"/>
                                        <p:tgtEl>
                                          <p:spTgt spid="5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Effect transition="in" filter="fade">
                                      <p:cBhvr>
                                        <p:cTn id="12" dur="1000"/>
                                        <p:tgtEl>
                                          <p:spTgt spid="549">
                                            <p:txEl>
                                              <p:pRg st="1" end="1"/>
                                            </p:txEl>
                                          </p:spTgt>
                                        </p:tgtEl>
                                      </p:cBhvr>
                                    </p:animEffect>
                                    <p:anim calcmode="lin" valueType="num">
                                      <p:cBhvr>
                                        <p:cTn id="13" dur="1000" fill="hold"/>
                                        <p:tgtEl>
                                          <p:spTgt spid="54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49">
                                            <p:txEl>
                                              <p:pRg st="2" end="2"/>
                                            </p:txEl>
                                          </p:spTgt>
                                        </p:tgtEl>
                                        <p:attrNameLst>
                                          <p:attrName>style.visibility</p:attrName>
                                        </p:attrNameLst>
                                      </p:cBhvr>
                                      <p:to>
                                        <p:strVal val="visible"/>
                                      </p:to>
                                    </p:set>
                                    <p:animEffect transition="in" filter="fade">
                                      <p:cBhvr>
                                        <p:cTn id="17" dur="1000"/>
                                        <p:tgtEl>
                                          <p:spTgt spid="549">
                                            <p:txEl>
                                              <p:pRg st="2" end="2"/>
                                            </p:txEl>
                                          </p:spTgt>
                                        </p:tgtEl>
                                      </p:cBhvr>
                                    </p:animEffect>
                                    <p:anim calcmode="lin" valueType="num">
                                      <p:cBhvr>
                                        <p:cTn id="18" dur="1000" fill="hold"/>
                                        <p:tgtEl>
                                          <p:spTgt spid="54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4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Google Shape;997;p62"/>
          <p:cNvSpPr txBox="1">
            <a:spLocks noGrp="1"/>
          </p:cNvSpPr>
          <p:nvPr>
            <p:ph type="title"/>
          </p:nvPr>
        </p:nvSpPr>
        <p:spPr>
          <a:xfrm>
            <a:off x="715100" y="1549000"/>
            <a:ext cx="4587600" cy="1916400"/>
          </a:xfrm>
          <a:prstGeom prst="rect">
            <a:avLst/>
          </a:prstGeom>
        </p:spPr>
        <p:txBody>
          <a:bodyPr spcFirstLastPara="1" wrap="square" lIns="91425" tIns="91425" rIns="91425" bIns="91425" anchor="ctr" anchorCtr="0">
            <a:noAutofit/>
          </a:bodyPr>
          <a:lstStyle/>
          <a:p>
            <a:pPr lvl="0"/>
            <a:r>
              <a:rPr lang="fr-FR" sz="4000" dirty="0"/>
              <a:t>Les bases du langage Python </a:t>
            </a:r>
            <a:endParaRPr lang="en-US" sz="4800" dirty="0"/>
          </a:p>
        </p:txBody>
      </p:sp>
      <p:cxnSp>
        <p:nvCxnSpPr>
          <p:cNvPr id="999" name="Google Shape;999;p62"/>
          <p:cNvCxnSpPr/>
          <p:nvPr/>
        </p:nvCxnSpPr>
        <p:spPr>
          <a:xfrm>
            <a:off x="734775" y="3584575"/>
            <a:ext cx="4587600" cy="0"/>
          </a:xfrm>
          <a:prstGeom prst="straightConnector1">
            <a:avLst/>
          </a:prstGeom>
          <a:noFill/>
          <a:ln w="19050" cap="flat" cmpd="sng">
            <a:solidFill>
              <a:schemeClr val="lt2"/>
            </a:solidFill>
            <a:prstDash val="solid"/>
            <a:round/>
            <a:headEnd type="none" w="med" len="med"/>
            <a:tailEnd type="none" w="med" len="med"/>
          </a:ln>
        </p:spPr>
      </p:cxnSp>
      <p:grpSp>
        <p:nvGrpSpPr>
          <p:cNvPr id="1001" name="Google Shape;1001;p62"/>
          <p:cNvGrpSpPr/>
          <p:nvPr/>
        </p:nvGrpSpPr>
        <p:grpSpPr>
          <a:xfrm rot="-5400000">
            <a:off x="7992813" y="4161436"/>
            <a:ext cx="171535" cy="722609"/>
            <a:chOff x="8668080" y="2328029"/>
            <a:chExt cx="127488" cy="537136"/>
          </a:xfrm>
        </p:grpSpPr>
        <p:sp>
          <p:nvSpPr>
            <p:cNvPr id="1002" name="Google Shape;1002;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62"/>
          <p:cNvGrpSpPr/>
          <p:nvPr/>
        </p:nvGrpSpPr>
        <p:grpSpPr>
          <a:xfrm rot="7352464">
            <a:off x="6408830" y="3179175"/>
            <a:ext cx="470509" cy="545611"/>
            <a:chOff x="5320111" y="1881293"/>
            <a:chExt cx="470512" cy="545615"/>
          </a:xfrm>
        </p:grpSpPr>
        <p:sp>
          <p:nvSpPr>
            <p:cNvPr id="1015" name="Google Shape;1015;p62"/>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2"/>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2"/>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62"/>
          <p:cNvGrpSpPr/>
          <p:nvPr/>
        </p:nvGrpSpPr>
        <p:grpSpPr>
          <a:xfrm rot="-92090">
            <a:off x="6925346" y="3542125"/>
            <a:ext cx="344303" cy="399261"/>
            <a:chOff x="5320111" y="1881293"/>
            <a:chExt cx="470512" cy="545615"/>
          </a:xfrm>
        </p:grpSpPr>
        <p:sp>
          <p:nvSpPr>
            <p:cNvPr id="1019" name="Google Shape;1019;p62"/>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2"/>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2"/>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62"/>
          <p:cNvSpPr/>
          <p:nvPr/>
        </p:nvSpPr>
        <p:spPr>
          <a:xfrm>
            <a:off x="1249840" y="450762"/>
            <a:ext cx="308279" cy="308294"/>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2"/>
          <p:cNvSpPr/>
          <p:nvPr/>
        </p:nvSpPr>
        <p:spPr>
          <a:xfrm>
            <a:off x="734775" y="654850"/>
            <a:ext cx="463703" cy="463703"/>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ous-titre 2">
            <a:extLst>
              <a:ext uri="{FF2B5EF4-FFF2-40B4-BE49-F238E27FC236}">
                <a16:creationId xmlns:a16="http://schemas.microsoft.com/office/drawing/2014/main" id="{62B65FF8-2EAC-CBD3-FC82-70FC21633A82}"/>
              </a:ext>
            </a:extLst>
          </p:cNvPr>
          <p:cNvSpPr>
            <a:spLocks noGrp="1"/>
          </p:cNvSpPr>
          <p:nvPr>
            <p:ph type="subTitle" idx="1"/>
          </p:nvPr>
        </p:nvSpPr>
        <p:spPr/>
        <p:txBody>
          <a:bodyPr/>
          <a:lstStyle/>
          <a:p>
            <a:endParaRPr lang="fr-FR"/>
          </a:p>
        </p:txBody>
      </p:sp>
      <p:sp>
        <p:nvSpPr>
          <p:cNvPr id="2" name="Google Shape;433;p44">
            <a:extLst>
              <a:ext uri="{FF2B5EF4-FFF2-40B4-BE49-F238E27FC236}">
                <a16:creationId xmlns:a16="http://schemas.microsoft.com/office/drawing/2014/main" id="{976FCDD4-86DD-6F93-4960-2E0291733379}"/>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97"/>
                                        </p:tgtEl>
                                        <p:attrNameLst>
                                          <p:attrName>style.visibility</p:attrName>
                                        </p:attrNameLst>
                                      </p:cBhvr>
                                      <p:to>
                                        <p:strVal val="visible"/>
                                      </p:to>
                                    </p:set>
                                    <p:anim calcmode="lin" valueType="num">
                                      <p:cBhvr additive="base">
                                        <p:cTn id="7" dur="500" fill="hold"/>
                                        <p:tgtEl>
                                          <p:spTgt spid="997"/>
                                        </p:tgtEl>
                                        <p:attrNameLst>
                                          <p:attrName>ppt_x</p:attrName>
                                        </p:attrNameLst>
                                      </p:cBhvr>
                                      <p:tavLst>
                                        <p:tav tm="0">
                                          <p:val>
                                            <p:strVal val="0-#ppt_w/2"/>
                                          </p:val>
                                        </p:tav>
                                        <p:tav tm="100000">
                                          <p:val>
                                            <p:strVal val="#ppt_x"/>
                                          </p:val>
                                        </p:tav>
                                      </p:tavLst>
                                    </p:anim>
                                    <p:anim calcmode="lin" valueType="num">
                                      <p:cBhvr additive="base">
                                        <p:cTn id="8" dur="500" fill="hold"/>
                                        <p:tgtEl>
                                          <p:spTgt spid="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Installation de packages</a:t>
            </a: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a:extLst>
              <a:ext uri="{FF2B5EF4-FFF2-40B4-BE49-F238E27FC236}">
                <a16:creationId xmlns:a16="http://schemas.microsoft.com/office/drawing/2014/main" id="{60459642-E018-C268-B2B4-C3EB6B60F8A2}"/>
              </a:ext>
            </a:extLst>
          </p:cNvPr>
          <p:cNvSpPr>
            <a:spLocks noGrp="1"/>
          </p:cNvSpPr>
          <p:nvPr>
            <p:ph type="subTitle" idx="3"/>
          </p:nvPr>
        </p:nvSpPr>
        <p:spPr>
          <a:xfrm>
            <a:off x="1768516" y="1723649"/>
            <a:ext cx="5843864" cy="484800"/>
          </a:xfrm>
        </p:spPr>
        <p:txBody>
          <a:bodyPr/>
          <a:lstStyle/>
          <a:p>
            <a:r>
              <a:rPr lang="fr-FR" sz="3200" b="1" dirty="0" err="1">
                <a:solidFill>
                  <a:srgbClr val="008100"/>
                </a:solidFill>
              </a:rPr>
              <a:t>pip</a:t>
            </a:r>
            <a:r>
              <a:rPr lang="fr-FR" sz="3200" b="1" dirty="0">
                <a:solidFill>
                  <a:srgbClr val="FFFF00"/>
                </a:solidFill>
              </a:rPr>
              <a:t> </a:t>
            </a:r>
            <a:r>
              <a:rPr lang="fr-FR" sz="3200" b="1" dirty="0" err="1">
                <a:solidFill>
                  <a:srgbClr val="0000FF"/>
                </a:solidFill>
              </a:rPr>
              <a:t>install</a:t>
            </a:r>
            <a:r>
              <a:rPr lang="fr-FR" sz="3200" b="1" dirty="0">
                <a:solidFill>
                  <a:srgbClr val="0000FF"/>
                </a:solidFill>
              </a:rPr>
              <a:t> [Nom du package]</a:t>
            </a:r>
          </a:p>
        </p:txBody>
      </p:sp>
      <p:sp>
        <p:nvSpPr>
          <p:cNvPr id="5" name="Sous-titre 4">
            <a:extLst>
              <a:ext uri="{FF2B5EF4-FFF2-40B4-BE49-F238E27FC236}">
                <a16:creationId xmlns:a16="http://schemas.microsoft.com/office/drawing/2014/main" id="{6C0EACA0-C84C-0C6D-E861-896EF4BE2B51}"/>
              </a:ext>
            </a:extLst>
          </p:cNvPr>
          <p:cNvSpPr>
            <a:spLocks noGrp="1"/>
          </p:cNvSpPr>
          <p:nvPr>
            <p:ph type="subTitle" idx="1"/>
          </p:nvPr>
        </p:nvSpPr>
        <p:spPr>
          <a:xfrm>
            <a:off x="3265200" y="1309883"/>
            <a:ext cx="2613600" cy="362996"/>
          </a:xfrm>
        </p:spPr>
        <p:txBody>
          <a:bodyPr/>
          <a:lstStyle/>
          <a:p>
            <a:r>
              <a:rPr lang="fr-FR" sz="1800" b="1" dirty="0"/>
              <a:t>Syntaxe</a:t>
            </a:r>
          </a:p>
        </p:txBody>
      </p:sp>
      <p:sp>
        <p:nvSpPr>
          <p:cNvPr id="6" name="Google Shape;2026;p88">
            <a:extLst>
              <a:ext uri="{FF2B5EF4-FFF2-40B4-BE49-F238E27FC236}">
                <a16:creationId xmlns:a16="http://schemas.microsoft.com/office/drawing/2014/main" id="{31628D17-8C3F-D5B4-FA1C-10205308104E}"/>
              </a:ext>
            </a:extLst>
          </p:cNvPr>
          <p:cNvSpPr txBox="1">
            <a:spLocks/>
          </p:cNvSpPr>
          <p:nvPr/>
        </p:nvSpPr>
        <p:spPr>
          <a:xfrm>
            <a:off x="872656" y="2576469"/>
            <a:ext cx="7704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Days One"/>
              <a:buNone/>
              <a:defRPr sz="32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500"/>
              <a:buFont typeface="Bebas Neue"/>
              <a:buNone/>
              <a:defRPr sz="3500" b="0" i="0" u="none" strike="noStrike" cap="none">
                <a:solidFill>
                  <a:schemeClr val="lt2"/>
                </a:solidFill>
                <a:latin typeface="Bebas Neue"/>
                <a:ea typeface="Bebas Neue"/>
                <a:cs typeface="Bebas Neue"/>
                <a:sym typeface="Bebas Neue"/>
              </a:defRPr>
            </a:lvl9pPr>
          </a:lstStyle>
          <a:p>
            <a:r>
              <a:rPr lang="en-US" sz="2800" dirty="0">
                <a:solidFill>
                  <a:schemeClr val="tx2"/>
                </a:solidFill>
              </a:rPr>
              <a:t>Gestion des modules</a:t>
            </a:r>
          </a:p>
        </p:txBody>
      </p:sp>
      <p:cxnSp>
        <p:nvCxnSpPr>
          <p:cNvPr id="7" name="Google Shape;2032;p88">
            <a:extLst>
              <a:ext uri="{FF2B5EF4-FFF2-40B4-BE49-F238E27FC236}">
                <a16:creationId xmlns:a16="http://schemas.microsoft.com/office/drawing/2014/main" id="{DE4E7E93-E1A4-0A15-1EE7-1DA1E3F6C124}"/>
              </a:ext>
            </a:extLst>
          </p:cNvPr>
          <p:cNvCxnSpPr/>
          <p:nvPr/>
        </p:nvCxnSpPr>
        <p:spPr>
          <a:xfrm>
            <a:off x="3472246" y="3217996"/>
            <a:ext cx="2611500" cy="0"/>
          </a:xfrm>
          <a:prstGeom prst="straightConnector1">
            <a:avLst/>
          </a:prstGeom>
          <a:noFill/>
          <a:ln w="19050" cap="flat" cmpd="sng">
            <a:solidFill>
              <a:schemeClr val="lt2"/>
            </a:solidFill>
            <a:prstDash val="solid"/>
            <a:round/>
            <a:headEnd type="none" w="med" len="med"/>
            <a:tailEnd type="none" w="med" len="med"/>
          </a:ln>
        </p:spPr>
      </p:cxnSp>
      <p:sp>
        <p:nvSpPr>
          <p:cNvPr id="8" name="Sous-titre 2">
            <a:extLst>
              <a:ext uri="{FF2B5EF4-FFF2-40B4-BE49-F238E27FC236}">
                <a16:creationId xmlns:a16="http://schemas.microsoft.com/office/drawing/2014/main" id="{2979E9C3-C69B-65C5-EF04-DE637310F0A8}"/>
              </a:ext>
            </a:extLst>
          </p:cNvPr>
          <p:cNvSpPr txBox="1">
            <a:spLocks/>
          </p:cNvSpPr>
          <p:nvPr/>
        </p:nvSpPr>
        <p:spPr>
          <a:xfrm>
            <a:off x="1627401" y="3899411"/>
            <a:ext cx="619451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2pPr>
            <a:lvl3pPr marL="1371600" marR="0" lvl="2"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3pPr>
            <a:lvl4pPr marL="1828800" marR="0" lvl="3"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4pPr>
            <a:lvl5pPr marL="2286000" marR="0" lvl="4"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5pPr>
            <a:lvl6pPr marL="2743200" marR="0" lvl="5"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6pPr>
            <a:lvl7pPr marL="3200400" marR="0" lvl="6"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7pPr>
            <a:lvl8pPr marL="3657600" marR="0" lvl="7"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8pPr>
            <a:lvl9pPr marL="4114800" marR="0" lvl="8"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9pPr>
          </a:lstStyle>
          <a:p>
            <a:r>
              <a:rPr lang="fr-FR" sz="2000" b="1" i="0" u="none" strike="noStrike" baseline="0" dirty="0">
                <a:solidFill>
                  <a:srgbClr val="008100"/>
                </a:solidFill>
                <a:latin typeface="CourierNewPS-BoldMT"/>
              </a:rPr>
              <a:t>import </a:t>
            </a:r>
            <a:r>
              <a:rPr lang="fr-FR" sz="2000" b="1" i="0" u="none" strike="noStrike" baseline="0" dirty="0" err="1">
                <a:solidFill>
                  <a:srgbClr val="0000FF"/>
                </a:solidFill>
                <a:latin typeface="CourierNewPS-BoldMT"/>
              </a:rPr>
              <a:t>nom_module</a:t>
            </a:r>
            <a:r>
              <a:rPr lang="fr-FR" sz="2000" b="1" i="0" u="none" strike="noStrike" baseline="0" dirty="0">
                <a:solidFill>
                  <a:srgbClr val="0000FF"/>
                </a:solidFill>
                <a:latin typeface="CourierNewPS-BoldMT"/>
              </a:rPr>
              <a:t> </a:t>
            </a:r>
          </a:p>
          <a:p>
            <a:r>
              <a:rPr lang="fr-FR" sz="2000" b="1" i="0" u="none" strike="noStrike" baseline="0" dirty="0" err="1">
                <a:solidFill>
                  <a:srgbClr val="008100"/>
                </a:solidFill>
                <a:latin typeface="CourierNewPS-BoldMT"/>
              </a:rPr>
              <a:t>from</a:t>
            </a:r>
            <a:r>
              <a:rPr lang="fr-FR" sz="2000" b="1" i="0" u="none" strike="noStrike" baseline="0" dirty="0">
                <a:solidFill>
                  <a:srgbClr val="008100"/>
                </a:solidFill>
                <a:latin typeface="CourierNewPS-BoldMT"/>
              </a:rPr>
              <a:t> </a:t>
            </a:r>
            <a:r>
              <a:rPr lang="fr-FR" sz="2000" b="1" i="0" u="none" strike="noStrike" baseline="0" dirty="0" err="1">
                <a:solidFill>
                  <a:srgbClr val="0000FF"/>
                </a:solidFill>
                <a:latin typeface="CourierNewPS-BoldMT"/>
              </a:rPr>
              <a:t>nom_module</a:t>
            </a:r>
            <a:r>
              <a:rPr lang="fr-FR" sz="2000" b="1" i="0" u="none" strike="noStrike" baseline="0" dirty="0">
                <a:solidFill>
                  <a:srgbClr val="0000FF"/>
                </a:solidFill>
                <a:latin typeface="CourierNewPS-BoldMT"/>
              </a:rPr>
              <a:t> </a:t>
            </a:r>
            <a:r>
              <a:rPr lang="fr-FR" sz="2000" b="1" i="0" u="none" strike="noStrike" baseline="0" dirty="0">
                <a:solidFill>
                  <a:srgbClr val="008100"/>
                </a:solidFill>
                <a:latin typeface="CourierNewPS-BoldMT"/>
              </a:rPr>
              <a:t>import </a:t>
            </a:r>
            <a:r>
              <a:rPr lang="fr-FR" sz="2000" b="1" dirty="0">
                <a:solidFill>
                  <a:srgbClr val="000000"/>
                </a:solidFill>
                <a:latin typeface="CourierNewPSMT"/>
              </a:rPr>
              <a:t>fonction</a:t>
            </a:r>
            <a:endParaRPr lang="fr-FR" sz="3600" b="1" dirty="0">
              <a:solidFill>
                <a:srgbClr val="FFFF00"/>
              </a:solidFill>
            </a:endParaRPr>
          </a:p>
        </p:txBody>
      </p:sp>
      <p:sp>
        <p:nvSpPr>
          <p:cNvPr id="9" name="Sous-titre 4">
            <a:extLst>
              <a:ext uri="{FF2B5EF4-FFF2-40B4-BE49-F238E27FC236}">
                <a16:creationId xmlns:a16="http://schemas.microsoft.com/office/drawing/2014/main" id="{B229B28E-6B11-BFBD-6765-EF2AC84C5B82}"/>
              </a:ext>
            </a:extLst>
          </p:cNvPr>
          <p:cNvSpPr txBox="1">
            <a:spLocks/>
          </p:cNvSpPr>
          <p:nvPr/>
        </p:nvSpPr>
        <p:spPr>
          <a:xfrm>
            <a:off x="3417856" y="3330276"/>
            <a:ext cx="2613600" cy="3629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2pPr>
            <a:lvl3pPr marL="1371600" marR="0" lvl="2"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3pPr>
            <a:lvl4pPr marL="1828800" marR="0" lvl="3"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4pPr>
            <a:lvl5pPr marL="2286000" marR="0" lvl="4"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5pPr>
            <a:lvl6pPr marL="2743200" marR="0" lvl="5"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6pPr>
            <a:lvl7pPr marL="3200400" marR="0" lvl="6"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7pPr>
            <a:lvl8pPr marL="3657600" marR="0" lvl="7"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8pPr>
            <a:lvl9pPr marL="4114800" marR="0" lvl="8"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9pPr>
          </a:lstStyle>
          <a:p>
            <a:r>
              <a:rPr lang="fr-FR" sz="1800" b="1" dirty="0"/>
              <a:t>Syntaxe</a:t>
            </a:r>
          </a:p>
        </p:txBody>
      </p:sp>
      <p:cxnSp>
        <p:nvCxnSpPr>
          <p:cNvPr id="10" name="Google Shape;2032;p88">
            <a:extLst>
              <a:ext uri="{FF2B5EF4-FFF2-40B4-BE49-F238E27FC236}">
                <a16:creationId xmlns:a16="http://schemas.microsoft.com/office/drawing/2014/main" id="{6CB60EFB-F980-64FD-81D3-F2A6113FC172}"/>
              </a:ext>
            </a:extLst>
          </p:cNvPr>
          <p:cNvCxnSpPr>
            <a:cxnSpLocks/>
          </p:cNvCxnSpPr>
          <p:nvPr/>
        </p:nvCxnSpPr>
        <p:spPr>
          <a:xfrm>
            <a:off x="653234" y="2470143"/>
            <a:ext cx="7708152" cy="0"/>
          </a:xfrm>
          <a:prstGeom prst="straightConnector1">
            <a:avLst/>
          </a:prstGeom>
          <a:noFill/>
          <a:ln w="19050" cap="flat" cmpd="sng">
            <a:solidFill>
              <a:schemeClr val="lt2"/>
            </a:solidFill>
            <a:prstDash val="solid"/>
            <a:round/>
            <a:headEnd type="none" w="med" len="med"/>
            <a:tailEnd type="none" w="med" len="med"/>
          </a:ln>
        </p:spPr>
      </p:cxnSp>
      <p:sp>
        <p:nvSpPr>
          <p:cNvPr id="2" name="Google Shape;433;p44">
            <a:extLst>
              <a:ext uri="{FF2B5EF4-FFF2-40B4-BE49-F238E27FC236}">
                <a16:creationId xmlns:a16="http://schemas.microsoft.com/office/drawing/2014/main" id="{DE2072FA-6743-880C-F87B-391266E7E69E}"/>
              </a:ext>
            </a:extLst>
          </p:cNvPr>
          <p:cNvSpPr txBox="1">
            <a:spLocks/>
          </p:cNvSpPr>
          <p:nvPr/>
        </p:nvSpPr>
        <p:spPr>
          <a:xfrm>
            <a:off x="7946571" y="4739235"/>
            <a:ext cx="743275"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32</a:t>
            </a:r>
          </a:p>
        </p:txBody>
      </p:sp>
    </p:spTree>
    <p:extLst>
      <p:ext uri="{BB962C8B-B14F-4D97-AF65-F5344CB8AC3E}">
        <p14:creationId xmlns:p14="http://schemas.microsoft.com/office/powerpoint/2010/main" val="2151535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Image 17">
            <a:extLst>
              <a:ext uri="{FF2B5EF4-FFF2-40B4-BE49-F238E27FC236}">
                <a16:creationId xmlns:a16="http://schemas.microsoft.com/office/drawing/2014/main" id="{282751B6-E831-E473-8DA5-F017EC4B4759}"/>
              </a:ext>
            </a:extLst>
          </p:cNvPr>
          <p:cNvPicPr>
            <a:picLocks noChangeAspect="1"/>
          </p:cNvPicPr>
          <p:nvPr/>
        </p:nvPicPr>
        <p:blipFill>
          <a:blip r:embed="rId3"/>
          <a:stretch>
            <a:fillRect/>
          </a:stretch>
        </p:blipFill>
        <p:spPr>
          <a:xfrm>
            <a:off x="897255" y="1344706"/>
            <a:ext cx="7325459" cy="2985868"/>
          </a:xfrm>
          <a:prstGeom prst="rect">
            <a:avLst/>
          </a:prstGeom>
        </p:spPr>
      </p:pic>
      <p:sp>
        <p:nvSpPr>
          <p:cNvPr id="2" name="Google Shape;433;p44">
            <a:extLst>
              <a:ext uri="{FF2B5EF4-FFF2-40B4-BE49-F238E27FC236}">
                <a16:creationId xmlns:a16="http://schemas.microsoft.com/office/drawing/2014/main" id="{46D8B527-05A3-933F-A6B5-B1C7E9414853}"/>
              </a:ext>
            </a:extLst>
          </p:cNvPr>
          <p:cNvSpPr txBox="1">
            <a:spLocks/>
          </p:cNvSpPr>
          <p:nvPr/>
        </p:nvSpPr>
        <p:spPr>
          <a:xfrm>
            <a:off x="7881257" y="4739235"/>
            <a:ext cx="808589"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33</a:t>
            </a:r>
          </a:p>
        </p:txBody>
      </p:sp>
    </p:spTree>
    <p:extLst>
      <p:ext uri="{BB962C8B-B14F-4D97-AF65-F5344CB8AC3E}">
        <p14:creationId xmlns:p14="http://schemas.microsoft.com/office/powerpoint/2010/main" val="303583961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fr-FR" dirty="0"/>
              <a:t>Les opérateurs et expressions</a:t>
            </a:r>
            <a:endParaRPr lang="en-US" sz="2800" dirty="0">
              <a:solidFill>
                <a:schemeClr val="tx2"/>
              </a:solidFill>
            </a:endParaRP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a:extLst>
              <a:ext uri="{FF2B5EF4-FFF2-40B4-BE49-F238E27FC236}">
                <a16:creationId xmlns:a16="http://schemas.microsoft.com/office/drawing/2014/main" id="{60459642-E018-C268-B2B4-C3EB6B60F8A2}"/>
              </a:ext>
            </a:extLst>
          </p:cNvPr>
          <p:cNvSpPr>
            <a:spLocks noGrp="1"/>
          </p:cNvSpPr>
          <p:nvPr>
            <p:ph type="subTitle" idx="3"/>
          </p:nvPr>
        </p:nvSpPr>
        <p:spPr>
          <a:xfrm>
            <a:off x="1052236" y="1566338"/>
            <a:ext cx="6842084" cy="2457272"/>
          </a:xfrm>
        </p:spPr>
        <p:txBody>
          <a:bodyPr/>
          <a:lstStyle/>
          <a:p>
            <a:pPr marL="482600" indent="-342900" algn="l">
              <a:buFont typeface="Wingdings" panose="05000000000000000000" pitchFamily="2" charset="2"/>
              <a:buChar char="Ø"/>
            </a:pPr>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Opérateurs Arithmétiques(+, - , * , / , % , //)</a:t>
            </a:r>
          </a:p>
          <a:p>
            <a:pPr marL="482600" indent="-342900" algn="l">
              <a:buFont typeface="Wingdings" panose="05000000000000000000" pitchFamily="2" charset="2"/>
              <a:buChar char="Ø"/>
            </a:pPr>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Opérateurs </a:t>
            </a:r>
            <a:r>
              <a:rPr lang="fr-FR" sz="2400" b="1" i="0" dirty="0">
                <a:solidFill>
                  <a:schemeClr val="tx2"/>
                </a:solidFill>
                <a:effectLst/>
                <a:latin typeface="Lato" panose="020F0502020204030203" pitchFamily="34" charset="0"/>
                <a:ea typeface="Lato" panose="020F0502020204030203" pitchFamily="34" charset="0"/>
                <a:cs typeface="Lato" panose="020F0502020204030203" pitchFamily="34" charset="0"/>
              </a:rPr>
              <a:t>relationnels (==,!= ..</a:t>
            </a:r>
            <a:r>
              <a:rPr lang="fr-FR" sz="2000" b="1" i="0" dirty="0">
                <a:solidFill>
                  <a:schemeClr val="tx2"/>
                </a:solidFill>
                <a:effectLst/>
                <a:latin typeface="Lato" panose="020F0502020204030203" pitchFamily="34" charset="0"/>
                <a:ea typeface="Lato" panose="020F0502020204030203" pitchFamily="34" charset="0"/>
                <a:cs typeface="Lato" panose="020F0502020204030203" pitchFamily="34" charset="0"/>
              </a:rPr>
              <a:t>)</a:t>
            </a:r>
          </a:p>
          <a:p>
            <a:pPr marL="482600" indent="-342900" algn="l">
              <a:buFont typeface="Wingdings" panose="05000000000000000000" pitchFamily="2" charset="2"/>
              <a:buChar char="Ø"/>
            </a:pPr>
            <a:r>
              <a:rPr lang="fr-FR" sz="2400" b="1" i="0" dirty="0">
                <a:solidFill>
                  <a:schemeClr val="tx2"/>
                </a:solidFill>
                <a:effectLst/>
                <a:latin typeface="Lato" panose="020F0502020204030203" pitchFamily="34" charset="0"/>
                <a:ea typeface="Lato" panose="020F0502020204030203" pitchFamily="34" charset="0"/>
                <a:cs typeface="Lato" panose="020F0502020204030203" pitchFamily="34" charset="0"/>
              </a:rPr>
              <a:t>Opérateurs binaires (&amp;, |, ^, ~, &gt;&gt; et &lt;&lt;)</a:t>
            </a:r>
          </a:p>
          <a:p>
            <a:pPr marL="482600" indent="-342900" algn="l">
              <a:buFont typeface="Wingdings" panose="05000000000000000000" pitchFamily="2" charset="2"/>
              <a:buChar char="Ø"/>
            </a:pPr>
            <a:r>
              <a:rPr lang="fr-FR" sz="2400" b="1" i="0" dirty="0">
                <a:solidFill>
                  <a:schemeClr val="tx2"/>
                </a:solidFill>
                <a:effectLst/>
                <a:latin typeface="Lato" panose="020F0502020204030203" pitchFamily="34" charset="0"/>
                <a:ea typeface="Lato" panose="020F0502020204030203" pitchFamily="34" charset="0"/>
                <a:cs typeface="Lato" panose="020F0502020204030203" pitchFamily="34" charset="0"/>
              </a:rPr>
              <a:t>Opérateurs d'affectation (=, +=, -=, *=, </a:t>
            </a:r>
            <a:r>
              <a:rPr lang="fr-FR" sz="2400" b="1" i="0" dirty="0" err="1">
                <a:solidFill>
                  <a:schemeClr val="tx2"/>
                </a:solidFill>
                <a:effectLst/>
                <a:latin typeface="Lato" panose="020F0502020204030203" pitchFamily="34" charset="0"/>
                <a:ea typeface="Lato" panose="020F0502020204030203" pitchFamily="34" charset="0"/>
                <a:cs typeface="Lato" panose="020F0502020204030203" pitchFamily="34" charset="0"/>
              </a:rPr>
              <a:t>etc</a:t>
            </a:r>
            <a:r>
              <a:rPr lang="fr-FR" sz="2400" b="1" i="0" dirty="0">
                <a:solidFill>
                  <a:schemeClr val="tx2"/>
                </a:solidFill>
                <a:effectLst/>
                <a:latin typeface="Lato" panose="020F0502020204030203" pitchFamily="34" charset="0"/>
                <a:ea typeface="Lato" panose="020F0502020204030203" pitchFamily="34" charset="0"/>
                <a:cs typeface="Lato" panose="020F0502020204030203" pitchFamily="34" charset="0"/>
              </a:rPr>
              <a:t>)</a:t>
            </a:r>
          </a:p>
          <a:p>
            <a:pPr marL="482600" indent="-342900" algn="l">
              <a:buFont typeface="Wingdings" panose="05000000000000000000" pitchFamily="2" charset="2"/>
              <a:buChar char="Ø"/>
            </a:pPr>
            <a:r>
              <a:rPr lang="en-US" sz="2400" b="1" i="0" dirty="0" err="1">
                <a:solidFill>
                  <a:schemeClr val="tx2"/>
                </a:solidFill>
                <a:effectLst/>
                <a:latin typeface="Lato" panose="020F0502020204030203" pitchFamily="34" charset="0"/>
                <a:ea typeface="Lato" panose="020F0502020204030203" pitchFamily="34" charset="0"/>
                <a:cs typeface="Lato" panose="020F0502020204030203" pitchFamily="34" charset="0"/>
              </a:rPr>
              <a:t>Opérateurs</a:t>
            </a:r>
            <a:r>
              <a:rPr lang="en-US" sz="2400" b="1" i="0" dirty="0">
                <a:solidFill>
                  <a:schemeClr val="tx2"/>
                </a:solidFill>
                <a:effectLst/>
                <a:latin typeface="Lato" panose="020F0502020204030203" pitchFamily="34" charset="0"/>
                <a:ea typeface="Lato" panose="020F0502020204030203" pitchFamily="34" charset="0"/>
                <a:cs typeface="Lato" panose="020F0502020204030203" pitchFamily="34" charset="0"/>
              </a:rPr>
              <a:t> </a:t>
            </a:r>
            <a:r>
              <a:rPr lang="en-US" sz="2400" b="1" i="0" dirty="0" err="1">
                <a:solidFill>
                  <a:schemeClr val="tx2"/>
                </a:solidFill>
                <a:effectLst/>
                <a:latin typeface="Lato" panose="020F0502020204030203" pitchFamily="34" charset="0"/>
                <a:ea typeface="Lato" panose="020F0502020204030203" pitchFamily="34" charset="0"/>
                <a:cs typeface="Lato" panose="020F0502020204030203" pitchFamily="34" charset="0"/>
              </a:rPr>
              <a:t>spéciaux</a:t>
            </a:r>
            <a:r>
              <a:rPr lang="en-US" sz="2400" b="1" i="0" dirty="0">
                <a:solidFill>
                  <a:schemeClr val="tx2"/>
                </a:solidFill>
                <a:effectLst/>
                <a:latin typeface="Lato" panose="020F0502020204030203" pitchFamily="34" charset="0"/>
                <a:ea typeface="Lato" panose="020F0502020204030203" pitchFamily="34" charset="0"/>
                <a:cs typeface="Lato" panose="020F0502020204030203" pitchFamily="34" charset="0"/>
              </a:rPr>
              <a:t> (is, is not, in, not in)</a:t>
            </a:r>
          </a:p>
          <a:p>
            <a:pPr marL="482600" indent="-342900" algn="l">
              <a:buFont typeface="Wingdings" panose="05000000000000000000" pitchFamily="2" charset="2"/>
              <a:buChar char="Ø"/>
            </a:pPr>
            <a:endParaRPr lang="fr-FR" sz="20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2" name="Google Shape;433;p44">
            <a:extLst>
              <a:ext uri="{FF2B5EF4-FFF2-40B4-BE49-F238E27FC236}">
                <a16:creationId xmlns:a16="http://schemas.microsoft.com/office/drawing/2014/main" id="{C461D248-AA00-0074-CBCD-9B193E8134F1}"/>
              </a:ext>
            </a:extLst>
          </p:cNvPr>
          <p:cNvSpPr txBox="1">
            <a:spLocks/>
          </p:cNvSpPr>
          <p:nvPr/>
        </p:nvSpPr>
        <p:spPr>
          <a:xfrm>
            <a:off x="7894321" y="4739235"/>
            <a:ext cx="795526"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34</a:t>
            </a:r>
          </a:p>
        </p:txBody>
      </p:sp>
    </p:spTree>
    <p:extLst>
      <p:ext uri="{BB962C8B-B14F-4D97-AF65-F5344CB8AC3E}">
        <p14:creationId xmlns:p14="http://schemas.microsoft.com/office/powerpoint/2010/main" val="970538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296163"/>
            <a:ext cx="7704000" cy="484800"/>
          </a:xfrm>
          <a:prstGeom prst="rect">
            <a:avLst/>
          </a:prstGeom>
        </p:spPr>
        <p:txBody>
          <a:bodyPr spcFirstLastPara="1" wrap="square" lIns="91425" tIns="91425" rIns="91425" bIns="91425" anchor="ctr" anchorCtr="0">
            <a:noAutofit/>
          </a:bodyPr>
          <a:lstStyle/>
          <a:p>
            <a:pPr lvl="0"/>
            <a:r>
              <a:rPr lang="fr-FR" dirty="0"/>
              <a:t>Les Structures de Données</a:t>
            </a:r>
            <a:endParaRPr lang="en-US" sz="2800" dirty="0">
              <a:solidFill>
                <a:schemeClr val="tx2"/>
              </a:solidFill>
            </a:endParaRP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B2A9EB6E-CA2A-EC87-224A-C0E5ACC1F77B}"/>
              </a:ext>
            </a:extLst>
          </p:cNvPr>
          <p:cNvPicPr>
            <a:picLocks noChangeAspect="1"/>
          </p:cNvPicPr>
          <p:nvPr/>
        </p:nvPicPr>
        <p:blipFill>
          <a:blip r:embed="rId3"/>
          <a:stretch>
            <a:fillRect/>
          </a:stretch>
        </p:blipFill>
        <p:spPr>
          <a:xfrm>
            <a:off x="0" y="1017936"/>
            <a:ext cx="9144000" cy="3649980"/>
          </a:xfrm>
          <a:prstGeom prst="rect">
            <a:avLst/>
          </a:prstGeom>
        </p:spPr>
      </p:pic>
      <p:sp>
        <p:nvSpPr>
          <p:cNvPr id="5" name="Rectangle 4">
            <a:extLst>
              <a:ext uri="{FF2B5EF4-FFF2-40B4-BE49-F238E27FC236}">
                <a16:creationId xmlns:a16="http://schemas.microsoft.com/office/drawing/2014/main" id="{FE612634-91B8-BF6B-C13D-1BC00EA3A315}"/>
              </a:ext>
            </a:extLst>
          </p:cNvPr>
          <p:cNvSpPr/>
          <p:nvPr/>
        </p:nvSpPr>
        <p:spPr>
          <a:xfrm>
            <a:off x="1788130" y="1005673"/>
            <a:ext cx="2445657" cy="36499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Google Shape;433;p44">
            <a:extLst>
              <a:ext uri="{FF2B5EF4-FFF2-40B4-BE49-F238E27FC236}">
                <a16:creationId xmlns:a16="http://schemas.microsoft.com/office/drawing/2014/main" id="{694284F7-E3AE-8D7E-9B40-2AB43EF7A41D}"/>
              </a:ext>
            </a:extLst>
          </p:cNvPr>
          <p:cNvSpPr txBox="1">
            <a:spLocks/>
          </p:cNvSpPr>
          <p:nvPr/>
        </p:nvSpPr>
        <p:spPr>
          <a:xfrm>
            <a:off x="7939315" y="4739235"/>
            <a:ext cx="750532"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35</a:t>
            </a:r>
          </a:p>
        </p:txBody>
      </p:sp>
    </p:spTree>
    <p:extLst>
      <p:ext uri="{BB962C8B-B14F-4D97-AF65-F5344CB8AC3E}">
        <p14:creationId xmlns:p14="http://schemas.microsoft.com/office/powerpoint/2010/main" val="2945099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fr-FR" dirty="0"/>
              <a:t>Les Boucles en python</a:t>
            </a:r>
            <a:endParaRPr lang="en-US" sz="2800" dirty="0">
              <a:solidFill>
                <a:schemeClr val="tx2"/>
              </a:solidFill>
            </a:endParaRP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470816" y="387346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a:extLst>
              <a:ext uri="{FF2B5EF4-FFF2-40B4-BE49-F238E27FC236}">
                <a16:creationId xmlns:a16="http://schemas.microsoft.com/office/drawing/2014/main" id="{60459642-E018-C268-B2B4-C3EB6B60F8A2}"/>
              </a:ext>
            </a:extLst>
          </p:cNvPr>
          <p:cNvSpPr>
            <a:spLocks noGrp="1"/>
          </p:cNvSpPr>
          <p:nvPr>
            <p:ph type="subTitle" idx="3"/>
          </p:nvPr>
        </p:nvSpPr>
        <p:spPr>
          <a:xfrm>
            <a:off x="910550" y="1668779"/>
            <a:ext cx="7205132" cy="3094731"/>
          </a:xfrm>
        </p:spPr>
        <p:txBody>
          <a:bodyPr/>
          <a:lstStyle/>
          <a:p>
            <a:pPr marL="139700" indent="0" algn="l"/>
            <a:r>
              <a:rPr lang="fr-FR" sz="2000" b="1" i="0" dirty="0">
                <a:solidFill>
                  <a:schemeClr val="tx2"/>
                </a:solidFill>
                <a:effectLst/>
                <a:latin typeface="Lato" panose="020F0502020204030203" pitchFamily="34" charset="0"/>
                <a:ea typeface="Lato" panose="020F0502020204030203" pitchFamily="34" charset="0"/>
                <a:cs typeface="Lato" panose="020F0502020204030203" pitchFamily="34" charset="0"/>
              </a:rPr>
              <a:t>Les boucles s’utilisent pour répéter plusieurs fois l’exécution d’une partie du programme.</a:t>
            </a:r>
          </a:p>
          <a:p>
            <a:pPr marL="139700" indent="0" algn="l"/>
            <a:r>
              <a:rPr lang="fr-FR" sz="2000" b="1" i="0" dirty="0">
                <a:solidFill>
                  <a:schemeClr val="tx2"/>
                </a:solidFill>
                <a:effectLst/>
                <a:latin typeface="Lato" panose="020F0502020204030203" pitchFamily="34" charset="0"/>
                <a:ea typeface="Lato" panose="020F0502020204030203" pitchFamily="34" charset="0"/>
                <a:cs typeface="Lato" panose="020F0502020204030203" pitchFamily="34" charset="0"/>
              </a:rPr>
              <a:t>Boucles bornées et non bornées:</a:t>
            </a:r>
          </a:p>
          <a:p>
            <a:pPr marL="139700" indent="0" algn="l"/>
            <a:r>
              <a:rPr lang="fr-FR" sz="2000" b="1" i="0" dirty="0">
                <a:solidFill>
                  <a:schemeClr val="tx2"/>
                </a:solidFill>
                <a:effectLst/>
                <a:latin typeface="Lato" panose="020F0502020204030203" pitchFamily="34" charset="0"/>
                <a:ea typeface="Lato" panose="020F0502020204030203" pitchFamily="34" charset="0"/>
                <a:cs typeface="Lato" panose="020F0502020204030203" pitchFamily="34" charset="0"/>
              </a:rPr>
              <a:t>Boucle bornée:</a:t>
            </a:r>
          </a:p>
          <a:p>
            <a:pPr marL="139700" indent="0" algn="l"/>
            <a:r>
              <a:rPr lang="fr-FR" sz="2000" b="1" i="0" dirty="0">
                <a:solidFill>
                  <a:schemeClr val="tx2"/>
                </a:solidFill>
                <a:effectLst/>
                <a:latin typeface="Lato" panose="020F0502020204030203" pitchFamily="34" charset="0"/>
                <a:ea typeface="Lato" panose="020F0502020204030203" pitchFamily="34" charset="0"/>
                <a:cs typeface="Lato" panose="020F0502020204030203" pitchFamily="34" charset="0"/>
              </a:rPr>
              <a:t>Quand on sait combien de fois doit avoir lieu la répétition, on utilise généralement une boucle </a:t>
            </a:r>
            <a:r>
              <a:rPr lang="fr-FR" sz="2000" b="1" i="0" dirty="0">
                <a:solidFill>
                  <a:srgbClr val="0000FF"/>
                </a:solidFill>
                <a:effectLst/>
                <a:latin typeface="Lato" panose="020F0502020204030203" pitchFamily="34" charset="0"/>
                <a:ea typeface="Lato" panose="020F0502020204030203" pitchFamily="34" charset="0"/>
                <a:cs typeface="Lato" panose="020F0502020204030203" pitchFamily="34" charset="0"/>
              </a:rPr>
              <a:t>for.</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Boucle non bornée</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Si on ne connait pas à l’avance le nombre de répétitions, on choisit une boucle </a:t>
            </a:r>
            <a:r>
              <a:rPr lang="fr-FR" sz="2000" b="1" dirty="0" err="1">
                <a:solidFill>
                  <a:srgbClr val="0000FF"/>
                </a:solidFill>
                <a:latin typeface="Lato" panose="020F0502020204030203" pitchFamily="34" charset="0"/>
                <a:ea typeface="Lato" panose="020F0502020204030203" pitchFamily="34" charset="0"/>
                <a:cs typeface="Lato" panose="020F0502020204030203" pitchFamily="34" charset="0"/>
              </a:rPr>
              <a:t>while</a:t>
            </a:r>
            <a:r>
              <a:rPr lang="fr-FR" sz="2000" b="1" dirty="0">
                <a:solidFill>
                  <a:srgbClr val="0000FF"/>
                </a:solidFill>
                <a:latin typeface="Lato" panose="020F0502020204030203" pitchFamily="34" charset="0"/>
                <a:ea typeface="Lato" panose="020F0502020204030203" pitchFamily="34" charset="0"/>
                <a:cs typeface="Lato" panose="020F0502020204030203" pitchFamily="34" charset="0"/>
              </a:rPr>
              <a:t>.</a:t>
            </a:r>
            <a:endParaRPr lang="fr-FR" sz="2000" b="1" dirty="0">
              <a:solidFill>
                <a:schemeClr val="tx2"/>
              </a:solidFill>
              <a:latin typeface="Lato" panose="020F0502020204030203" pitchFamily="34" charset="0"/>
              <a:ea typeface="Lato" panose="020F0502020204030203" pitchFamily="34" charset="0"/>
              <a:cs typeface="Lato" panose="020F0502020204030203" pitchFamily="34" charset="0"/>
            </a:endParaRPr>
          </a:p>
          <a:p>
            <a:pPr marL="139700" indent="0" algn="l"/>
            <a:endParaRPr lang="fr-FR" sz="20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2" name="Google Shape;433;p44">
            <a:extLst>
              <a:ext uri="{FF2B5EF4-FFF2-40B4-BE49-F238E27FC236}">
                <a16:creationId xmlns:a16="http://schemas.microsoft.com/office/drawing/2014/main" id="{F23B9AC7-4DBD-D829-9317-B1AA83ACADFE}"/>
              </a:ext>
            </a:extLst>
          </p:cNvPr>
          <p:cNvSpPr txBox="1">
            <a:spLocks/>
          </p:cNvSpPr>
          <p:nvPr/>
        </p:nvSpPr>
        <p:spPr>
          <a:xfrm>
            <a:off x="7888515" y="4739235"/>
            <a:ext cx="801332"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36</a:t>
            </a:r>
          </a:p>
        </p:txBody>
      </p:sp>
    </p:spTree>
    <p:extLst>
      <p:ext uri="{BB962C8B-B14F-4D97-AF65-F5344CB8AC3E}">
        <p14:creationId xmlns:p14="http://schemas.microsoft.com/office/powerpoint/2010/main" val="586280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fr-FR" dirty="0"/>
              <a:t>Les Boucles en python</a:t>
            </a:r>
            <a:endParaRPr lang="en-US" sz="2800" dirty="0">
              <a:solidFill>
                <a:schemeClr val="tx2"/>
              </a:solidFill>
            </a:endParaRP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726263" y="387346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a:extLst>
              <a:ext uri="{FF2B5EF4-FFF2-40B4-BE49-F238E27FC236}">
                <a16:creationId xmlns:a16="http://schemas.microsoft.com/office/drawing/2014/main" id="{60459642-E018-C268-B2B4-C3EB6B60F8A2}"/>
              </a:ext>
            </a:extLst>
          </p:cNvPr>
          <p:cNvSpPr>
            <a:spLocks noGrp="1"/>
          </p:cNvSpPr>
          <p:nvPr>
            <p:ph type="subTitle" idx="3"/>
          </p:nvPr>
        </p:nvSpPr>
        <p:spPr>
          <a:xfrm>
            <a:off x="910550" y="1330255"/>
            <a:ext cx="7492906" cy="3679437"/>
          </a:xfrm>
        </p:spPr>
        <p:txBody>
          <a:bodyPr/>
          <a:lstStyle/>
          <a:p>
            <a:pPr marL="139700" indent="0" algn="l"/>
            <a:r>
              <a:rPr lang="fr-FR" sz="2000" b="1" u="sng" dirty="0">
                <a:solidFill>
                  <a:srgbClr val="FF0000"/>
                </a:solidFill>
                <a:latin typeface="Lato" panose="020F0502020204030203" pitchFamily="34" charset="0"/>
                <a:ea typeface="Lato" panose="020F0502020204030203" pitchFamily="34" charset="0"/>
                <a:cs typeface="Lato" panose="020F0502020204030203" pitchFamily="34" charset="0"/>
              </a:rPr>
              <a:t>Exemple d’application:</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Boucle for</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Exemple d’utilisation :</a:t>
            </a:r>
          </a:p>
          <a:p>
            <a:pPr marL="139700" indent="0" algn="l"/>
            <a:endParaRPr lang="fr-FR" sz="2000" b="1" dirty="0">
              <a:solidFill>
                <a:schemeClr val="tx2"/>
              </a:solidFill>
              <a:latin typeface="Lato" panose="020F0502020204030203" pitchFamily="34" charset="0"/>
              <a:ea typeface="Lato" panose="020F0502020204030203" pitchFamily="34" charset="0"/>
              <a:cs typeface="Lato" panose="020F0502020204030203" pitchFamily="34" charset="0"/>
            </a:endParaRP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for i in [0, 1, 2, 3]:</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    </a:t>
            </a:r>
            <a:r>
              <a:rPr lang="fr-FR" sz="2000" b="1" dirty="0" err="1">
                <a:solidFill>
                  <a:schemeClr val="tx2"/>
                </a:solidFill>
                <a:latin typeface="Lato" panose="020F0502020204030203" pitchFamily="34" charset="0"/>
                <a:ea typeface="Lato" panose="020F0502020204030203" pitchFamily="34" charset="0"/>
                <a:cs typeface="Lato" panose="020F0502020204030203" pitchFamily="34" charset="0"/>
              </a:rPr>
              <a:t>print</a:t>
            </a:r>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("i a pour valeur", i)</a:t>
            </a:r>
          </a:p>
          <a:p>
            <a:pPr marL="139700" indent="0" algn="l"/>
            <a:endParaRPr lang="fr-FR" sz="2000" b="1" dirty="0">
              <a:solidFill>
                <a:schemeClr val="tx2"/>
              </a:solidFill>
              <a:latin typeface="Lato" panose="020F0502020204030203" pitchFamily="34" charset="0"/>
              <a:ea typeface="Lato" panose="020F0502020204030203" pitchFamily="34" charset="0"/>
              <a:cs typeface="Lato" panose="020F0502020204030203" pitchFamily="34" charset="0"/>
            </a:endParaRP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Affichage après exécution :</a:t>
            </a:r>
          </a:p>
          <a:p>
            <a:pPr marL="139700" indent="0" algn="l"/>
            <a:r>
              <a:rPr lang="fr-FR" sz="2000" b="1" dirty="0">
                <a:solidFill>
                  <a:srgbClr val="0000FF"/>
                </a:solidFill>
                <a:latin typeface="Lato" panose="020F0502020204030203" pitchFamily="34" charset="0"/>
                <a:ea typeface="Lato" panose="020F0502020204030203" pitchFamily="34" charset="0"/>
                <a:cs typeface="Lato" panose="020F0502020204030203" pitchFamily="34" charset="0"/>
              </a:rPr>
              <a:t>i a pour valeur 0</a:t>
            </a:r>
          </a:p>
          <a:p>
            <a:pPr marL="139700" indent="0" algn="l"/>
            <a:r>
              <a:rPr lang="fr-FR" sz="2000" b="1" dirty="0">
                <a:solidFill>
                  <a:srgbClr val="0000FF"/>
                </a:solidFill>
                <a:latin typeface="Lato" panose="020F0502020204030203" pitchFamily="34" charset="0"/>
                <a:ea typeface="Lato" panose="020F0502020204030203" pitchFamily="34" charset="0"/>
                <a:cs typeface="Lato" panose="020F0502020204030203" pitchFamily="34" charset="0"/>
              </a:rPr>
              <a:t>i a pour valeur 1</a:t>
            </a:r>
          </a:p>
          <a:p>
            <a:pPr marL="139700" indent="0" algn="l"/>
            <a:r>
              <a:rPr lang="fr-FR" sz="2000" b="1" dirty="0">
                <a:solidFill>
                  <a:srgbClr val="0000FF"/>
                </a:solidFill>
                <a:latin typeface="Lato" panose="020F0502020204030203" pitchFamily="34" charset="0"/>
                <a:ea typeface="Lato" panose="020F0502020204030203" pitchFamily="34" charset="0"/>
                <a:cs typeface="Lato" panose="020F0502020204030203" pitchFamily="34" charset="0"/>
              </a:rPr>
              <a:t>i a pour valeur 2</a:t>
            </a:r>
          </a:p>
          <a:p>
            <a:pPr marL="139700" indent="0" algn="l"/>
            <a:r>
              <a:rPr lang="fr-FR" sz="2000" b="1" dirty="0">
                <a:solidFill>
                  <a:srgbClr val="0000FF"/>
                </a:solidFill>
                <a:latin typeface="Lato" panose="020F0502020204030203" pitchFamily="34" charset="0"/>
                <a:ea typeface="Lato" panose="020F0502020204030203" pitchFamily="34" charset="0"/>
                <a:cs typeface="Lato" panose="020F0502020204030203" pitchFamily="34" charset="0"/>
              </a:rPr>
              <a:t>i a pour valeur 3</a:t>
            </a:r>
          </a:p>
        </p:txBody>
      </p:sp>
      <p:sp>
        <p:nvSpPr>
          <p:cNvPr id="2" name="Google Shape;433;p44">
            <a:extLst>
              <a:ext uri="{FF2B5EF4-FFF2-40B4-BE49-F238E27FC236}">
                <a16:creationId xmlns:a16="http://schemas.microsoft.com/office/drawing/2014/main" id="{BB98607B-7987-BCD0-BE12-86618B3BAB88}"/>
              </a:ext>
            </a:extLst>
          </p:cNvPr>
          <p:cNvSpPr txBox="1">
            <a:spLocks/>
          </p:cNvSpPr>
          <p:nvPr/>
        </p:nvSpPr>
        <p:spPr>
          <a:xfrm>
            <a:off x="7946571" y="4739235"/>
            <a:ext cx="743275"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37</a:t>
            </a:r>
          </a:p>
        </p:txBody>
      </p:sp>
    </p:spTree>
    <p:extLst>
      <p:ext uri="{BB962C8B-B14F-4D97-AF65-F5344CB8AC3E}">
        <p14:creationId xmlns:p14="http://schemas.microsoft.com/office/powerpoint/2010/main" val="2384547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fr-FR" dirty="0"/>
              <a:t>Les Boucles en python</a:t>
            </a:r>
            <a:endParaRPr lang="en-US" sz="2800" dirty="0">
              <a:solidFill>
                <a:schemeClr val="tx2"/>
              </a:solidFill>
            </a:endParaRP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912023" y="4166951"/>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314743" y="563023"/>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292638" y="4648673"/>
            <a:ext cx="304574" cy="308733"/>
            <a:chOff x="2477434" y="2995187"/>
            <a:chExt cx="304574" cy="308733"/>
          </a:xfrm>
        </p:grpSpPr>
        <p:sp>
          <p:nvSpPr>
            <p:cNvPr id="2060" name="Google Shape;2060;p88"/>
            <p:cNvSpPr/>
            <p:nvPr/>
          </p:nvSpPr>
          <p:spPr>
            <a:xfrm>
              <a:off x="2477434" y="2995187"/>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88"/>
            <p:cNvSpPr/>
            <p:nvPr/>
          </p:nvSpPr>
          <p:spPr>
            <a:xfrm>
              <a:off x="2560141" y="3063033"/>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2" name="Google Shape;2062;p88"/>
          <p:cNvGrpSpPr/>
          <p:nvPr/>
        </p:nvGrpSpPr>
        <p:grpSpPr>
          <a:xfrm>
            <a:off x="194919" y="4180928"/>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a:extLst>
              <a:ext uri="{FF2B5EF4-FFF2-40B4-BE49-F238E27FC236}">
                <a16:creationId xmlns:a16="http://schemas.microsoft.com/office/drawing/2014/main" id="{60459642-E018-C268-B2B4-C3EB6B60F8A2}"/>
              </a:ext>
            </a:extLst>
          </p:cNvPr>
          <p:cNvSpPr>
            <a:spLocks noGrp="1"/>
          </p:cNvSpPr>
          <p:nvPr>
            <p:ph type="subTitle" idx="3"/>
          </p:nvPr>
        </p:nvSpPr>
        <p:spPr>
          <a:xfrm>
            <a:off x="597174" y="1330255"/>
            <a:ext cx="3974826" cy="3691192"/>
          </a:xfrm>
        </p:spPr>
        <p:txBody>
          <a:bodyPr/>
          <a:lstStyle/>
          <a:p>
            <a:pPr marL="139700" indent="0" algn="l"/>
            <a:r>
              <a:rPr lang="fr-FR" sz="2000" b="1" u="sng" dirty="0">
                <a:solidFill>
                  <a:srgbClr val="FF0000"/>
                </a:solidFill>
                <a:latin typeface="Lato" panose="020F0502020204030203" pitchFamily="34" charset="0"/>
                <a:ea typeface="Lato" panose="020F0502020204030203" pitchFamily="34" charset="0"/>
                <a:cs typeface="Lato" panose="020F0502020204030203" pitchFamily="34" charset="0"/>
              </a:rPr>
              <a:t>Exemple d’application:</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Boucle </a:t>
            </a:r>
            <a:r>
              <a:rPr lang="fr-FR" sz="2000" b="1" dirty="0" err="1">
                <a:solidFill>
                  <a:schemeClr val="tx2"/>
                </a:solidFill>
                <a:latin typeface="Lato" panose="020F0502020204030203" pitchFamily="34" charset="0"/>
                <a:ea typeface="Lato" panose="020F0502020204030203" pitchFamily="34" charset="0"/>
                <a:cs typeface="Lato" panose="020F0502020204030203" pitchFamily="34" charset="0"/>
              </a:rPr>
              <a:t>while</a:t>
            </a:r>
            <a:endParaRPr lang="fr-FR" sz="2000" b="1" dirty="0">
              <a:solidFill>
                <a:schemeClr val="tx2"/>
              </a:solidFill>
              <a:latin typeface="Lato" panose="020F0502020204030203" pitchFamily="34" charset="0"/>
              <a:ea typeface="Lato" panose="020F0502020204030203" pitchFamily="34" charset="0"/>
              <a:cs typeface="Lato" panose="020F0502020204030203" pitchFamily="34" charset="0"/>
            </a:endParaRP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Exemple d’utilisation :</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x = 1</a:t>
            </a:r>
          </a:p>
          <a:p>
            <a:pPr marL="139700" indent="0" algn="l"/>
            <a:r>
              <a:rPr lang="fr-FR" sz="2000" b="1" dirty="0" err="1">
                <a:solidFill>
                  <a:schemeClr val="tx2"/>
                </a:solidFill>
                <a:latin typeface="Lato" panose="020F0502020204030203" pitchFamily="34" charset="0"/>
                <a:ea typeface="Lato" panose="020F0502020204030203" pitchFamily="34" charset="0"/>
                <a:cs typeface="Lato" panose="020F0502020204030203" pitchFamily="34" charset="0"/>
              </a:rPr>
              <a:t>while</a:t>
            </a:r>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 x &lt; 10:</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    </a:t>
            </a:r>
            <a:r>
              <a:rPr lang="fr-FR" sz="2000" b="1" dirty="0" err="1">
                <a:solidFill>
                  <a:schemeClr val="tx2"/>
                </a:solidFill>
                <a:latin typeface="Lato" panose="020F0502020204030203" pitchFamily="34" charset="0"/>
                <a:ea typeface="Lato" panose="020F0502020204030203" pitchFamily="34" charset="0"/>
                <a:cs typeface="Lato" panose="020F0502020204030203" pitchFamily="34" charset="0"/>
              </a:rPr>
              <a:t>print</a:t>
            </a:r>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("x a pour valeur", x)</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    x = x * 2</a:t>
            </a:r>
          </a:p>
          <a:p>
            <a:pPr marL="139700" indent="0" algn="l"/>
            <a:r>
              <a:rPr lang="fr-FR" sz="2000" b="1" dirty="0" err="1">
                <a:solidFill>
                  <a:schemeClr val="tx2"/>
                </a:solidFill>
                <a:latin typeface="Lato" panose="020F0502020204030203" pitchFamily="34" charset="0"/>
                <a:ea typeface="Lato" panose="020F0502020204030203" pitchFamily="34" charset="0"/>
                <a:cs typeface="Lato" panose="020F0502020204030203" pitchFamily="34" charset="0"/>
              </a:rPr>
              <a:t>print</a:t>
            </a:r>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("Fin")</a:t>
            </a:r>
          </a:p>
          <a:p>
            <a:pPr marL="139700" indent="0" algn="l"/>
            <a:endParaRPr lang="fr-FR" sz="20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2" name="ZoneTexte 1">
            <a:extLst>
              <a:ext uri="{FF2B5EF4-FFF2-40B4-BE49-F238E27FC236}">
                <a16:creationId xmlns:a16="http://schemas.microsoft.com/office/drawing/2014/main" id="{3E5D7F3F-DC36-C011-2183-D059C6D3A929}"/>
              </a:ext>
            </a:extLst>
          </p:cNvPr>
          <p:cNvSpPr txBox="1"/>
          <p:nvPr/>
        </p:nvSpPr>
        <p:spPr>
          <a:xfrm>
            <a:off x="4972463" y="1764359"/>
            <a:ext cx="3789336" cy="2246769"/>
          </a:xfrm>
          <a:prstGeom prst="rect">
            <a:avLst/>
          </a:prstGeom>
          <a:noFill/>
        </p:spPr>
        <p:txBody>
          <a:bodyPr wrap="square" rtlCol="0">
            <a:spAutoFit/>
          </a:bodyPr>
          <a:lstStyle/>
          <a:p>
            <a:pPr marL="139700" indent="0" algn="l"/>
            <a:r>
              <a:rPr lang="fr-FR" sz="2000" b="1" dirty="0">
                <a:solidFill>
                  <a:schemeClr val="accent1"/>
                </a:solidFill>
                <a:latin typeface="Lato" panose="020F0502020204030203" pitchFamily="34" charset="0"/>
                <a:ea typeface="Lato" panose="020F0502020204030203" pitchFamily="34" charset="0"/>
                <a:cs typeface="Lato" panose="020F0502020204030203" pitchFamily="34" charset="0"/>
              </a:rPr>
              <a:t>Affichage après exécution </a:t>
            </a:r>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x a pour valeur 1</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x a pour valeur 2</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x a pour valeur 4</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x a pour valeur 8</a:t>
            </a:r>
          </a:p>
          <a:p>
            <a:pPr marL="139700" indent="0" algn="l"/>
            <a:r>
              <a:rPr lang="fr-FR" sz="2000" b="1" dirty="0">
                <a:solidFill>
                  <a:schemeClr val="tx2"/>
                </a:solidFill>
                <a:latin typeface="Lato" panose="020F0502020204030203" pitchFamily="34" charset="0"/>
                <a:ea typeface="Lato" panose="020F0502020204030203" pitchFamily="34" charset="0"/>
                <a:cs typeface="Lato" panose="020F0502020204030203" pitchFamily="34" charset="0"/>
              </a:rPr>
              <a:t>Fin</a:t>
            </a:r>
          </a:p>
          <a:p>
            <a:endParaRPr lang="fr-FR" sz="2000" dirty="0"/>
          </a:p>
        </p:txBody>
      </p:sp>
      <p:sp>
        <p:nvSpPr>
          <p:cNvPr id="4" name="Google Shape;433;p44">
            <a:extLst>
              <a:ext uri="{FF2B5EF4-FFF2-40B4-BE49-F238E27FC236}">
                <a16:creationId xmlns:a16="http://schemas.microsoft.com/office/drawing/2014/main" id="{ABFEE2E3-FABA-7857-6B4D-61CBC7AFDFD0}"/>
              </a:ext>
            </a:extLst>
          </p:cNvPr>
          <p:cNvSpPr txBox="1">
            <a:spLocks/>
          </p:cNvSpPr>
          <p:nvPr/>
        </p:nvSpPr>
        <p:spPr>
          <a:xfrm>
            <a:off x="7895771" y="4739235"/>
            <a:ext cx="794075"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38</a:t>
            </a:r>
          </a:p>
        </p:txBody>
      </p:sp>
    </p:spTree>
    <p:extLst>
      <p:ext uri="{BB962C8B-B14F-4D97-AF65-F5344CB8AC3E}">
        <p14:creationId xmlns:p14="http://schemas.microsoft.com/office/powerpoint/2010/main" val="309578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fr-FR" dirty="0"/>
              <a:t>Les Conditions en python</a:t>
            </a:r>
            <a:endParaRPr lang="en-US" sz="2800" dirty="0">
              <a:solidFill>
                <a:schemeClr val="tx2"/>
              </a:solidFill>
            </a:endParaRP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912023" y="4166951"/>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314743" y="563023"/>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292638" y="4648673"/>
            <a:ext cx="304574" cy="308733"/>
            <a:chOff x="2477434" y="2995187"/>
            <a:chExt cx="304574" cy="308733"/>
          </a:xfrm>
        </p:grpSpPr>
        <p:sp>
          <p:nvSpPr>
            <p:cNvPr id="2060" name="Google Shape;2060;p88"/>
            <p:cNvSpPr/>
            <p:nvPr/>
          </p:nvSpPr>
          <p:spPr>
            <a:xfrm>
              <a:off x="2477434" y="2995187"/>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88"/>
            <p:cNvSpPr/>
            <p:nvPr/>
          </p:nvSpPr>
          <p:spPr>
            <a:xfrm>
              <a:off x="2560141" y="3063033"/>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2" name="Google Shape;2062;p88"/>
          <p:cNvGrpSpPr/>
          <p:nvPr/>
        </p:nvGrpSpPr>
        <p:grpSpPr>
          <a:xfrm>
            <a:off x="194919" y="4180928"/>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 6">
            <a:extLst>
              <a:ext uri="{FF2B5EF4-FFF2-40B4-BE49-F238E27FC236}">
                <a16:creationId xmlns:a16="http://schemas.microsoft.com/office/drawing/2014/main" id="{2CADDECD-FF35-FEBF-D810-5FDDAF8A7B8D}"/>
              </a:ext>
            </a:extLst>
          </p:cNvPr>
          <p:cNvPicPr>
            <a:picLocks noChangeAspect="1"/>
          </p:cNvPicPr>
          <p:nvPr/>
        </p:nvPicPr>
        <p:blipFill>
          <a:blip r:embed="rId3"/>
          <a:stretch>
            <a:fillRect/>
          </a:stretch>
        </p:blipFill>
        <p:spPr>
          <a:xfrm>
            <a:off x="4586631" y="1803689"/>
            <a:ext cx="4362450" cy="2857500"/>
          </a:xfrm>
          <a:prstGeom prst="rect">
            <a:avLst/>
          </a:prstGeom>
        </p:spPr>
      </p:pic>
      <p:pic>
        <p:nvPicPr>
          <p:cNvPr id="9" name="Image 8">
            <a:extLst>
              <a:ext uri="{FF2B5EF4-FFF2-40B4-BE49-F238E27FC236}">
                <a16:creationId xmlns:a16="http://schemas.microsoft.com/office/drawing/2014/main" id="{379E6403-AE08-1518-AC08-5A3FBC59E105}"/>
              </a:ext>
            </a:extLst>
          </p:cNvPr>
          <p:cNvPicPr>
            <a:picLocks noChangeAspect="1"/>
          </p:cNvPicPr>
          <p:nvPr/>
        </p:nvPicPr>
        <p:blipFill>
          <a:blip r:embed="rId4"/>
          <a:stretch>
            <a:fillRect/>
          </a:stretch>
        </p:blipFill>
        <p:spPr>
          <a:xfrm>
            <a:off x="292638" y="1405684"/>
            <a:ext cx="4135734" cy="3623516"/>
          </a:xfrm>
          <a:prstGeom prst="rect">
            <a:avLst/>
          </a:prstGeom>
        </p:spPr>
      </p:pic>
      <p:sp>
        <p:nvSpPr>
          <p:cNvPr id="2" name="Google Shape;433;p44">
            <a:extLst>
              <a:ext uri="{FF2B5EF4-FFF2-40B4-BE49-F238E27FC236}">
                <a16:creationId xmlns:a16="http://schemas.microsoft.com/office/drawing/2014/main" id="{3AE9A8FF-516D-2295-EB5C-4F356D45F96A}"/>
              </a:ext>
            </a:extLst>
          </p:cNvPr>
          <p:cNvSpPr txBox="1">
            <a:spLocks/>
          </p:cNvSpPr>
          <p:nvPr/>
        </p:nvSpPr>
        <p:spPr>
          <a:xfrm>
            <a:off x="7888515" y="4739235"/>
            <a:ext cx="801332"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39</a:t>
            </a:r>
          </a:p>
        </p:txBody>
      </p:sp>
    </p:spTree>
    <p:extLst>
      <p:ext uri="{BB962C8B-B14F-4D97-AF65-F5344CB8AC3E}">
        <p14:creationId xmlns:p14="http://schemas.microsoft.com/office/powerpoint/2010/main" val="1598003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122101" cy="18459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800" b="1" i="0" u="none" strike="noStrike" dirty="0">
                <a:solidFill>
                  <a:schemeClr val="tx2"/>
                </a:solidFill>
                <a:effectLst/>
                <a:latin typeface="Days One" panose="020B0604020202020204" charset="0"/>
              </a:rPr>
              <a:t>Définir les principaux éléments constituants un langage de programmation.</a:t>
            </a:r>
            <a:r>
              <a:rPr lang="en-US" sz="2800" dirty="0"/>
              <a:t>?</a:t>
            </a:r>
            <a:endParaRPr sz="2800" dirty="0"/>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3A9557BD-1F4B-90C8-435F-B0771A82E7C7}"/>
              </a:ext>
            </a:extLst>
          </p:cNvPr>
          <p:cNvSpPr txBox="1">
            <a:spLocks/>
          </p:cNvSpPr>
          <p:nvPr/>
        </p:nvSpPr>
        <p:spPr>
          <a:xfrm>
            <a:off x="7903029" y="4739235"/>
            <a:ext cx="786817"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04</a:t>
            </a:r>
          </a:p>
        </p:txBody>
      </p:sp>
    </p:spTree>
    <p:extLst>
      <p:ext uri="{BB962C8B-B14F-4D97-AF65-F5344CB8AC3E}">
        <p14:creationId xmlns:p14="http://schemas.microsoft.com/office/powerpoint/2010/main" val="893888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fr-FR" dirty="0"/>
              <a:t>Les Fonctions usuelles en python</a:t>
            </a:r>
            <a:endParaRPr lang="en-US" sz="2800" dirty="0">
              <a:solidFill>
                <a:schemeClr val="tx2"/>
              </a:solidFill>
            </a:endParaRP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912023" y="4166951"/>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314743" y="563023"/>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292638" y="4648673"/>
            <a:ext cx="304574" cy="308733"/>
            <a:chOff x="2477434" y="2995187"/>
            <a:chExt cx="304574" cy="308733"/>
          </a:xfrm>
        </p:grpSpPr>
        <p:sp>
          <p:nvSpPr>
            <p:cNvPr id="2060" name="Google Shape;2060;p88"/>
            <p:cNvSpPr/>
            <p:nvPr/>
          </p:nvSpPr>
          <p:spPr>
            <a:xfrm>
              <a:off x="2477434" y="2995187"/>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88"/>
            <p:cNvSpPr/>
            <p:nvPr/>
          </p:nvSpPr>
          <p:spPr>
            <a:xfrm>
              <a:off x="2560141" y="3063033"/>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2" name="Google Shape;2062;p88"/>
          <p:cNvGrpSpPr/>
          <p:nvPr/>
        </p:nvGrpSpPr>
        <p:grpSpPr>
          <a:xfrm>
            <a:off x="194919" y="4180928"/>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47305" y="938325"/>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F1EBC3D3-738A-16DE-BCC8-5CCB2B1C45A8}"/>
              </a:ext>
            </a:extLst>
          </p:cNvPr>
          <p:cNvSpPr txBox="1"/>
          <p:nvPr/>
        </p:nvSpPr>
        <p:spPr>
          <a:xfrm>
            <a:off x="648344" y="1285632"/>
            <a:ext cx="4714070" cy="3970318"/>
          </a:xfrm>
          <a:prstGeom prst="rect">
            <a:avLst/>
          </a:prstGeom>
          <a:noFill/>
        </p:spPr>
        <p:txBody>
          <a:bodyPr wrap="square" rtlCol="0">
            <a:spAutoFit/>
          </a:bodyPr>
          <a:lstStyle/>
          <a:p>
            <a:pPr algn="l" fontAlgn="base"/>
            <a:r>
              <a:rPr lang="fr-FR" b="1" i="0" u="sng" dirty="0">
                <a:solidFill>
                  <a:schemeClr val="tx2"/>
                </a:solidFill>
                <a:effectLst/>
              </a:rPr>
              <a:t>Voyons quelques fonctions mathématiques :</a:t>
            </a:r>
            <a:endParaRPr lang="fr-FR" b="1" i="0" dirty="0">
              <a:solidFill>
                <a:schemeClr val="tx2"/>
              </a:solidFill>
              <a:effectLst/>
            </a:endParaRPr>
          </a:p>
          <a:p>
            <a:pPr algn="l" fontAlgn="base"/>
            <a:r>
              <a:rPr lang="fr-FR" b="1" i="0" dirty="0" err="1">
                <a:solidFill>
                  <a:schemeClr val="tx2"/>
                </a:solidFill>
                <a:effectLst/>
              </a:rPr>
              <a:t>sum</a:t>
            </a:r>
            <a:r>
              <a:rPr lang="fr-FR" b="1" i="0" dirty="0">
                <a:solidFill>
                  <a:schemeClr val="tx2"/>
                </a:solidFill>
                <a:effectLst/>
              </a:rPr>
              <a:t>(liste) # Renvoie la somme de toutes les éléments d'une liste</a:t>
            </a:r>
          </a:p>
          <a:p>
            <a:pPr algn="just" fontAlgn="base"/>
            <a:r>
              <a:rPr lang="fr-FR" b="1" i="0" dirty="0" err="1">
                <a:solidFill>
                  <a:schemeClr val="tx2"/>
                </a:solidFill>
                <a:effectLst/>
              </a:rPr>
              <a:t>liste.count</a:t>
            </a:r>
            <a:r>
              <a:rPr lang="fr-FR" b="1" i="0" dirty="0">
                <a:solidFill>
                  <a:schemeClr val="tx2"/>
                </a:solidFill>
                <a:effectLst/>
              </a:rPr>
              <a:t>(1) # Renvoie de 1 dans la liste</a:t>
            </a:r>
          </a:p>
          <a:p>
            <a:pPr algn="just" fontAlgn="base"/>
            <a:r>
              <a:rPr lang="fr-FR" b="1" i="0" dirty="0">
                <a:solidFill>
                  <a:schemeClr val="tx2"/>
                </a:solidFill>
                <a:effectLst/>
              </a:rPr>
              <a:t>max(liste) # Renvoie la valeur maximale d'une liste</a:t>
            </a:r>
          </a:p>
          <a:p>
            <a:pPr algn="l" fontAlgn="base"/>
            <a:r>
              <a:rPr lang="fr-FR" b="1" i="0" dirty="0">
                <a:solidFill>
                  <a:schemeClr val="tx2"/>
                </a:solidFill>
                <a:effectLst/>
              </a:rPr>
              <a:t>min(liste) # Renvoie la valeur minimale d'une liste</a:t>
            </a:r>
          </a:p>
          <a:p>
            <a:pPr algn="l" fontAlgn="base"/>
            <a:r>
              <a:rPr lang="fr-FR" b="1" i="0" dirty="0">
                <a:solidFill>
                  <a:schemeClr val="tx2"/>
                </a:solidFill>
                <a:effectLst/>
              </a:rPr>
              <a:t>abs(x) # Renvoie la valeur absolue de x</a:t>
            </a:r>
          </a:p>
          <a:p>
            <a:pPr algn="l" fontAlgn="base"/>
            <a:r>
              <a:rPr lang="fr-FR" b="1" i="0" dirty="0">
                <a:solidFill>
                  <a:schemeClr val="tx2"/>
                </a:solidFill>
                <a:effectLst/>
              </a:rPr>
              <a:t>round(x) # Renvoie l'entier le plus proche de x</a:t>
            </a:r>
          </a:p>
          <a:p>
            <a:pPr algn="l" fontAlgn="base"/>
            <a:r>
              <a:rPr lang="fr-FR" b="1" i="0" dirty="0">
                <a:solidFill>
                  <a:schemeClr val="tx2"/>
                </a:solidFill>
                <a:effectLst/>
              </a:rPr>
              <a:t>round(x, n) # Renvoie l’arrondi de x avec n décimales</a:t>
            </a:r>
          </a:p>
          <a:p>
            <a:pPr algn="l" fontAlgn="base"/>
            <a:r>
              <a:rPr lang="fr-FR" b="1" i="0" dirty="0">
                <a:solidFill>
                  <a:schemeClr val="tx2"/>
                </a:solidFill>
                <a:effectLst/>
              </a:rPr>
              <a:t>​</a:t>
            </a:r>
          </a:p>
          <a:p>
            <a:pPr algn="l" fontAlgn="base"/>
            <a:r>
              <a:rPr lang="fr-FR" b="1" i="0" u="sng" dirty="0">
                <a:solidFill>
                  <a:schemeClr val="tx2"/>
                </a:solidFill>
                <a:effectLst/>
              </a:rPr>
              <a:t>Quelques fonctions du module math :</a:t>
            </a:r>
            <a:endParaRPr lang="fr-FR" b="1" i="0" dirty="0">
              <a:solidFill>
                <a:schemeClr val="tx2"/>
              </a:solidFill>
              <a:effectLst/>
            </a:endParaRPr>
          </a:p>
          <a:p>
            <a:pPr algn="l" fontAlgn="base"/>
            <a:r>
              <a:rPr lang="fr-FR" b="1" i="0" dirty="0" err="1">
                <a:solidFill>
                  <a:schemeClr val="tx2"/>
                </a:solidFill>
                <a:effectLst/>
              </a:rPr>
              <a:t>floor</a:t>
            </a:r>
            <a:r>
              <a:rPr lang="fr-FR" b="1" i="0" dirty="0">
                <a:solidFill>
                  <a:schemeClr val="tx2"/>
                </a:solidFill>
                <a:effectLst/>
              </a:rPr>
              <a:t>(x) # Renvoie la valeur entière de x</a:t>
            </a:r>
          </a:p>
          <a:p>
            <a:pPr algn="l" fontAlgn="base"/>
            <a:r>
              <a:rPr lang="fr-FR" b="1" i="0" dirty="0" err="1">
                <a:solidFill>
                  <a:schemeClr val="tx2"/>
                </a:solidFill>
                <a:effectLst/>
              </a:rPr>
              <a:t>exp</a:t>
            </a:r>
            <a:r>
              <a:rPr lang="fr-FR" b="1" i="0" dirty="0">
                <a:solidFill>
                  <a:schemeClr val="tx2"/>
                </a:solidFill>
                <a:effectLst/>
              </a:rPr>
              <a:t>(x) # Renvoie l'exponentiel de x</a:t>
            </a:r>
          </a:p>
          <a:p>
            <a:pPr algn="l" fontAlgn="base"/>
            <a:r>
              <a:rPr lang="fr-FR" b="1" i="0" dirty="0" err="1">
                <a:solidFill>
                  <a:schemeClr val="tx2"/>
                </a:solidFill>
                <a:effectLst/>
              </a:rPr>
              <a:t>sqrt</a:t>
            </a:r>
            <a:r>
              <a:rPr lang="fr-FR" b="1" i="0" dirty="0">
                <a:solidFill>
                  <a:schemeClr val="tx2"/>
                </a:solidFill>
                <a:effectLst/>
              </a:rPr>
              <a:t>(x) # Renvoie la racine carré de x</a:t>
            </a:r>
          </a:p>
          <a:p>
            <a:pPr algn="l" fontAlgn="base"/>
            <a:r>
              <a:rPr lang="fr-FR" b="1" i="0" dirty="0">
                <a:solidFill>
                  <a:schemeClr val="tx2"/>
                </a:solidFill>
                <a:effectLst/>
              </a:rPr>
              <a:t>cos(x) # Renvoie le cosinus de x</a:t>
            </a:r>
          </a:p>
          <a:p>
            <a:pPr algn="l" fontAlgn="base"/>
            <a:r>
              <a:rPr lang="fr-FR" b="1" i="0" dirty="0">
                <a:solidFill>
                  <a:schemeClr val="tx2"/>
                </a:solidFill>
                <a:effectLst/>
              </a:rPr>
              <a:t>sin(x) # Renvoie le sinus de x</a:t>
            </a:r>
          </a:p>
          <a:p>
            <a:pPr algn="l" fontAlgn="base"/>
            <a:r>
              <a:rPr lang="fr-FR" b="1" i="0" dirty="0">
                <a:solidFill>
                  <a:schemeClr val="tx2"/>
                </a:solidFill>
                <a:effectLst/>
              </a:rPr>
              <a:t>pi(x) # Renvoie la valeur exacte de pi</a:t>
            </a:r>
          </a:p>
          <a:p>
            <a:pPr algn="l" fontAlgn="base"/>
            <a:r>
              <a:rPr lang="fr-FR" b="1" i="0" dirty="0">
                <a:solidFill>
                  <a:schemeClr val="tx2"/>
                </a:solidFill>
                <a:effectLst/>
              </a:rPr>
              <a:t>​</a:t>
            </a:r>
          </a:p>
        </p:txBody>
      </p:sp>
      <p:sp>
        <p:nvSpPr>
          <p:cNvPr id="3" name="Google Shape;433;p44">
            <a:extLst>
              <a:ext uri="{FF2B5EF4-FFF2-40B4-BE49-F238E27FC236}">
                <a16:creationId xmlns:a16="http://schemas.microsoft.com/office/drawing/2014/main" id="{4D3916BB-F4E2-54AC-7BA7-DCD325F6398C}"/>
              </a:ext>
            </a:extLst>
          </p:cNvPr>
          <p:cNvSpPr txBox="1">
            <a:spLocks/>
          </p:cNvSpPr>
          <p:nvPr/>
        </p:nvSpPr>
        <p:spPr>
          <a:xfrm>
            <a:off x="7903029" y="4739235"/>
            <a:ext cx="786818"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40</a:t>
            </a:r>
          </a:p>
        </p:txBody>
      </p:sp>
    </p:spTree>
    <p:extLst>
      <p:ext uri="{BB962C8B-B14F-4D97-AF65-F5344CB8AC3E}">
        <p14:creationId xmlns:p14="http://schemas.microsoft.com/office/powerpoint/2010/main" val="1555204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solidFill>
                  <a:schemeClr val="tx2"/>
                </a:solidFill>
              </a:rPr>
              <a:t>Fonction</a:t>
            </a:r>
            <a:r>
              <a:rPr lang="en-US" sz="2800" dirty="0">
                <a:solidFill>
                  <a:schemeClr val="tx2"/>
                </a:solidFill>
              </a:rPr>
              <a:t> python</a:t>
            </a:r>
          </a:p>
        </p:txBody>
      </p:sp>
      <p:cxnSp>
        <p:nvCxnSpPr>
          <p:cNvPr id="2032" name="Google Shape;2032;p88"/>
          <p:cNvCxnSpPr/>
          <p:nvPr/>
        </p:nvCxnSpPr>
        <p:spPr>
          <a:xfrm>
            <a:off x="3319590" y="1197603"/>
            <a:ext cx="2611500" cy="0"/>
          </a:xfrm>
          <a:prstGeom prst="straightConnector1">
            <a:avLst/>
          </a:prstGeom>
          <a:noFill/>
          <a:ln w="19050" cap="flat" cmpd="sng">
            <a:solidFill>
              <a:schemeClr val="lt2"/>
            </a:solidFill>
            <a:prstDash val="solid"/>
            <a:round/>
            <a:headEnd type="none" w="med" len="med"/>
            <a:tailEnd type="none" w="med" len="med"/>
          </a:ln>
        </p:spPr>
      </p:cxn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Image 16">
            <a:extLst>
              <a:ext uri="{FF2B5EF4-FFF2-40B4-BE49-F238E27FC236}">
                <a16:creationId xmlns:a16="http://schemas.microsoft.com/office/drawing/2014/main" id="{ADC5F364-E97A-187E-7834-8E65AD61A694}"/>
              </a:ext>
            </a:extLst>
          </p:cNvPr>
          <p:cNvPicPr>
            <a:picLocks noChangeAspect="1"/>
          </p:cNvPicPr>
          <p:nvPr/>
        </p:nvPicPr>
        <p:blipFill>
          <a:blip r:embed="rId3"/>
          <a:stretch>
            <a:fillRect/>
          </a:stretch>
        </p:blipFill>
        <p:spPr>
          <a:xfrm>
            <a:off x="1042112" y="1601627"/>
            <a:ext cx="6883400" cy="2921000"/>
          </a:xfrm>
          <a:prstGeom prst="rect">
            <a:avLst/>
          </a:prstGeom>
        </p:spPr>
      </p:pic>
      <p:sp>
        <p:nvSpPr>
          <p:cNvPr id="2" name="Google Shape;433;p44">
            <a:extLst>
              <a:ext uri="{FF2B5EF4-FFF2-40B4-BE49-F238E27FC236}">
                <a16:creationId xmlns:a16="http://schemas.microsoft.com/office/drawing/2014/main" id="{52EAE26C-FB25-30DD-791C-367BD41F9FE1}"/>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41</a:t>
            </a:r>
          </a:p>
        </p:txBody>
      </p:sp>
    </p:spTree>
    <p:extLst>
      <p:ext uri="{BB962C8B-B14F-4D97-AF65-F5344CB8AC3E}">
        <p14:creationId xmlns:p14="http://schemas.microsoft.com/office/powerpoint/2010/main" val="955119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solidFill>
                  <a:schemeClr val="tx2"/>
                </a:solidFill>
              </a:rPr>
              <a:t>Fonction</a:t>
            </a:r>
            <a:r>
              <a:rPr lang="en-US" sz="2800" dirty="0">
                <a:solidFill>
                  <a:schemeClr val="tx2"/>
                </a:solidFill>
              </a:rPr>
              <a:t> lambda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CB46DD4F-321D-25B2-9235-9B20EB2EFF0A}"/>
              </a:ext>
            </a:extLst>
          </p:cNvPr>
          <p:cNvSpPr txBox="1"/>
          <p:nvPr/>
        </p:nvSpPr>
        <p:spPr>
          <a:xfrm>
            <a:off x="1105557" y="1061815"/>
            <a:ext cx="6943240" cy="3970318"/>
          </a:xfrm>
          <a:prstGeom prst="rect">
            <a:avLst/>
          </a:prstGeom>
          <a:noFill/>
        </p:spPr>
        <p:txBody>
          <a:bodyPr wrap="square" rtlCol="0">
            <a:spAutoFit/>
          </a:bodyPr>
          <a:lstStyle/>
          <a:p>
            <a:pPr algn="l"/>
            <a:r>
              <a:rPr lang="fr-FR" sz="1800" b="1" i="0" u="none" strike="noStrike" baseline="0" dirty="0">
                <a:solidFill>
                  <a:schemeClr val="tx2"/>
                </a:solidFill>
                <a:latin typeface="TimesNewRomanPSMT"/>
              </a:rPr>
              <a:t>Avant tout, voyons la syntaxe d'une définition de fonction </a:t>
            </a:r>
            <a:r>
              <a:rPr lang="fr-FR" sz="1800" b="1" i="0" u="none" strike="noStrike" baseline="0" dirty="0">
                <a:solidFill>
                  <a:schemeClr val="tx2"/>
                </a:solidFill>
                <a:latin typeface="CourierNewPS-BoldMT"/>
              </a:rPr>
              <a:t>lambda</a:t>
            </a:r>
            <a:r>
              <a:rPr lang="fr-FR" sz="1800" b="1" i="0" u="none" strike="noStrike" baseline="0" dirty="0">
                <a:solidFill>
                  <a:schemeClr val="tx2"/>
                </a:solidFill>
                <a:latin typeface="TimesNewRomanPSMT"/>
              </a:rPr>
              <a:t>. Nous allons utiliser le mot-clé </a:t>
            </a:r>
            <a:r>
              <a:rPr lang="fr-FR" sz="1800" b="1" i="0" u="none" strike="noStrike" baseline="0" dirty="0">
                <a:solidFill>
                  <a:schemeClr val="tx2"/>
                </a:solidFill>
                <a:latin typeface="CourierNewPS-BoldMT"/>
              </a:rPr>
              <a:t>lambda </a:t>
            </a:r>
            <a:r>
              <a:rPr lang="fr-FR" sz="1800" b="1" i="0" u="none" strike="noStrike" baseline="0" dirty="0">
                <a:solidFill>
                  <a:schemeClr val="tx2"/>
                </a:solidFill>
                <a:latin typeface="TimesNewRomanPSMT"/>
              </a:rPr>
              <a:t>comme ceci :</a:t>
            </a:r>
          </a:p>
          <a:p>
            <a:pPr algn="l"/>
            <a:r>
              <a:rPr lang="fr-FR" sz="1800" b="1" i="0" u="none" strike="noStrike" baseline="0" dirty="0">
                <a:solidFill>
                  <a:srgbClr val="FFFF00"/>
                </a:solidFill>
                <a:latin typeface="CourierNewPS-BoldMT"/>
              </a:rPr>
              <a:t>lambda </a:t>
            </a:r>
            <a:r>
              <a:rPr lang="fr-FR" sz="1800" b="1" i="0" u="none" strike="noStrike" baseline="0" dirty="0">
                <a:solidFill>
                  <a:srgbClr val="FFFF00"/>
                </a:solidFill>
                <a:latin typeface="CourierNewPSMT"/>
              </a:rPr>
              <a:t>arg1, arg2,… : instruction de retour</a:t>
            </a:r>
            <a:r>
              <a:rPr lang="fr-FR" sz="1800" b="1" i="0" u="none" strike="noStrike" baseline="0" dirty="0">
                <a:solidFill>
                  <a:srgbClr val="FFFF00"/>
                </a:solidFill>
                <a:latin typeface="TimesNewRomanPSMT"/>
              </a:rPr>
              <a:t>.</a:t>
            </a:r>
          </a:p>
          <a:p>
            <a:pPr algn="l"/>
            <a:r>
              <a:rPr lang="fr-FR" sz="1800" b="1" i="0" u="none" strike="noStrike" baseline="0" dirty="0">
                <a:solidFill>
                  <a:schemeClr val="tx2"/>
                </a:solidFill>
                <a:latin typeface="TimesNewRomanPSMT"/>
              </a:rPr>
              <a:t>Je pense qu'un exemple vous semblera plus clair. On veut créer une fonction qui prend un paramètre et renvoie ce paramètre au</a:t>
            </a:r>
          </a:p>
          <a:p>
            <a:pPr algn="l"/>
            <a:r>
              <a:rPr lang="fr-FR" sz="1800" b="1" i="0" u="none" strike="noStrike" baseline="0" dirty="0">
                <a:solidFill>
                  <a:schemeClr val="tx2"/>
                </a:solidFill>
                <a:latin typeface="TimesNewRomanPSMT"/>
              </a:rPr>
              <a:t>carré.</a:t>
            </a:r>
          </a:p>
          <a:p>
            <a:pPr algn="l"/>
            <a:r>
              <a:rPr lang="fr-FR" sz="1800" b="1" i="0" u="none" strike="noStrike" baseline="0" dirty="0">
                <a:solidFill>
                  <a:schemeClr val="tx2"/>
                </a:solidFill>
                <a:latin typeface="TimesNewRomanPS-BoldMT"/>
              </a:rPr>
              <a:t>Code : Python Console</a:t>
            </a:r>
          </a:p>
          <a:p>
            <a:pPr algn="l"/>
            <a:r>
              <a:rPr lang="fr-FR" sz="1800" b="1" i="0" u="none" strike="noStrike" baseline="0" dirty="0">
                <a:solidFill>
                  <a:srgbClr val="FFFF00"/>
                </a:solidFill>
                <a:latin typeface="CourierNewPS-BoldMT"/>
              </a:rPr>
              <a:t>&gt;&gt;&gt; lambda </a:t>
            </a:r>
            <a:r>
              <a:rPr lang="fr-FR" sz="1800" b="1" i="0" u="none" strike="noStrike" baseline="0" dirty="0">
                <a:solidFill>
                  <a:srgbClr val="FFFF00"/>
                </a:solidFill>
                <a:latin typeface="CourierNewPSMT"/>
              </a:rPr>
              <a:t>x: x * x</a:t>
            </a:r>
          </a:p>
          <a:p>
            <a:pPr algn="l"/>
            <a:r>
              <a:rPr lang="fr-FR" sz="1800" b="1" i="0" u="none" strike="noStrike" baseline="0" dirty="0">
                <a:solidFill>
                  <a:schemeClr val="tx2"/>
                </a:solidFill>
                <a:latin typeface="TimesNewRomanPSMT"/>
              </a:rPr>
              <a:t>D'abord, on a le mot-clé </a:t>
            </a:r>
            <a:r>
              <a:rPr lang="fr-FR" sz="1800" b="1" i="0" u="none" strike="noStrike" baseline="0" dirty="0">
                <a:solidFill>
                  <a:schemeClr val="tx2"/>
                </a:solidFill>
                <a:latin typeface="CourierNewPS-BoldMT"/>
              </a:rPr>
              <a:t>lambda </a:t>
            </a:r>
            <a:r>
              <a:rPr lang="fr-FR" sz="1800" b="1" i="0" u="none" strike="noStrike" baseline="0" dirty="0">
                <a:solidFill>
                  <a:schemeClr val="tx2"/>
                </a:solidFill>
                <a:latin typeface="TimesNewRomanPSMT"/>
              </a:rPr>
              <a:t>suivi de la liste des arguments, séparés par des virgules. Ici, il n'y a qu'un seul argument, c'est</a:t>
            </a:r>
          </a:p>
          <a:p>
            <a:pPr algn="l"/>
            <a:r>
              <a:rPr lang="fr-FR" sz="1800" b="1" i="0" u="none" strike="noStrike" baseline="0" dirty="0">
                <a:solidFill>
                  <a:schemeClr val="tx2"/>
                </a:solidFill>
                <a:latin typeface="CourierNewPSMT"/>
              </a:rPr>
              <a:t>x</a:t>
            </a:r>
            <a:r>
              <a:rPr lang="fr-FR" sz="1800" b="1" i="0" u="none" strike="noStrike" baseline="0" dirty="0">
                <a:solidFill>
                  <a:schemeClr val="tx2"/>
                </a:solidFill>
                <a:latin typeface="TimesNewRomanPSMT"/>
              </a:rPr>
              <a:t>. Ensuite figure un nouveau signe deux points « : » et l'instruction de la </a:t>
            </a:r>
            <a:r>
              <a:rPr lang="fr-FR" sz="1800" b="1" i="0" u="none" strike="noStrike" baseline="0" dirty="0">
                <a:solidFill>
                  <a:schemeClr val="tx2"/>
                </a:solidFill>
                <a:latin typeface="CourierNewPS-BoldMT"/>
              </a:rPr>
              <a:t>lambda</a:t>
            </a:r>
            <a:r>
              <a:rPr lang="fr-FR" sz="1800" b="1" i="0" u="none" strike="noStrike" baseline="0" dirty="0">
                <a:solidFill>
                  <a:schemeClr val="tx2"/>
                </a:solidFill>
                <a:latin typeface="TimesNewRomanPSMT"/>
              </a:rPr>
              <a:t>. C'est le résultat de l'instruction que vous</a:t>
            </a:r>
          </a:p>
          <a:p>
            <a:pPr algn="l"/>
            <a:r>
              <a:rPr lang="fr-FR" sz="1800" b="1" i="0" u="none" strike="noStrike" baseline="0" dirty="0">
                <a:solidFill>
                  <a:schemeClr val="tx2"/>
                </a:solidFill>
                <a:latin typeface="TimesNewRomanPSMT"/>
              </a:rPr>
              <a:t>placez ici qui sera renvoyé par la fonction. Dans notre exemple, on renvoie donc </a:t>
            </a:r>
            <a:r>
              <a:rPr lang="fr-FR" sz="1800" b="1" i="0" u="none" strike="noStrike" baseline="0" dirty="0">
                <a:solidFill>
                  <a:schemeClr val="tx2"/>
                </a:solidFill>
                <a:latin typeface="CourierNewPSMT"/>
              </a:rPr>
              <a:t>x * x</a:t>
            </a:r>
            <a:r>
              <a:rPr lang="fr-FR" sz="1800" b="1" i="0" u="none" strike="noStrike" baseline="0" dirty="0">
                <a:solidFill>
                  <a:schemeClr val="tx2"/>
                </a:solidFill>
                <a:latin typeface="TimesNewRomanPSMT"/>
              </a:rPr>
              <a:t>.</a:t>
            </a:r>
            <a:endParaRPr lang="fr-FR" b="1" dirty="0">
              <a:solidFill>
                <a:schemeClr val="tx2"/>
              </a:solidFill>
            </a:endParaRPr>
          </a:p>
        </p:txBody>
      </p:sp>
      <p:sp>
        <p:nvSpPr>
          <p:cNvPr id="3" name="Google Shape;433;p44">
            <a:extLst>
              <a:ext uri="{FF2B5EF4-FFF2-40B4-BE49-F238E27FC236}">
                <a16:creationId xmlns:a16="http://schemas.microsoft.com/office/drawing/2014/main" id="{4F33EC56-EFBD-A914-2B0F-B8FD9DEE67F1}"/>
              </a:ext>
            </a:extLst>
          </p:cNvPr>
          <p:cNvSpPr txBox="1">
            <a:spLocks/>
          </p:cNvSpPr>
          <p:nvPr/>
        </p:nvSpPr>
        <p:spPr>
          <a:xfrm>
            <a:off x="7924801" y="4739235"/>
            <a:ext cx="765046"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42</a:t>
            </a:r>
          </a:p>
        </p:txBody>
      </p:sp>
    </p:spTree>
    <p:extLst>
      <p:ext uri="{BB962C8B-B14F-4D97-AF65-F5344CB8AC3E}">
        <p14:creationId xmlns:p14="http://schemas.microsoft.com/office/powerpoint/2010/main" val="1571339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solidFill>
                  <a:schemeClr val="tx2"/>
                </a:solidFill>
              </a:rPr>
              <a:t>Fonction</a:t>
            </a:r>
            <a:r>
              <a:rPr lang="en-US" sz="2800" dirty="0">
                <a:solidFill>
                  <a:schemeClr val="tx2"/>
                </a:solidFill>
              </a:rPr>
              <a:t> lambda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CB46DD4F-321D-25B2-9235-9B20EB2EFF0A}"/>
              </a:ext>
            </a:extLst>
          </p:cNvPr>
          <p:cNvSpPr txBox="1"/>
          <p:nvPr/>
        </p:nvSpPr>
        <p:spPr>
          <a:xfrm>
            <a:off x="1172442" y="1413864"/>
            <a:ext cx="6943240" cy="3447098"/>
          </a:xfrm>
          <a:prstGeom prst="rect">
            <a:avLst/>
          </a:prstGeom>
          <a:noFill/>
        </p:spPr>
        <p:txBody>
          <a:bodyPr wrap="square" rtlCol="0">
            <a:spAutoFit/>
          </a:bodyPr>
          <a:lstStyle/>
          <a:p>
            <a:pPr algn="l"/>
            <a:r>
              <a:rPr lang="fr-FR" sz="2000" b="1" i="0" u="none" strike="noStrike" baseline="0" dirty="0">
                <a:solidFill>
                  <a:schemeClr val="tx2"/>
                </a:solidFill>
                <a:latin typeface="TimesNewRomanPSMT"/>
              </a:rPr>
              <a:t>On a bien créé une fonction </a:t>
            </a:r>
            <a:r>
              <a:rPr lang="fr-FR" sz="2000" b="1" i="0" u="none" strike="noStrike" baseline="0" dirty="0">
                <a:solidFill>
                  <a:schemeClr val="tx2"/>
                </a:solidFill>
                <a:latin typeface="CourierNewPS-BoldMT"/>
              </a:rPr>
              <a:t>lambda </a:t>
            </a:r>
            <a:r>
              <a:rPr lang="fr-FR" sz="2000" b="1" i="0" u="none" strike="noStrike" baseline="0" dirty="0">
                <a:solidFill>
                  <a:schemeClr val="tx2"/>
                </a:solidFill>
                <a:latin typeface="TimesNewRomanPSMT"/>
              </a:rPr>
              <a:t>mais on ne dispose ici d'aucun moyen pour l'appeler. Vous pouvez tout simplement stocker votre </a:t>
            </a:r>
            <a:r>
              <a:rPr lang="fr-FR" sz="2000" b="1" i="0" u="none" strike="noStrike" baseline="0" dirty="0">
                <a:solidFill>
                  <a:srgbClr val="FFFF00"/>
                </a:solidFill>
                <a:latin typeface="TimesNewRomanPSMT"/>
              </a:rPr>
              <a:t>fonction </a:t>
            </a:r>
            <a:r>
              <a:rPr lang="fr-FR" sz="2000" b="1" i="0" u="none" strike="noStrike" baseline="0" dirty="0">
                <a:solidFill>
                  <a:srgbClr val="FFFF00"/>
                </a:solidFill>
                <a:latin typeface="CourierNewPS-BoldMT"/>
              </a:rPr>
              <a:t>lambda </a:t>
            </a:r>
            <a:r>
              <a:rPr lang="fr-FR" sz="2000" b="1" i="0" u="none" strike="noStrike" baseline="0" dirty="0">
                <a:solidFill>
                  <a:schemeClr val="tx2"/>
                </a:solidFill>
                <a:latin typeface="TimesNewRomanPSMT"/>
              </a:rPr>
              <a:t>nouvellement définie dans une variable, par une simple affectation :</a:t>
            </a:r>
          </a:p>
          <a:p>
            <a:pPr algn="l"/>
            <a:r>
              <a:rPr lang="fr-FR" sz="2000" b="1" i="0" u="none" strike="noStrike" baseline="0" dirty="0">
                <a:latin typeface="TimesNewRomanPS-BoldMT"/>
              </a:rPr>
              <a:t>Code : Python Console</a:t>
            </a:r>
          </a:p>
          <a:p>
            <a:pPr algn="l"/>
            <a:r>
              <a:rPr lang="fr-FR" sz="2000" b="1" i="0" u="none" strike="noStrike" baseline="0" dirty="0">
                <a:solidFill>
                  <a:srgbClr val="FFFF00"/>
                </a:solidFill>
                <a:latin typeface="CourierNewPS-BoldMT"/>
              </a:rPr>
              <a:t>&gt;&gt;&gt; </a:t>
            </a:r>
            <a:r>
              <a:rPr lang="fr-FR" sz="2000" b="1" i="0" u="none" strike="noStrike" baseline="0" dirty="0">
                <a:solidFill>
                  <a:srgbClr val="FFFF00"/>
                </a:solidFill>
                <a:latin typeface="CourierNewPSMT"/>
              </a:rPr>
              <a:t>f = </a:t>
            </a:r>
            <a:r>
              <a:rPr lang="fr-FR" sz="2000" b="1" i="0" u="none" strike="noStrike" baseline="0" dirty="0">
                <a:solidFill>
                  <a:srgbClr val="FFFF00"/>
                </a:solidFill>
                <a:latin typeface="CourierNewPS-BoldMT"/>
              </a:rPr>
              <a:t>lambda </a:t>
            </a:r>
            <a:r>
              <a:rPr lang="fr-FR" sz="2000" b="1" i="0" u="none" strike="noStrike" baseline="0" dirty="0">
                <a:solidFill>
                  <a:srgbClr val="FFFF00"/>
                </a:solidFill>
                <a:latin typeface="CourierNewPSMT"/>
              </a:rPr>
              <a:t>x: x * x</a:t>
            </a:r>
          </a:p>
          <a:p>
            <a:pPr algn="l"/>
            <a:r>
              <a:rPr lang="fr-FR" sz="2000" b="1" i="0" u="none" strike="noStrike" baseline="0" dirty="0">
                <a:solidFill>
                  <a:srgbClr val="FFFF00"/>
                </a:solidFill>
                <a:latin typeface="CourierNewPS-BoldMT"/>
              </a:rPr>
              <a:t>&gt;&gt;&gt; </a:t>
            </a:r>
            <a:r>
              <a:rPr lang="fr-FR" sz="2000" b="1" i="0" u="none" strike="noStrike" baseline="0" dirty="0">
                <a:solidFill>
                  <a:srgbClr val="FFFF00"/>
                </a:solidFill>
                <a:latin typeface="CourierNewPSMT"/>
              </a:rPr>
              <a:t>f(5)</a:t>
            </a:r>
          </a:p>
          <a:p>
            <a:pPr algn="l"/>
            <a:r>
              <a:rPr lang="fr-FR" sz="2000" b="1" i="0" u="none" strike="noStrike" baseline="0" dirty="0">
                <a:solidFill>
                  <a:srgbClr val="FFFF00"/>
                </a:solidFill>
                <a:latin typeface="CourierNewPSMT"/>
              </a:rPr>
              <a:t>25</a:t>
            </a:r>
          </a:p>
          <a:p>
            <a:pPr algn="l"/>
            <a:r>
              <a:rPr lang="fr-FR" sz="2000" b="1" i="0" u="none" strike="noStrike" baseline="0" dirty="0">
                <a:solidFill>
                  <a:srgbClr val="FFFF00"/>
                </a:solidFill>
                <a:latin typeface="CourierNewPS-BoldMT"/>
              </a:rPr>
              <a:t>&gt;&gt;&gt; </a:t>
            </a:r>
            <a:r>
              <a:rPr lang="fr-FR" sz="2000" b="1" i="0" u="none" strike="noStrike" baseline="0" dirty="0">
                <a:solidFill>
                  <a:srgbClr val="FFFF00"/>
                </a:solidFill>
                <a:latin typeface="CourierNewPSMT"/>
              </a:rPr>
              <a:t>f(-18)</a:t>
            </a:r>
          </a:p>
          <a:p>
            <a:pPr algn="l"/>
            <a:r>
              <a:rPr lang="fr-FR" sz="2000" b="1" i="0" u="none" strike="noStrike" baseline="0" dirty="0">
                <a:solidFill>
                  <a:srgbClr val="FFFF00"/>
                </a:solidFill>
                <a:latin typeface="CourierNewPSMT"/>
              </a:rPr>
              <a:t>324</a:t>
            </a:r>
          </a:p>
          <a:p>
            <a:pPr algn="l"/>
            <a:r>
              <a:rPr lang="fr-FR" sz="2000" b="1" i="0" u="none" strike="noStrike" baseline="0" dirty="0">
                <a:solidFill>
                  <a:srgbClr val="FFFF00"/>
                </a:solidFill>
                <a:latin typeface="CourierNewPSMT"/>
              </a:rPr>
              <a:t>&gt;&gt;&gt;</a:t>
            </a:r>
            <a:endParaRPr lang="fr-FR" sz="1600" b="1" dirty="0">
              <a:solidFill>
                <a:srgbClr val="FFFF00"/>
              </a:solidFill>
            </a:endParaRPr>
          </a:p>
        </p:txBody>
      </p:sp>
      <p:sp>
        <p:nvSpPr>
          <p:cNvPr id="3" name="Google Shape;433;p44">
            <a:extLst>
              <a:ext uri="{FF2B5EF4-FFF2-40B4-BE49-F238E27FC236}">
                <a16:creationId xmlns:a16="http://schemas.microsoft.com/office/drawing/2014/main" id="{E613B526-C176-121C-36BC-2B6ECBD40CD0}"/>
              </a:ext>
            </a:extLst>
          </p:cNvPr>
          <p:cNvSpPr txBox="1">
            <a:spLocks/>
          </p:cNvSpPr>
          <p:nvPr/>
        </p:nvSpPr>
        <p:spPr>
          <a:xfrm>
            <a:off x="7866743" y="4739235"/>
            <a:ext cx="823103"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43</a:t>
            </a:r>
          </a:p>
        </p:txBody>
      </p:sp>
    </p:spTree>
    <p:extLst>
      <p:ext uri="{BB962C8B-B14F-4D97-AF65-F5344CB8AC3E}">
        <p14:creationId xmlns:p14="http://schemas.microsoft.com/office/powerpoint/2010/main" val="1555008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solidFill>
                  <a:schemeClr val="tx2"/>
                </a:solidFill>
              </a:rPr>
              <a:t>Exeption</a:t>
            </a:r>
            <a:r>
              <a:rPr lang="en-US" sz="2800" dirty="0">
                <a:solidFill>
                  <a:schemeClr val="tx2"/>
                </a:solidFill>
              </a:rPr>
              <a:t>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CB46DD4F-321D-25B2-9235-9B20EB2EFF0A}"/>
              </a:ext>
            </a:extLst>
          </p:cNvPr>
          <p:cNvSpPr txBox="1"/>
          <p:nvPr/>
        </p:nvSpPr>
        <p:spPr>
          <a:xfrm>
            <a:off x="1117741" y="1430110"/>
            <a:ext cx="5686015" cy="2215991"/>
          </a:xfrm>
          <a:prstGeom prst="rect">
            <a:avLst/>
          </a:prstGeom>
          <a:noFill/>
        </p:spPr>
        <p:txBody>
          <a:bodyPr wrap="square" rtlCol="0">
            <a:spAutoFit/>
          </a:bodyPr>
          <a:lstStyle/>
          <a:p>
            <a:pPr algn="l"/>
            <a:r>
              <a:rPr lang="fr-FR" sz="2000" b="1" i="0" u="none" strike="noStrike" baseline="0" dirty="0">
                <a:solidFill>
                  <a:schemeClr val="tx2"/>
                </a:solidFill>
                <a:latin typeface="TimesNewRomanPS-BoldMT"/>
              </a:rPr>
              <a:t>À quoi cela </a:t>
            </a:r>
            <a:r>
              <a:rPr lang="fr-FR" sz="2000" b="1" i="0" u="none" strike="noStrike" baseline="0" dirty="0" err="1">
                <a:solidFill>
                  <a:schemeClr val="tx2"/>
                </a:solidFill>
                <a:latin typeface="TimesNewRomanPS-BoldMT"/>
              </a:rPr>
              <a:t>sert-il</a:t>
            </a:r>
            <a:r>
              <a:rPr lang="fr-FR" sz="2000" b="1" i="0" u="none" strike="noStrike" baseline="0" dirty="0">
                <a:solidFill>
                  <a:schemeClr val="tx2"/>
                </a:solidFill>
                <a:latin typeface="TimesNewRomanPS-BoldMT"/>
              </a:rPr>
              <a:t> ?</a:t>
            </a:r>
          </a:p>
          <a:p>
            <a:pPr algn="l"/>
            <a:r>
              <a:rPr lang="fr-FR" sz="2000" b="1" i="0" u="none" strike="noStrike" baseline="0" dirty="0">
                <a:solidFill>
                  <a:schemeClr val="tx2"/>
                </a:solidFill>
                <a:latin typeface="TimesNewRomanPSMT"/>
              </a:rPr>
              <a:t>Nous avons déjà été confrontés à des erreurs dans nos programmes,. Quand Python rencontre</a:t>
            </a:r>
          </a:p>
          <a:p>
            <a:pPr algn="l"/>
            <a:r>
              <a:rPr lang="fr-FR" sz="2000" b="1" i="0" u="none" strike="noStrike" baseline="0" dirty="0">
                <a:solidFill>
                  <a:schemeClr val="tx2"/>
                </a:solidFill>
                <a:latin typeface="TimesNewRomanPSMT"/>
              </a:rPr>
              <a:t>une erreur dans votre code, il </a:t>
            </a:r>
            <a:r>
              <a:rPr lang="fr-FR" sz="2000" b="1" i="0" u="none" strike="noStrike" baseline="0" dirty="0">
                <a:solidFill>
                  <a:schemeClr val="tx2"/>
                </a:solidFill>
                <a:latin typeface="TimesNewRomanPS-BoldMT"/>
              </a:rPr>
              <a:t>lève une exception</a:t>
            </a:r>
            <a:r>
              <a:rPr lang="fr-FR" sz="2000" b="1" i="0" u="none" strike="noStrike" baseline="0" dirty="0">
                <a:solidFill>
                  <a:schemeClr val="tx2"/>
                </a:solidFill>
                <a:latin typeface="TimesNewRomanPSMT"/>
              </a:rPr>
              <a:t>. Sans le savoir, vous avez donc déjà vu des exceptions levées par Python :</a:t>
            </a:r>
          </a:p>
          <a:p>
            <a:pPr algn="l"/>
            <a:endParaRPr lang="fr-FR" sz="1800" b="1" dirty="0">
              <a:solidFill>
                <a:schemeClr val="tx2"/>
              </a:solidFill>
            </a:endParaRPr>
          </a:p>
        </p:txBody>
      </p:sp>
      <p:sp>
        <p:nvSpPr>
          <p:cNvPr id="3" name="Google Shape;433;p44">
            <a:extLst>
              <a:ext uri="{FF2B5EF4-FFF2-40B4-BE49-F238E27FC236}">
                <a16:creationId xmlns:a16="http://schemas.microsoft.com/office/drawing/2014/main" id="{AEBF8055-13B3-7AA1-D415-550FE78B46F2}"/>
              </a:ext>
            </a:extLst>
          </p:cNvPr>
          <p:cNvSpPr txBox="1">
            <a:spLocks/>
          </p:cNvSpPr>
          <p:nvPr/>
        </p:nvSpPr>
        <p:spPr>
          <a:xfrm>
            <a:off x="7874001" y="4739235"/>
            <a:ext cx="815846"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44</a:t>
            </a:r>
          </a:p>
        </p:txBody>
      </p:sp>
    </p:spTree>
    <p:extLst>
      <p:ext uri="{BB962C8B-B14F-4D97-AF65-F5344CB8AC3E}">
        <p14:creationId xmlns:p14="http://schemas.microsoft.com/office/powerpoint/2010/main" val="1070917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en-US" sz="2800" dirty="0" err="1">
                <a:solidFill>
                  <a:schemeClr val="tx2"/>
                </a:solidFill>
              </a:rPr>
              <a:t>Exeption</a:t>
            </a:r>
            <a:r>
              <a:rPr lang="en-US" sz="2800" dirty="0">
                <a:solidFill>
                  <a:schemeClr val="tx2"/>
                </a:solidFill>
              </a:rPr>
              <a:t>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CB46DD4F-321D-25B2-9235-9B20EB2EFF0A}"/>
              </a:ext>
            </a:extLst>
          </p:cNvPr>
          <p:cNvSpPr txBox="1"/>
          <p:nvPr/>
        </p:nvSpPr>
        <p:spPr>
          <a:xfrm>
            <a:off x="521451" y="1294393"/>
            <a:ext cx="8746931" cy="3139321"/>
          </a:xfrm>
          <a:prstGeom prst="rect">
            <a:avLst/>
          </a:prstGeom>
          <a:noFill/>
        </p:spPr>
        <p:txBody>
          <a:bodyPr wrap="square" rtlCol="0">
            <a:spAutoFit/>
          </a:bodyPr>
          <a:lstStyle/>
          <a:p>
            <a:pPr algn="l"/>
            <a:r>
              <a:rPr lang="fr-FR" sz="1800" b="1" i="0" u="none" strike="noStrike" baseline="0" dirty="0">
                <a:solidFill>
                  <a:schemeClr val="tx2"/>
                </a:solidFill>
                <a:latin typeface="TimesNewRomanPS-BoldMT"/>
              </a:rPr>
              <a:t>Code : Python Console</a:t>
            </a:r>
          </a:p>
          <a:p>
            <a:pPr algn="l"/>
            <a:r>
              <a:rPr lang="fr-FR" sz="1800" b="1" i="0" u="none" strike="noStrike" baseline="0" dirty="0">
                <a:solidFill>
                  <a:srgbClr val="FFFF00"/>
                </a:solidFill>
                <a:latin typeface="CourierNewPS-BoldMT"/>
              </a:rPr>
              <a:t>&gt;&gt;&gt; </a:t>
            </a:r>
            <a:r>
              <a:rPr lang="fr-FR" sz="1800" b="1" i="1" u="none" strike="noStrike" baseline="0" dirty="0">
                <a:solidFill>
                  <a:srgbClr val="FFFF00"/>
                </a:solidFill>
                <a:latin typeface="CourierNewPS-ItalicMT"/>
              </a:rPr>
              <a:t># Exemple classique : test d'une division par zéro</a:t>
            </a:r>
          </a:p>
          <a:p>
            <a:pPr algn="l"/>
            <a:r>
              <a:rPr lang="fr-FR" sz="1800" b="1" i="0" u="none" strike="noStrike" baseline="0" dirty="0">
                <a:solidFill>
                  <a:srgbClr val="FFFF00"/>
                </a:solidFill>
                <a:latin typeface="CourierNewPS-BoldMT"/>
              </a:rPr>
              <a:t>&gt;&gt;&gt; </a:t>
            </a:r>
            <a:r>
              <a:rPr lang="fr-FR" sz="1800" b="1" i="0" u="none" strike="noStrike" baseline="0" dirty="0">
                <a:solidFill>
                  <a:srgbClr val="FFFF00"/>
                </a:solidFill>
                <a:latin typeface="CourierNewPSMT"/>
              </a:rPr>
              <a:t>variable = 1/0</a:t>
            </a:r>
          </a:p>
          <a:p>
            <a:pPr algn="l"/>
            <a:r>
              <a:rPr lang="en-US" sz="1800" b="1" i="0" u="none" strike="noStrike" baseline="0" dirty="0">
                <a:solidFill>
                  <a:srgbClr val="FFFF00"/>
                </a:solidFill>
                <a:latin typeface="CourierNewPSMT"/>
              </a:rPr>
              <a:t>Traceback (most recent call last):</a:t>
            </a:r>
          </a:p>
          <a:p>
            <a:pPr algn="l"/>
            <a:r>
              <a:rPr lang="en-US" sz="1800" b="1" i="0" u="none" strike="noStrike" baseline="0" dirty="0">
                <a:solidFill>
                  <a:srgbClr val="FFFF00"/>
                </a:solidFill>
                <a:latin typeface="CourierNewPSMT"/>
              </a:rPr>
              <a:t>File "&lt;stdin&gt;", line 1, in &lt;module&gt;</a:t>
            </a:r>
          </a:p>
          <a:p>
            <a:pPr algn="l"/>
            <a:r>
              <a:rPr lang="en-US" sz="1800" b="1" i="0" u="none" strike="noStrike" baseline="0" dirty="0" err="1">
                <a:solidFill>
                  <a:srgbClr val="FFFF00"/>
                </a:solidFill>
                <a:latin typeface="CourierNewPS-BoldMT"/>
              </a:rPr>
              <a:t>ZeroDivisionError</a:t>
            </a:r>
            <a:r>
              <a:rPr lang="en-US" sz="1800" b="1" i="0" u="none" strike="noStrike" baseline="0" dirty="0">
                <a:solidFill>
                  <a:srgbClr val="FFFF00"/>
                </a:solidFill>
                <a:latin typeface="CourierNewPSMT"/>
              </a:rPr>
              <a:t>: int division or modulo by zero</a:t>
            </a:r>
          </a:p>
          <a:p>
            <a:pPr algn="l"/>
            <a:r>
              <a:rPr lang="fr-FR" sz="1800" b="1" i="0" u="none" strike="noStrike" baseline="0" dirty="0">
                <a:solidFill>
                  <a:schemeClr val="tx2"/>
                </a:solidFill>
                <a:latin typeface="TimesNewRomanPSMT"/>
              </a:rPr>
              <a:t>Attardons-nous sur la dernière ligne. Nous y trouvons deux informations :</a:t>
            </a:r>
          </a:p>
          <a:p>
            <a:pPr algn="l"/>
            <a:r>
              <a:rPr lang="fr-FR" sz="1800" b="1" i="0" u="none" strike="noStrike" baseline="0" dirty="0" err="1">
                <a:solidFill>
                  <a:srgbClr val="FFFF00"/>
                </a:solidFill>
                <a:latin typeface="CourierNewPS-BoldMT"/>
              </a:rPr>
              <a:t>ZeroDivisionError</a:t>
            </a:r>
            <a:r>
              <a:rPr lang="fr-FR" sz="1800" b="1" i="0" u="none" strike="noStrike" baseline="0" dirty="0">
                <a:solidFill>
                  <a:srgbClr val="FFFF00"/>
                </a:solidFill>
                <a:latin typeface="CourierNewPS-BoldMT"/>
              </a:rPr>
              <a:t> </a:t>
            </a:r>
            <a:r>
              <a:rPr lang="fr-FR" sz="1800" b="1" i="0" u="none" strike="noStrike" baseline="0" dirty="0">
                <a:solidFill>
                  <a:srgbClr val="FFFF00"/>
                </a:solidFill>
                <a:latin typeface="TimesNewRomanPSMT"/>
              </a:rPr>
              <a:t>: </a:t>
            </a:r>
            <a:r>
              <a:rPr lang="fr-FR" sz="1800" b="1" i="0" u="none" strike="noStrike" baseline="0" dirty="0">
                <a:solidFill>
                  <a:schemeClr val="tx2"/>
                </a:solidFill>
                <a:latin typeface="TimesNewRomanPSMT"/>
              </a:rPr>
              <a:t>le type de l'exception ;</a:t>
            </a:r>
          </a:p>
          <a:p>
            <a:pPr algn="l"/>
            <a:r>
              <a:rPr lang="fr-FR" sz="1800" b="1" i="0" u="none" strike="noStrike" baseline="0" dirty="0" err="1">
                <a:solidFill>
                  <a:srgbClr val="FFFF00"/>
                </a:solidFill>
                <a:latin typeface="CourierNewPSMT"/>
              </a:rPr>
              <a:t>int</a:t>
            </a:r>
            <a:r>
              <a:rPr lang="fr-FR" sz="1800" b="1" i="0" u="none" strike="noStrike" baseline="0" dirty="0">
                <a:solidFill>
                  <a:srgbClr val="FFFF00"/>
                </a:solidFill>
                <a:latin typeface="CourierNewPSMT"/>
              </a:rPr>
              <a:t> division </a:t>
            </a:r>
            <a:r>
              <a:rPr lang="fr-FR" sz="1800" b="1" i="0" u="none" strike="noStrike" baseline="0" dirty="0">
                <a:solidFill>
                  <a:srgbClr val="FFFF00"/>
                </a:solidFill>
                <a:latin typeface="CourierNewPS-BoldMT"/>
              </a:rPr>
              <a:t>or </a:t>
            </a:r>
            <a:r>
              <a:rPr lang="fr-FR" sz="1800" b="1" i="0" u="none" strike="noStrike" baseline="0" dirty="0">
                <a:solidFill>
                  <a:srgbClr val="FFFF00"/>
                </a:solidFill>
                <a:latin typeface="CourierNewPSMT"/>
              </a:rPr>
              <a:t>modulo by </a:t>
            </a:r>
            <a:r>
              <a:rPr lang="fr-FR" sz="1800" b="1" i="0" u="none" strike="noStrike" baseline="0" dirty="0" err="1">
                <a:solidFill>
                  <a:srgbClr val="FFFF00"/>
                </a:solidFill>
                <a:latin typeface="CourierNewPSMT"/>
              </a:rPr>
              <a:t>zero</a:t>
            </a:r>
            <a:r>
              <a:rPr lang="fr-FR" sz="1800" b="1" i="0" u="none" strike="noStrike" baseline="0" dirty="0">
                <a:solidFill>
                  <a:srgbClr val="FFFF00"/>
                </a:solidFill>
                <a:latin typeface="CourierNewPSMT"/>
              </a:rPr>
              <a:t> </a:t>
            </a:r>
            <a:r>
              <a:rPr lang="fr-FR" sz="1800" b="1" i="0" u="none" strike="noStrike" baseline="0" dirty="0">
                <a:solidFill>
                  <a:srgbClr val="FFFF00"/>
                </a:solidFill>
                <a:latin typeface="TimesNewRomanPSMT"/>
              </a:rPr>
              <a:t>: </a:t>
            </a:r>
            <a:r>
              <a:rPr lang="fr-FR" sz="1800" b="1" i="0" u="none" strike="noStrike" baseline="0" dirty="0">
                <a:solidFill>
                  <a:schemeClr val="tx2"/>
                </a:solidFill>
                <a:latin typeface="TimesNewRomanPSMT"/>
              </a:rPr>
              <a:t>le message qu'envoie Python pour vous aider à comprendre l'erreur qui</a:t>
            </a:r>
          </a:p>
          <a:p>
            <a:pPr algn="l"/>
            <a:r>
              <a:rPr lang="fr-FR" sz="1800" b="1" i="0" u="none" strike="noStrike" baseline="0" dirty="0">
                <a:solidFill>
                  <a:schemeClr val="tx2"/>
                </a:solidFill>
                <a:latin typeface="TimesNewRomanPSMT"/>
              </a:rPr>
              <a:t>vient de se produire.</a:t>
            </a:r>
            <a:endParaRPr lang="fr-FR" sz="1600" b="1" dirty="0">
              <a:solidFill>
                <a:schemeClr val="tx2"/>
              </a:solidFill>
            </a:endParaRPr>
          </a:p>
        </p:txBody>
      </p:sp>
      <p:sp>
        <p:nvSpPr>
          <p:cNvPr id="3" name="Google Shape;433;p44">
            <a:extLst>
              <a:ext uri="{FF2B5EF4-FFF2-40B4-BE49-F238E27FC236}">
                <a16:creationId xmlns:a16="http://schemas.microsoft.com/office/drawing/2014/main" id="{8FFD5341-ED9F-0B2D-2212-FA8834175522}"/>
              </a:ext>
            </a:extLst>
          </p:cNvPr>
          <p:cNvSpPr txBox="1">
            <a:spLocks/>
          </p:cNvSpPr>
          <p:nvPr/>
        </p:nvSpPr>
        <p:spPr>
          <a:xfrm>
            <a:off x="7903029" y="4739235"/>
            <a:ext cx="786817"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45</a:t>
            </a:r>
          </a:p>
        </p:txBody>
      </p:sp>
    </p:spTree>
    <p:extLst>
      <p:ext uri="{BB962C8B-B14F-4D97-AF65-F5344CB8AC3E}">
        <p14:creationId xmlns:p14="http://schemas.microsoft.com/office/powerpoint/2010/main" val="622677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en-US" sz="2800" dirty="0" err="1">
                <a:solidFill>
                  <a:schemeClr val="tx2"/>
                </a:solidFill>
              </a:rPr>
              <a:t>Exeption</a:t>
            </a:r>
            <a:r>
              <a:rPr lang="en-US" sz="2800" dirty="0">
                <a:solidFill>
                  <a:schemeClr val="tx2"/>
                </a:solidFill>
              </a:rPr>
              <a:t>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CB46DD4F-321D-25B2-9235-9B20EB2EFF0A}"/>
              </a:ext>
            </a:extLst>
          </p:cNvPr>
          <p:cNvSpPr txBox="1"/>
          <p:nvPr/>
        </p:nvSpPr>
        <p:spPr>
          <a:xfrm>
            <a:off x="521451" y="1550799"/>
            <a:ext cx="8746931" cy="1477328"/>
          </a:xfrm>
          <a:prstGeom prst="rect">
            <a:avLst/>
          </a:prstGeom>
          <a:noFill/>
        </p:spPr>
        <p:txBody>
          <a:bodyPr wrap="square" rtlCol="0">
            <a:spAutoFit/>
          </a:bodyPr>
          <a:lstStyle/>
          <a:p>
            <a:pPr algn="l"/>
            <a:r>
              <a:rPr lang="fr-FR" sz="1800" b="1" i="0" u="none" strike="noStrike" baseline="0" dirty="0">
                <a:solidFill>
                  <a:srgbClr val="FFFF00"/>
                </a:solidFill>
                <a:latin typeface="TimesNewRomanPS-BoldMT"/>
              </a:rPr>
              <a:t>Code : Python</a:t>
            </a:r>
          </a:p>
          <a:p>
            <a:pPr algn="l"/>
            <a:r>
              <a:rPr lang="fr-FR" sz="1800" b="1" i="0" u="none" strike="noStrike" baseline="0" dirty="0" err="1">
                <a:solidFill>
                  <a:srgbClr val="FFFF00"/>
                </a:solidFill>
                <a:latin typeface="CourierNewPS-BoldMT"/>
              </a:rPr>
              <a:t>try</a:t>
            </a:r>
            <a:r>
              <a:rPr lang="fr-FR" sz="1800" b="1" i="0" u="none" strike="noStrike" baseline="0" dirty="0">
                <a:solidFill>
                  <a:srgbClr val="FFFF00"/>
                </a:solidFill>
                <a:latin typeface="CourierNewPSMT"/>
              </a:rPr>
              <a:t>:</a:t>
            </a:r>
          </a:p>
          <a:p>
            <a:pPr algn="l"/>
            <a:r>
              <a:rPr lang="fr-FR" sz="1800" b="1" i="1" u="none" strike="noStrike" baseline="0" dirty="0">
                <a:solidFill>
                  <a:srgbClr val="FFFF00"/>
                </a:solidFill>
                <a:latin typeface="CourierNewPS-ItalicMT"/>
              </a:rPr>
              <a:t># Bloc de test</a:t>
            </a:r>
          </a:p>
          <a:p>
            <a:pPr algn="l"/>
            <a:r>
              <a:rPr lang="fr-FR" sz="1800" b="1" i="0" u="none" strike="noStrike" baseline="0" dirty="0" err="1">
                <a:solidFill>
                  <a:srgbClr val="FFFF00"/>
                </a:solidFill>
                <a:latin typeface="CourierNewPS-BoldMT"/>
              </a:rPr>
              <a:t>except</a:t>
            </a:r>
            <a:r>
              <a:rPr lang="fr-FR" sz="1800" b="1" i="0" u="none" strike="noStrike" baseline="0" dirty="0">
                <a:solidFill>
                  <a:srgbClr val="FFFF00"/>
                </a:solidFill>
                <a:latin typeface="CourierNewPS-BoldMT"/>
              </a:rPr>
              <a:t> </a:t>
            </a:r>
            <a:r>
              <a:rPr lang="fr-FR" sz="1800" b="1" i="0" u="none" strike="noStrike" baseline="0" dirty="0" err="1">
                <a:solidFill>
                  <a:srgbClr val="FFFF00"/>
                </a:solidFill>
                <a:latin typeface="CourierNewPSMT"/>
              </a:rPr>
              <a:t>type_de_l_exception</a:t>
            </a:r>
            <a:r>
              <a:rPr lang="fr-FR" sz="1800" b="1" i="0" u="none" strike="noStrike" baseline="0" dirty="0">
                <a:solidFill>
                  <a:srgbClr val="FFFF00"/>
                </a:solidFill>
                <a:latin typeface="CourierNewPSMT"/>
              </a:rPr>
              <a:t> </a:t>
            </a:r>
            <a:r>
              <a:rPr lang="fr-FR" sz="1800" b="1" i="0" u="none" strike="noStrike" baseline="0" dirty="0">
                <a:solidFill>
                  <a:srgbClr val="FFFF00"/>
                </a:solidFill>
                <a:latin typeface="CourierNewPS-BoldMT"/>
              </a:rPr>
              <a:t>as </a:t>
            </a:r>
            <a:r>
              <a:rPr lang="fr-FR" sz="1800" b="1" i="0" u="none" strike="noStrike" baseline="0" dirty="0" err="1">
                <a:solidFill>
                  <a:srgbClr val="FFFF00"/>
                </a:solidFill>
                <a:latin typeface="CourierNewPSMT"/>
              </a:rPr>
              <a:t>exception_retournee</a:t>
            </a:r>
            <a:r>
              <a:rPr lang="fr-FR" sz="1800" b="1" i="0" u="none" strike="noStrike" baseline="0" dirty="0">
                <a:solidFill>
                  <a:srgbClr val="FFFF00"/>
                </a:solidFill>
                <a:latin typeface="CourierNewPSMT"/>
              </a:rPr>
              <a:t>:</a:t>
            </a:r>
          </a:p>
          <a:p>
            <a:pPr algn="l"/>
            <a:r>
              <a:rPr lang="fr-FR" sz="1800" b="1" i="0" u="none" strike="noStrike" baseline="0" dirty="0" err="1">
                <a:solidFill>
                  <a:srgbClr val="FFFF00"/>
                </a:solidFill>
                <a:latin typeface="CourierNewPS-BoldMT"/>
              </a:rPr>
              <a:t>print</a:t>
            </a:r>
            <a:r>
              <a:rPr lang="fr-FR" sz="1800" b="1" i="0" u="none" strike="noStrike" baseline="0" dirty="0">
                <a:solidFill>
                  <a:srgbClr val="FFFF00"/>
                </a:solidFill>
                <a:latin typeface="CourierNewPSMT"/>
              </a:rPr>
              <a:t>("Voici l'erreur :", </a:t>
            </a:r>
            <a:r>
              <a:rPr lang="fr-FR" sz="1800" b="1" i="0" u="none" strike="noStrike" baseline="0" dirty="0" err="1">
                <a:solidFill>
                  <a:srgbClr val="FFFF00"/>
                </a:solidFill>
                <a:latin typeface="CourierNewPSMT"/>
              </a:rPr>
              <a:t>exception_retournee</a:t>
            </a:r>
            <a:r>
              <a:rPr lang="fr-FR" sz="1800" b="1" i="0" u="none" strike="noStrike" baseline="0" dirty="0">
                <a:solidFill>
                  <a:srgbClr val="FFFF00"/>
                </a:solidFill>
                <a:latin typeface="CourierNewPSMT"/>
              </a:rPr>
              <a:t>)</a:t>
            </a:r>
            <a:endParaRPr lang="fr-FR" sz="1600" b="1" dirty="0">
              <a:solidFill>
                <a:srgbClr val="FFFF00"/>
              </a:solidFill>
            </a:endParaRPr>
          </a:p>
        </p:txBody>
      </p:sp>
      <p:sp>
        <p:nvSpPr>
          <p:cNvPr id="3" name="Google Shape;433;p44">
            <a:extLst>
              <a:ext uri="{FF2B5EF4-FFF2-40B4-BE49-F238E27FC236}">
                <a16:creationId xmlns:a16="http://schemas.microsoft.com/office/drawing/2014/main" id="{2DAE6DF8-DDC9-0DCB-BF5E-287821F2DEA8}"/>
              </a:ext>
            </a:extLst>
          </p:cNvPr>
          <p:cNvSpPr txBox="1">
            <a:spLocks/>
          </p:cNvSpPr>
          <p:nvPr/>
        </p:nvSpPr>
        <p:spPr>
          <a:xfrm>
            <a:off x="7917543" y="4739235"/>
            <a:ext cx="772303"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46</a:t>
            </a:r>
          </a:p>
        </p:txBody>
      </p:sp>
    </p:spTree>
    <p:extLst>
      <p:ext uri="{BB962C8B-B14F-4D97-AF65-F5344CB8AC3E}">
        <p14:creationId xmlns:p14="http://schemas.microsoft.com/office/powerpoint/2010/main" val="2362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en-US" sz="2800" dirty="0" err="1">
                <a:solidFill>
                  <a:schemeClr val="tx2"/>
                </a:solidFill>
              </a:rPr>
              <a:t>Exeption</a:t>
            </a:r>
            <a:r>
              <a:rPr lang="en-US" sz="2800" dirty="0">
                <a:solidFill>
                  <a:schemeClr val="tx2"/>
                </a:solidFill>
              </a:rPr>
              <a:t>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CB46DD4F-321D-25B2-9235-9B20EB2EFF0A}"/>
              </a:ext>
            </a:extLst>
          </p:cNvPr>
          <p:cNvSpPr txBox="1"/>
          <p:nvPr/>
        </p:nvSpPr>
        <p:spPr>
          <a:xfrm>
            <a:off x="521451" y="1550799"/>
            <a:ext cx="8746931" cy="1477328"/>
          </a:xfrm>
          <a:prstGeom prst="rect">
            <a:avLst/>
          </a:prstGeom>
          <a:noFill/>
        </p:spPr>
        <p:txBody>
          <a:bodyPr wrap="square" rtlCol="0">
            <a:spAutoFit/>
          </a:bodyPr>
          <a:lstStyle/>
          <a:p>
            <a:pPr algn="l"/>
            <a:r>
              <a:rPr lang="fr-FR" sz="1800" b="1" i="0" u="none" strike="noStrike" baseline="0" dirty="0">
                <a:solidFill>
                  <a:srgbClr val="FFFF00"/>
                </a:solidFill>
                <a:latin typeface="TimesNewRomanPS-BoldMT"/>
              </a:rPr>
              <a:t>Code : Python</a:t>
            </a:r>
          </a:p>
          <a:p>
            <a:pPr algn="l"/>
            <a:r>
              <a:rPr lang="fr-FR" sz="1800" b="1" i="0" u="none" strike="noStrike" baseline="0" dirty="0" err="1">
                <a:solidFill>
                  <a:srgbClr val="FFFF00"/>
                </a:solidFill>
                <a:latin typeface="CourierNewPS-BoldMT"/>
              </a:rPr>
              <a:t>try</a:t>
            </a:r>
            <a:r>
              <a:rPr lang="fr-FR" sz="1800" b="1" i="0" u="none" strike="noStrike" baseline="0" dirty="0">
                <a:solidFill>
                  <a:srgbClr val="FFFF00"/>
                </a:solidFill>
                <a:latin typeface="CourierNewPSMT"/>
              </a:rPr>
              <a:t>:</a:t>
            </a:r>
          </a:p>
          <a:p>
            <a:pPr algn="l"/>
            <a:r>
              <a:rPr lang="fr-FR" sz="1800" b="1" i="1" u="none" strike="noStrike" baseline="0" dirty="0">
                <a:solidFill>
                  <a:srgbClr val="FFFF00"/>
                </a:solidFill>
                <a:latin typeface="CourierNewPS-ItalicMT"/>
              </a:rPr>
              <a:t># Bloc de test</a:t>
            </a:r>
          </a:p>
          <a:p>
            <a:pPr algn="l"/>
            <a:r>
              <a:rPr lang="fr-FR" sz="1800" b="1" i="0" u="none" strike="noStrike" baseline="0" dirty="0" err="1">
                <a:solidFill>
                  <a:srgbClr val="FFFF00"/>
                </a:solidFill>
                <a:latin typeface="CourierNewPS-BoldMT"/>
              </a:rPr>
              <a:t>except</a:t>
            </a:r>
            <a:r>
              <a:rPr lang="fr-FR" sz="1800" b="1" i="0" u="none" strike="noStrike" baseline="0" dirty="0">
                <a:solidFill>
                  <a:srgbClr val="FFFF00"/>
                </a:solidFill>
                <a:latin typeface="CourierNewPS-BoldMT"/>
              </a:rPr>
              <a:t> </a:t>
            </a:r>
            <a:r>
              <a:rPr lang="fr-FR" sz="1800" b="1" i="0" u="none" strike="noStrike" baseline="0" dirty="0" err="1">
                <a:solidFill>
                  <a:srgbClr val="FFFF00"/>
                </a:solidFill>
                <a:latin typeface="CourierNewPSMT"/>
              </a:rPr>
              <a:t>type_de_l_exception</a:t>
            </a:r>
            <a:r>
              <a:rPr lang="fr-FR" sz="1800" b="1" i="0" u="none" strike="noStrike" baseline="0" dirty="0">
                <a:solidFill>
                  <a:srgbClr val="FFFF00"/>
                </a:solidFill>
                <a:latin typeface="CourierNewPSMT"/>
              </a:rPr>
              <a:t> </a:t>
            </a:r>
            <a:r>
              <a:rPr lang="fr-FR" sz="1800" b="1" i="0" u="none" strike="noStrike" baseline="0" dirty="0">
                <a:solidFill>
                  <a:srgbClr val="FFFF00"/>
                </a:solidFill>
                <a:latin typeface="CourierNewPS-BoldMT"/>
              </a:rPr>
              <a:t>as </a:t>
            </a:r>
            <a:r>
              <a:rPr lang="fr-FR" sz="1800" b="1" i="0" u="none" strike="noStrike" baseline="0" dirty="0" err="1">
                <a:solidFill>
                  <a:srgbClr val="FFFF00"/>
                </a:solidFill>
                <a:latin typeface="CourierNewPSMT"/>
              </a:rPr>
              <a:t>exception_retournee</a:t>
            </a:r>
            <a:r>
              <a:rPr lang="fr-FR" sz="1800" b="1" i="0" u="none" strike="noStrike" baseline="0" dirty="0">
                <a:solidFill>
                  <a:srgbClr val="FFFF00"/>
                </a:solidFill>
                <a:latin typeface="CourierNewPSMT"/>
              </a:rPr>
              <a:t>:</a:t>
            </a:r>
          </a:p>
          <a:p>
            <a:pPr algn="l"/>
            <a:r>
              <a:rPr lang="fr-FR" sz="1800" b="1" i="0" u="none" strike="noStrike" baseline="0" dirty="0" err="1">
                <a:solidFill>
                  <a:srgbClr val="FFFF00"/>
                </a:solidFill>
                <a:latin typeface="CourierNewPS-BoldMT"/>
              </a:rPr>
              <a:t>print</a:t>
            </a:r>
            <a:r>
              <a:rPr lang="fr-FR" sz="1800" b="1" i="0" u="none" strike="noStrike" baseline="0" dirty="0">
                <a:solidFill>
                  <a:srgbClr val="FFFF00"/>
                </a:solidFill>
                <a:latin typeface="CourierNewPSMT"/>
              </a:rPr>
              <a:t>("Voici l'erreur :", </a:t>
            </a:r>
            <a:r>
              <a:rPr lang="fr-FR" sz="1800" b="1" i="0" u="none" strike="noStrike" baseline="0" dirty="0" err="1">
                <a:solidFill>
                  <a:srgbClr val="FFFF00"/>
                </a:solidFill>
                <a:latin typeface="CourierNewPSMT"/>
              </a:rPr>
              <a:t>exception_retournee</a:t>
            </a:r>
            <a:r>
              <a:rPr lang="fr-FR" sz="1800" b="1" i="0" u="none" strike="noStrike" baseline="0" dirty="0">
                <a:solidFill>
                  <a:srgbClr val="FFFF00"/>
                </a:solidFill>
                <a:latin typeface="CourierNewPSMT"/>
              </a:rPr>
              <a:t>)</a:t>
            </a:r>
            <a:endParaRPr lang="fr-FR" sz="1600" b="1" dirty="0">
              <a:solidFill>
                <a:srgbClr val="FFFF00"/>
              </a:solidFill>
            </a:endParaRPr>
          </a:p>
        </p:txBody>
      </p:sp>
      <p:sp>
        <p:nvSpPr>
          <p:cNvPr id="3" name="Google Shape;433;p44">
            <a:extLst>
              <a:ext uri="{FF2B5EF4-FFF2-40B4-BE49-F238E27FC236}">
                <a16:creationId xmlns:a16="http://schemas.microsoft.com/office/drawing/2014/main" id="{2736D00F-07A1-4321-23B5-BF58C2159CE4}"/>
              </a:ext>
            </a:extLst>
          </p:cNvPr>
          <p:cNvSpPr txBox="1">
            <a:spLocks/>
          </p:cNvSpPr>
          <p:nvPr/>
        </p:nvSpPr>
        <p:spPr>
          <a:xfrm>
            <a:off x="7903029" y="4739235"/>
            <a:ext cx="786817"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47</a:t>
            </a:r>
          </a:p>
        </p:txBody>
      </p:sp>
    </p:spTree>
    <p:extLst>
      <p:ext uri="{BB962C8B-B14F-4D97-AF65-F5344CB8AC3E}">
        <p14:creationId xmlns:p14="http://schemas.microsoft.com/office/powerpoint/2010/main" val="2083372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lvl="0"/>
            <a:r>
              <a:rPr lang="en-US" sz="2800" dirty="0">
                <a:solidFill>
                  <a:schemeClr val="tx2"/>
                </a:solidFill>
              </a:rPr>
              <a:t>Gestion de </a:t>
            </a:r>
            <a:r>
              <a:rPr lang="en-US" sz="2800" dirty="0" err="1">
                <a:solidFill>
                  <a:schemeClr val="tx2"/>
                </a:solidFill>
              </a:rPr>
              <a:t>fichier</a:t>
            </a:r>
            <a:r>
              <a:rPr lang="en-US" sz="2800" dirty="0">
                <a:solidFill>
                  <a:schemeClr val="tx2"/>
                </a:solidFill>
              </a:rPr>
              <a:t>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CB46DD4F-321D-25B2-9235-9B20EB2EFF0A}"/>
              </a:ext>
            </a:extLst>
          </p:cNvPr>
          <p:cNvSpPr txBox="1"/>
          <p:nvPr/>
        </p:nvSpPr>
        <p:spPr>
          <a:xfrm>
            <a:off x="521451" y="1550799"/>
            <a:ext cx="8746931" cy="2800767"/>
          </a:xfrm>
          <a:prstGeom prst="rect">
            <a:avLst/>
          </a:prstGeom>
          <a:noFill/>
        </p:spPr>
        <p:txBody>
          <a:bodyPr wrap="square" rtlCol="0">
            <a:spAutoFit/>
          </a:bodyPr>
          <a:lstStyle/>
          <a:p>
            <a:pPr algn="l"/>
            <a:r>
              <a:rPr lang="fr-FR" sz="2800" b="1" i="0" dirty="0">
                <a:solidFill>
                  <a:schemeClr val="tx2"/>
                </a:solidFill>
                <a:effectLst/>
                <a:latin typeface="Lato" panose="020F0502020204030203" pitchFamily="34" charset="0"/>
              </a:rPr>
              <a:t>En Python, la gestion de fichiers comprend les trois étapes suivantes:</a:t>
            </a:r>
          </a:p>
          <a:p>
            <a:pPr algn="l">
              <a:buFont typeface="Arial" panose="020B0604020202020204" pitchFamily="34" charset="0"/>
              <a:buChar char="•"/>
            </a:pPr>
            <a:r>
              <a:rPr lang="fr-FR" sz="2800" b="1" i="0" dirty="0">
                <a:solidFill>
                  <a:schemeClr val="tx2"/>
                </a:solidFill>
                <a:effectLst/>
                <a:latin typeface="Lato" panose="020F0502020204030203" pitchFamily="34" charset="0"/>
              </a:rPr>
              <a:t>Ouvrir un fichier open() pour ouvrir un fichier.</a:t>
            </a:r>
            <a:endParaRPr lang="fr-FR" sz="2000" b="1" i="0" dirty="0">
              <a:solidFill>
                <a:schemeClr val="tx2"/>
              </a:solidFill>
              <a:effectLst/>
              <a:latin typeface="Lato" panose="020F0502020204030203" pitchFamily="34" charset="0"/>
            </a:endParaRPr>
          </a:p>
          <a:p>
            <a:pPr algn="l">
              <a:buFont typeface="Arial" panose="020B0604020202020204" pitchFamily="34" charset="0"/>
              <a:buChar char="•"/>
            </a:pPr>
            <a:r>
              <a:rPr lang="fr-FR" sz="2800" b="1" i="0" dirty="0">
                <a:solidFill>
                  <a:schemeClr val="tx2"/>
                </a:solidFill>
                <a:effectLst/>
                <a:latin typeface="Lato" panose="020F0502020204030203" pitchFamily="34" charset="0"/>
              </a:rPr>
              <a:t>Traiter le fichier, c’est-à-dire effectuer des opérations de lecture ou d’écriture. </a:t>
            </a:r>
          </a:p>
          <a:p>
            <a:pPr algn="l">
              <a:buFont typeface="Arial" panose="020B0604020202020204" pitchFamily="34" charset="0"/>
              <a:buChar char="•"/>
            </a:pPr>
            <a:r>
              <a:rPr lang="fr-FR" sz="2800" b="1" i="0" dirty="0">
                <a:solidFill>
                  <a:schemeClr val="tx2"/>
                </a:solidFill>
                <a:effectLst/>
                <a:latin typeface="Lato" panose="020F0502020204030203" pitchFamily="34" charset="0"/>
              </a:rPr>
              <a:t>Fermer le fichier.</a:t>
            </a:r>
            <a:r>
              <a:rPr lang="fr-FR" sz="3600" b="0" i="0" dirty="0">
                <a:solidFill>
                  <a:srgbClr val="212529"/>
                </a:solidFill>
                <a:effectLst/>
                <a:latin typeface="Lato" panose="020F0502020204030203" pitchFamily="34" charset="0"/>
              </a:rPr>
              <a:t> </a:t>
            </a:r>
            <a:r>
              <a:rPr lang="fr-FR" sz="3200" b="1" i="0" dirty="0">
                <a:solidFill>
                  <a:schemeClr val="tx2"/>
                </a:solidFill>
                <a:effectLst/>
                <a:latin typeface="Lato" panose="020F0502020204030203" pitchFamily="34" charset="0"/>
              </a:rPr>
              <a:t>close()</a:t>
            </a:r>
            <a:endParaRPr lang="fr-FR" sz="2800" b="1" i="0" dirty="0">
              <a:solidFill>
                <a:schemeClr val="tx2"/>
              </a:solidFill>
              <a:effectLst/>
              <a:latin typeface="Lato" panose="020F0502020204030203" pitchFamily="34" charset="0"/>
            </a:endParaRPr>
          </a:p>
        </p:txBody>
      </p:sp>
      <p:sp>
        <p:nvSpPr>
          <p:cNvPr id="3" name="Google Shape;433;p44">
            <a:extLst>
              <a:ext uri="{FF2B5EF4-FFF2-40B4-BE49-F238E27FC236}">
                <a16:creationId xmlns:a16="http://schemas.microsoft.com/office/drawing/2014/main" id="{22EF228E-CF4B-D974-BB07-6A53F7D46302}"/>
              </a:ext>
            </a:extLst>
          </p:cNvPr>
          <p:cNvSpPr txBox="1">
            <a:spLocks/>
          </p:cNvSpPr>
          <p:nvPr/>
        </p:nvSpPr>
        <p:spPr>
          <a:xfrm>
            <a:off x="7895771" y="4739235"/>
            <a:ext cx="794075"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48</a:t>
            </a:r>
          </a:p>
        </p:txBody>
      </p:sp>
    </p:spTree>
    <p:extLst>
      <p:ext uri="{BB962C8B-B14F-4D97-AF65-F5344CB8AC3E}">
        <p14:creationId xmlns:p14="http://schemas.microsoft.com/office/powerpoint/2010/main" val="151064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P00 concept</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DBBA7D03-73DB-49A5-0529-34F82C6C95EA}"/>
              </a:ext>
            </a:extLst>
          </p:cNvPr>
          <p:cNvSpPr txBox="1"/>
          <p:nvPr/>
        </p:nvSpPr>
        <p:spPr>
          <a:xfrm>
            <a:off x="1325105" y="1456841"/>
            <a:ext cx="5277173" cy="2115518"/>
          </a:xfrm>
          <a:prstGeom prst="rect">
            <a:avLst/>
          </a:prstGeom>
          <a:noFill/>
        </p:spPr>
        <p:txBody>
          <a:bodyPr wrap="square" rtlCol="0">
            <a:spAutoFit/>
          </a:bodyPr>
          <a:lstStyle/>
          <a:p>
            <a:endParaRPr lang="fr-FR" dirty="0"/>
          </a:p>
        </p:txBody>
      </p:sp>
      <p:sp>
        <p:nvSpPr>
          <p:cNvPr id="3" name="ZoneTexte 2">
            <a:extLst>
              <a:ext uri="{FF2B5EF4-FFF2-40B4-BE49-F238E27FC236}">
                <a16:creationId xmlns:a16="http://schemas.microsoft.com/office/drawing/2014/main" id="{9430DC59-9325-1030-0F7E-72F901392EE3}"/>
              </a:ext>
            </a:extLst>
          </p:cNvPr>
          <p:cNvSpPr txBox="1"/>
          <p:nvPr/>
        </p:nvSpPr>
        <p:spPr>
          <a:xfrm>
            <a:off x="1392478" y="1255545"/>
            <a:ext cx="6021092" cy="3539430"/>
          </a:xfrm>
          <a:prstGeom prst="rect">
            <a:avLst/>
          </a:prstGeom>
          <a:noFill/>
        </p:spPr>
        <p:txBody>
          <a:bodyPr wrap="square" rtlCol="0">
            <a:spAutoFit/>
          </a:bodyPr>
          <a:lstStyle/>
          <a:p>
            <a:r>
              <a:rPr lang="fr-FR" b="1" i="0" dirty="0">
                <a:solidFill>
                  <a:schemeClr val="tx2"/>
                </a:solidFill>
                <a:effectLst/>
                <a:latin typeface="arial" panose="020B0604020202020204" pitchFamily="34" charset="0"/>
              </a:rPr>
              <a:t>Une classe définit des attributs et des méthodes. Par exemple, imaginons une classe Voiture qui servira à créer des objets qui sont des voitures.</a:t>
            </a:r>
          </a:p>
          <a:p>
            <a:endParaRPr lang="fr-FR" b="1" i="0" dirty="0">
              <a:solidFill>
                <a:schemeClr val="tx2"/>
              </a:solidFill>
              <a:effectLst/>
              <a:latin typeface="arial" panose="020B0604020202020204" pitchFamily="34" charset="0"/>
            </a:endParaRPr>
          </a:p>
          <a:p>
            <a:r>
              <a:rPr lang="fr-FR" b="1" i="0" dirty="0">
                <a:solidFill>
                  <a:schemeClr val="tx2"/>
                </a:solidFill>
                <a:effectLst/>
                <a:latin typeface="arial" panose="020B0604020202020204" pitchFamily="34" charset="0"/>
              </a:rPr>
              <a:t>l'encapsulation est un principe qui consiste à protéger ou à cacher des données de certains objets.</a:t>
            </a:r>
          </a:p>
          <a:p>
            <a:endParaRPr lang="fr-FR" b="1" i="0" dirty="0">
              <a:solidFill>
                <a:schemeClr val="tx2"/>
              </a:solidFill>
              <a:effectLst/>
              <a:latin typeface="Verdana" panose="020B0604030504040204" pitchFamily="34" charset="0"/>
            </a:endParaRPr>
          </a:p>
          <a:p>
            <a:r>
              <a:rPr lang="fr-FR" b="1" i="0" dirty="0">
                <a:solidFill>
                  <a:schemeClr val="tx2"/>
                </a:solidFill>
                <a:effectLst/>
                <a:latin typeface="Verdana" panose="020B0604030504040204" pitchFamily="34" charset="0"/>
              </a:rPr>
              <a:t>L'héritage est un principe propre à la programmation orientée objet, permettant de créer une nouvelle classe à partir d'une classe existante.</a:t>
            </a:r>
          </a:p>
          <a:p>
            <a:endParaRPr lang="fr-FR" b="1" i="0" dirty="0">
              <a:solidFill>
                <a:schemeClr val="tx2"/>
              </a:solidFill>
              <a:effectLst/>
              <a:latin typeface="arial" panose="020B0604020202020204" pitchFamily="34" charset="0"/>
            </a:endParaRPr>
          </a:p>
          <a:p>
            <a:r>
              <a:rPr lang="fr-FR" b="1" i="0" dirty="0">
                <a:solidFill>
                  <a:schemeClr val="tx2"/>
                </a:solidFill>
                <a:effectLst/>
                <a:latin typeface="arial" panose="020B0604020202020204" pitchFamily="34" charset="0"/>
              </a:rPr>
              <a:t>Le polymorphisme est un mécanisme important dans la programmation objet. Il permet de modifier le comportement d'une classe fille par rapport à sa classe mère. Le polymorphisme permet d'utiliser l'héritage comme un mécanisme d'extension en adaptant le comportement des objets.</a:t>
            </a:r>
            <a:endParaRPr lang="fr-FR" b="1" dirty="0">
              <a:solidFill>
                <a:schemeClr val="tx2"/>
              </a:solidFill>
            </a:endParaRPr>
          </a:p>
        </p:txBody>
      </p:sp>
      <p:sp>
        <p:nvSpPr>
          <p:cNvPr id="4" name="Google Shape;433;p44">
            <a:extLst>
              <a:ext uri="{FF2B5EF4-FFF2-40B4-BE49-F238E27FC236}">
                <a16:creationId xmlns:a16="http://schemas.microsoft.com/office/drawing/2014/main" id="{A32EC12F-A6FE-1231-81AF-F0BF4EF326BF}"/>
              </a:ext>
            </a:extLst>
          </p:cNvPr>
          <p:cNvSpPr txBox="1">
            <a:spLocks/>
          </p:cNvSpPr>
          <p:nvPr/>
        </p:nvSpPr>
        <p:spPr>
          <a:xfrm>
            <a:off x="7919419" y="4739235"/>
            <a:ext cx="770427"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49</a:t>
            </a:r>
          </a:p>
        </p:txBody>
      </p:sp>
    </p:spTree>
    <p:extLst>
      <p:ext uri="{BB962C8B-B14F-4D97-AF65-F5344CB8AC3E}">
        <p14:creationId xmlns:p14="http://schemas.microsoft.com/office/powerpoint/2010/main" val="739544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516710" y="2477976"/>
            <a:ext cx="5736921" cy="1380750"/>
          </a:xfrm>
          <a:prstGeom prst="rect">
            <a:avLst/>
          </a:prstGeom>
        </p:spPr>
        <p:txBody>
          <a:bodyPr spcFirstLastPara="1" wrap="square" lIns="91425" tIns="91425" rIns="91425" bIns="91425" anchor="ctr" anchorCtr="0">
            <a:normAutofit fontScale="92500" lnSpcReduction="20000"/>
          </a:bodyPr>
          <a:lstStyle/>
          <a:p>
            <a:pPr marL="0" indent="0"/>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Un langage de programmation est composé d'un alphabet, d'un vocabulaire, de règles de grammaire, de significations, mais aussi d'un environnement de traduction censé rendre sa syntaxe compréhensible par la machine.</a:t>
            </a:r>
            <a:endParaRPr lang="fr-FR"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r>
              <a:rPr lang="fr-FR" sz="1400" b="1" dirty="0">
                <a:solidFill>
                  <a:schemeClr val="tx2"/>
                </a:solidFill>
                <a:latin typeface="+mj-lt"/>
              </a:rPr>
              <a:t>	</a:t>
            </a:r>
          </a:p>
        </p:txBody>
      </p:sp>
      <p:cxnSp>
        <p:nvCxnSpPr>
          <p:cNvPr id="550" name="Google Shape;550;p46"/>
          <p:cNvCxnSpPr>
            <a:cxnSpLocks/>
          </p:cNvCxnSpPr>
          <p:nvPr/>
        </p:nvCxnSpPr>
        <p:spPr>
          <a:xfrm>
            <a:off x="640410" y="2131177"/>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31631" y="224771"/>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63599" y="404401"/>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4754847" y="89640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065284" y="687363"/>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526314" y="1061550"/>
            <a:ext cx="4919400" cy="9656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Les </a:t>
            </a:r>
            <a:r>
              <a:rPr lang="en-US" dirty="0" err="1"/>
              <a:t>principaux</a:t>
            </a:r>
            <a:r>
              <a:rPr lang="en-US" dirty="0"/>
              <a:t> </a:t>
            </a:r>
            <a:r>
              <a:rPr lang="en-US" dirty="0" err="1"/>
              <a:t>constituants</a:t>
            </a:r>
            <a:endParaRPr lang="en-US" dirty="0"/>
          </a:p>
        </p:txBody>
      </p:sp>
      <p:sp>
        <p:nvSpPr>
          <p:cNvPr id="2" name="Google Shape;433;p44">
            <a:extLst>
              <a:ext uri="{FF2B5EF4-FFF2-40B4-BE49-F238E27FC236}">
                <a16:creationId xmlns:a16="http://schemas.microsoft.com/office/drawing/2014/main" id="{1EEE640F-B0E9-5A6A-51C8-9F5D733F8198}"/>
              </a:ext>
            </a:extLst>
          </p:cNvPr>
          <p:cNvSpPr txBox="1">
            <a:spLocks/>
          </p:cNvSpPr>
          <p:nvPr/>
        </p:nvSpPr>
        <p:spPr>
          <a:xfrm>
            <a:off x="7856609" y="4739235"/>
            <a:ext cx="833238"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05</a:t>
            </a:r>
          </a:p>
        </p:txBody>
      </p:sp>
    </p:spTree>
    <p:extLst>
      <p:ext uri="{BB962C8B-B14F-4D97-AF65-F5344CB8AC3E}">
        <p14:creationId xmlns:p14="http://schemas.microsoft.com/office/powerpoint/2010/main" val="296986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P00 avec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DBBA7D03-73DB-49A5-0529-34F82C6C95EA}"/>
              </a:ext>
            </a:extLst>
          </p:cNvPr>
          <p:cNvSpPr txBox="1"/>
          <p:nvPr/>
        </p:nvSpPr>
        <p:spPr>
          <a:xfrm>
            <a:off x="1325105" y="1456841"/>
            <a:ext cx="5277173" cy="2115518"/>
          </a:xfrm>
          <a:prstGeom prst="rect">
            <a:avLst/>
          </a:prstGeom>
          <a:noFill/>
        </p:spPr>
        <p:txBody>
          <a:bodyPr wrap="square" rtlCol="0">
            <a:spAutoFit/>
          </a:bodyPr>
          <a:lstStyle/>
          <a:p>
            <a:endParaRPr lang="fr-FR" dirty="0"/>
          </a:p>
        </p:txBody>
      </p:sp>
      <p:sp>
        <p:nvSpPr>
          <p:cNvPr id="3" name="ZoneTexte 2">
            <a:extLst>
              <a:ext uri="{FF2B5EF4-FFF2-40B4-BE49-F238E27FC236}">
                <a16:creationId xmlns:a16="http://schemas.microsoft.com/office/drawing/2014/main" id="{9430DC59-9325-1030-0F7E-72F901392EE3}"/>
              </a:ext>
            </a:extLst>
          </p:cNvPr>
          <p:cNvSpPr txBox="1"/>
          <p:nvPr/>
        </p:nvSpPr>
        <p:spPr>
          <a:xfrm>
            <a:off x="1392478" y="1255545"/>
            <a:ext cx="6021092" cy="3139321"/>
          </a:xfrm>
          <a:prstGeom prst="rect">
            <a:avLst/>
          </a:prstGeom>
          <a:noFill/>
        </p:spPr>
        <p:txBody>
          <a:bodyPr wrap="square" rtlCol="0">
            <a:spAutoFit/>
          </a:bodyPr>
          <a:lstStyle/>
          <a:p>
            <a:r>
              <a:rPr lang="fr-FR" sz="1800" b="1" i="0" dirty="0">
                <a:solidFill>
                  <a:schemeClr val="tx2"/>
                </a:solidFill>
                <a:effectLst/>
                <a:latin typeface="Open Sans" panose="020B0606030504020204" pitchFamily="34" charset="0"/>
              </a:rPr>
              <a:t>La programmation orientée objet (POO) permet de </a:t>
            </a:r>
            <a:r>
              <a:rPr lang="fr-FR" sz="1800" b="1" i="0" u="sng" dirty="0">
                <a:solidFill>
                  <a:schemeClr val="tx2"/>
                </a:solidFill>
                <a:effectLst/>
                <a:latin typeface="Open Sans" panose="020B0606030504020204" pitchFamily="34" charset="0"/>
              </a:rPr>
              <a:t>créer des entités (objets) que l'on peut manipuler </a:t>
            </a:r>
            <a:r>
              <a:rPr lang="fr-FR" sz="1800" b="1" i="0" dirty="0">
                <a:solidFill>
                  <a:schemeClr val="tx2"/>
                </a:solidFill>
                <a:effectLst/>
                <a:latin typeface="Open Sans" panose="020B0606030504020204" pitchFamily="34" charset="0"/>
              </a:rPr>
              <a:t>. La programmation orientée objet impose des structures solides et claires. Les objets peuvent interagir entre eux, cela facilite grandement la compréhension du code et sa maintenance. On oppose souvent la programmation objet à la programmation procédurale , la première étant plus "professionnelle" que l'autre car plus fiable et plus propre.</a:t>
            </a:r>
            <a:endParaRPr lang="fr-FR" sz="1800" b="1" dirty="0">
              <a:solidFill>
                <a:schemeClr val="tx2"/>
              </a:solidFill>
            </a:endParaRPr>
          </a:p>
        </p:txBody>
      </p:sp>
      <p:sp>
        <p:nvSpPr>
          <p:cNvPr id="4" name="Google Shape;433;p44">
            <a:extLst>
              <a:ext uri="{FF2B5EF4-FFF2-40B4-BE49-F238E27FC236}">
                <a16:creationId xmlns:a16="http://schemas.microsoft.com/office/drawing/2014/main" id="{71B41B59-C0A1-B590-DB5F-F444F227EF76}"/>
              </a:ext>
            </a:extLst>
          </p:cNvPr>
          <p:cNvSpPr txBox="1">
            <a:spLocks/>
          </p:cNvSpPr>
          <p:nvPr/>
        </p:nvSpPr>
        <p:spPr>
          <a:xfrm>
            <a:off x="7881257" y="4739235"/>
            <a:ext cx="808589"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50</a:t>
            </a:r>
          </a:p>
        </p:txBody>
      </p:sp>
    </p:spTree>
    <p:extLst>
      <p:ext uri="{BB962C8B-B14F-4D97-AF65-F5344CB8AC3E}">
        <p14:creationId xmlns:p14="http://schemas.microsoft.com/office/powerpoint/2010/main" val="350785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P00 avec python</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DBBA7D03-73DB-49A5-0529-34F82C6C95EA}"/>
              </a:ext>
            </a:extLst>
          </p:cNvPr>
          <p:cNvSpPr txBox="1"/>
          <p:nvPr/>
        </p:nvSpPr>
        <p:spPr>
          <a:xfrm>
            <a:off x="1325105" y="1456841"/>
            <a:ext cx="5277173" cy="2115518"/>
          </a:xfrm>
          <a:prstGeom prst="rect">
            <a:avLst/>
          </a:prstGeom>
          <a:noFill/>
        </p:spPr>
        <p:txBody>
          <a:bodyPr wrap="square" rtlCol="0">
            <a:spAutoFit/>
          </a:bodyPr>
          <a:lstStyle/>
          <a:p>
            <a:endParaRPr lang="fr-FR" dirty="0"/>
          </a:p>
        </p:txBody>
      </p:sp>
      <p:sp>
        <p:nvSpPr>
          <p:cNvPr id="3" name="ZoneTexte 2">
            <a:extLst>
              <a:ext uri="{FF2B5EF4-FFF2-40B4-BE49-F238E27FC236}">
                <a16:creationId xmlns:a16="http://schemas.microsoft.com/office/drawing/2014/main" id="{9430DC59-9325-1030-0F7E-72F901392EE3}"/>
              </a:ext>
            </a:extLst>
          </p:cNvPr>
          <p:cNvSpPr txBox="1"/>
          <p:nvPr/>
        </p:nvSpPr>
        <p:spPr>
          <a:xfrm>
            <a:off x="101184" y="1109686"/>
            <a:ext cx="8941632" cy="4678204"/>
          </a:xfrm>
          <a:prstGeom prst="rect">
            <a:avLst/>
          </a:prstGeom>
          <a:noFill/>
        </p:spPr>
        <p:txBody>
          <a:bodyPr wrap="square" rtlCol="0">
            <a:spAutoFit/>
          </a:bodyPr>
          <a:lstStyle/>
          <a:p>
            <a:pPr algn="ctr"/>
            <a:r>
              <a:rPr lang="fr-FR" sz="1800" b="1" i="0" dirty="0">
                <a:solidFill>
                  <a:schemeClr val="tx2"/>
                </a:solidFill>
                <a:effectLst/>
                <a:latin typeface="Open Sans" panose="020B0606030504020204" pitchFamily="34" charset="0"/>
              </a:rPr>
              <a:t>Création de classe</a:t>
            </a:r>
          </a:p>
          <a:p>
            <a:pPr algn="ctr"/>
            <a:r>
              <a:rPr lang="fr-FR" sz="2000" b="1" i="0" dirty="0">
                <a:solidFill>
                  <a:schemeClr val="tx2"/>
                </a:solidFill>
                <a:effectLst/>
                <a:latin typeface="BlinkMacSystemFont"/>
              </a:rPr>
              <a:t>class</a:t>
            </a:r>
            <a:r>
              <a:rPr lang="fr-FR" sz="2000" b="0" i="0" dirty="0">
                <a:solidFill>
                  <a:schemeClr val="tx2"/>
                </a:solidFill>
                <a:effectLst/>
                <a:latin typeface="BlinkMacSystemFont"/>
              </a:rPr>
              <a:t> </a:t>
            </a:r>
            <a:r>
              <a:rPr lang="fr-FR" sz="2000" b="1" i="0" dirty="0">
                <a:solidFill>
                  <a:schemeClr val="tx2"/>
                </a:solidFill>
                <a:effectLst/>
                <a:latin typeface="BlinkMacSystemFont"/>
              </a:rPr>
              <a:t>Rectangle</a:t>
            </a:r>
            <a:r>
              <a:rPr lang="fr-FR" sz="2000" b="0" i="0" dirty="0">
                <a:solidFill>
                  <a:schemeClr val="tx2"/>
                </a:solidFill>
                <a:effectLst/>
                <a:latin typeface="BlinkMacSystemFont"/>
              </a:rPr>
              <a:t> :</a:t>
            </a:r>
            <a:endParaRPr lang="fr-FR" sz="2000" b="1" i="0" dirty="0">
              <a:solidFill>
                <a:schemeClr val="tx2"/>
              </a:solidFill>
              <a:effectLst/>
              <a:latin typeface="Open Sans" panose="020B0606030504020204" pitchFamily="34" charset="0"/>
            </a:endParaRPr>
          </a:p>
          <a:p>
            <a:pPr algn="ctr"/>
            <a:endParaRPr lang="fr-FR" sz="1800" b="1" dirty="0">
              <a:solidFill>
                <a:schemeClr val="tx2"/>
              </a:solidFill>
              <a:latin typeface="Open Sans" panose="020B0606030504020204" pitchFamily="34" charset="0"/>
            </a:endParaRPr>
          </a:p>
          <a:p>
            <a:pPr algn="ctr"/>
            <a:r>
              <a:rPr lang="fr-FR" sz="1800" b="1" dirty="0">
                <a:solidFill>
                  <a:schemeClr val="tx2"/>
                </a:solidFill>
                <a:latin typeface="Open Sans" panose="020B0606030504020204" pitchFamily="34" charset="0"/>
              </a:rPr>
              <a:t>Création d’objet</a:t>
            </a:r>
          </a:p>
          <a:p>
            <a:pPr algn="ctr"/>
            <a:r>
              <a:rPr lang="fr-FR" sz="2000" b="1" i="0" dirty="0">
                <a:solidFill>
                  <a:schemeClr val="tx2"/>
                </a:solidFill>
                <a:effectLst/>
                <a:latin typeface="BlinkMacSystemFont"/>
              </a:rPr>
              <a:t>r1 = Rectangle(10,5)</a:t>
            </a:r>
            <a:endParaRPr lang="fr-FR" sz="1600" b="1" dirty="0">
              <a:solidFill>
                <a:schemeClr val="tx2"/>
              </a:solidFill>
              <a:latin typeface="Open Sans" panose="020B0606030504020204" pitchFamily="34" charset="0"/>
            </a:endParaRPr>
          </a:p>
          <a:p>
            <a:pPr algn="ctr"/>
            <a:endParaRPr lang="fr-FR" sz="1800" b="1" dirty="0">
              <a:solidFill>
                <a:schemeClr val="tx2"/>
              </a:solidFill>
              <a:latin typeface="Open Sans" panose="020B0606030504020204" pitchFamily="34" charset="0"/>
            </a:endParaRPr>
          </a:p>
          <a:p>
            <a:pPr algn="ctr"/>
            <a:r>
              <a:rPr lang="fr-FR" sz="1800" b="1" dirty="0">
                <a:solidFill>
                  <a:schemeClr val="tx2"/>
                </a:solidFill>
                <a:latin typeface="Open Sans" panose="020B0606030504020204" pitchFamily="34" charset="0"/>
              </a:rPr>
              <a:t>Création de méthode</a:t>
            </a:r>
          </a:p>
          <a:p>
            <a:pPr algn="ctr"/>
            <a:r>
              <a:rPr lang="fr-FR" sz="1800" b="1" dirty="0" err="1">
                <a:solidFill>
                  <a:schemeClr val="tx2"/>
                </a:solidFill>
                <a:latin typeface="Open Sans" panose="020B0606030504020204" pitchFamily="34" charset="0"/>
              </a:rPr>
              <a:t>def</a:t>
            </a:r>
            <a:r>
              <a:rPr lang="fr-FR" sz="1800" b="1" dirty="0">
                <a:solidFill>
                  <a:schemeClr val="tx2"/>
                </a:solidFill>
                <a:latin typeface="Open Sans" panose="020B0606030504020204" pitchFamily="34" charset="0"/>
              </a:rPr>
              <a:t> </a:t>
            </a:r>
            <a:r>
              <a:rPr lang="fr-FR" sz="1800" b="1" dirty="0" err="1">
                <a:solidFill>
                  <a:schemeClr val="tx2"/>
                </a:solidFill>
                <a:latin typeface="Open Sans" panose="020B0606030504020204" pitchFamily="34" charset="0"/>
              </a:rPr>
              <a:t>deplace</a:t>
            </a:r>
            <a:r>
              <a:rPr lang="fr-FR" sz="1800" b="1" dirty="0">
                <a:solidFill>
                  <a:schemeClr val="tx2"/>
                </a:solidFill>
                <a:latin typeface="Open Sans" panose="020B0606030504020204" pitchFamily="34" charset="0"/>
              </a:rPr>
              <a:t>() :</a:t>
            </a:r>
          </a:p>
          <a:p>
            <a:pPr algn="ctr"/>
            <a:endParaRPr lang="fr-FR" sz="1800" b="1" dirty="0">
              <a:solidFill>
                <a:schemeClr val="tx2"/>
              </a:solidFill>
              <a:latin typeface="Open Sans" panose="020B0606030504020204" pitchFamily="34" charset="0"/>
            </a:endParaRPr>
          </a:p>
          <a:p>
            <a:pPr algn="ctr"/>
            <a:r>
              <a:rPr lang="fr-FR" sz="1800" b="1" dirty="0">
                <a:solidFill>
                  <a:schemeClr val="tx2"/>
                </a:solidFill>
                <a:latin typeface="Open Sans" panose="020B0606030504020204" pitchFamily="34" charset="0"/>
              </a:rPr>
              <a:t>Constructeur</a:t>
            </a:r>
          </a:p>
          <a:p>
            <a:pPr algn="ctr"/>
            <a:r>
              <a:rPr lang="fr-FR" sz="2000" b="1" i="0" dirty="0" err="1">
                <a:solidFill>
                  <a:schemeClr val="tx2"/>
                </a:solidFill>
                <a:effectLst/>
                <a:latin typeface="BlinkMacSystemFont"/>
              </a:rPr>
              <a:t>def</a:t>
            </a:r>
            <a:r>
              <a:rPr lang="fr-FR" sz="2000" b="1" i="0" dirty="0">
                <a:solidFill>
                  <a:schemeClr val="tx2"/>
                </a:solidFill>
                <a:effectLst/>
                <a:latin typeface="BlinkMacSystemFont"/>
              </a:rPr>
              <a:t> __init__(self, longueur, largeur): </a:t>
            </a:r>
          </a:p>
          <a:p>
            <a:pPr algn="ctr"/>
            <a:r>
              <a:rPr lang="fr-FR" sz="2000" b="1" i="0" dirty="0">
                <a:solidFill>
                  <a:schemeClr val="tx2"/>
                </a:solidFill>
                <a:effectLst/>
                <a:latin typeface="BlinkMacSystemFont"/>
              </a:rPr>
              <a:t>     </a:t>
            </a:r>
            <a:r>
              <a:rPr lang="fr-FR" sz="2000" b="1" i="0" dirty="0" err="1">
                <a:solidFill>
                  <a:schemeClr val="tx2"/>
                </a:solidFill>
                <a:effectLst/>
                <a:latin typeface="BlinkMacSystemFont"/>
              </a:rPr>
              <a:t>self.longueur</a:t>
            </a:r>
            <a:r>
              <a:rPr lang="fr-FR" sz="2000" b="1" i="0" dirty="0">
                <a:solidFill>
                  <a:schemeClr val="tx2"/>
                </a:solidFill>
                <a:effectLst/>
                <a:latin typeface="BlinkMacSystemFont"/>
              </a:rPr>
              <a:t>= longueur </a:t>
            </a:r>
          </a:p>
          <a:p>
            <a:pPr algn="ctr"/>
            <a:r>
              <a:rPr lang="fr-FR" sz="2000" b="1" i="0" dirty="0">
                <a:solidFill>
                  <a:schemeClr val="tx2"/>
                </a:solidFill>
                <a:effectLst/>
                <a:latin typeface="BlinkMacSystemFont"/>
              </a:rPr>
              <a:t>     </a:t>
            </a:r>
            <a:r>
              <a:rPr lang="fr-FR" sz="2000" b="1" i="0" dirty="0" err="1">
                <a:solidFill>
                  <a:schemeClr val="tx2"/>
                </a:solidFill>
                <a:effectLst/>
                <a:latin typeface="BlinkMacSystemFont"/>
              </a:rPr>
              <a:t>self.largeur</a:t>
            </a:r>
            <a:r>
              <a:rPr lang="fr-FR" sz="2000" b="1" i="0" dirty="0">
                <a:solidFill>
                  <a:schemeClr val="tx2"/>
                </a:solidFill>
                <a:effectLst/>
                <a:latin typeface="BlinkMacSystemFont"/>
              </a:rPr>
              <a:t> = largeur</a:t>
            </a:r>
            <a:endParaRPr lang="fr-FR" sz="1600" b="1" dirty="0">
              <a:solidFill>
                <a:schemeClr val="tx2"/>
              </a:solidFill>
              <a:latin typeface="Open Sans" panose="020B0606030504020204" pitchFamily="34" charset="0"/>
            </a:endParaRPr>
          </a:p>
          <a:p>
            <a:pPr algn="ctr"/>
            <a:endParaRPr lang="fr-FR" sz="1800" b="1" dirty="0">
              <a:solidFill>
                <a:schemeClr val="tx2"/>
              </a:solidFill>
              <a:latin typeface="Open Sans" panose="020B0606030504020204" pitchFamily="34" charset="0"/>
            </a:endParaRPr>
          </a:p>
          <a:p>
            <a:pPr algn="ctr"/>
            <a:endParaRPr lang="fr-FR" sz="1800" b="1" dirty="0">
              <a:solidFill>
                <a:schemeClr val="tx2"/>
              </a:solidFill>
              <a:latin typeface="Open Sans" panose="020B0606030504020204" pitchFamily="34" charset="0"/>
            </a:endParaRPr>
          </a:p>
          <a:p>
            <a:pPr algn="ctr"/>
            <a:endParaRPr lang="fr-FR" sz="1800" b="1" dirty="0">
              <a:solidFill>
                <a:schemeClr val="tx2"/>
              </a:solidFill>
            </a:endParaRPr>
          </a:p>
        </p:txBody>
      </p:sp>
      <p:sp>
        <p:nvSpPr>
          <p:cNvPr id="4" name="Google Shape;433;p44">
            <a:extLst>
              <a:ext uri="{FF2B5EF4-FFF2-40B4-BE49-F238E27FC236}">
                <a16:creationId xmlns:a16="http://schemas.microsoft.com/office/drawing/2014/main" id="{65698AE0-A7F4-32E8-3C49-F161654A6674}"/>
              </a:ext>
            </a:extLst>
          </p:cNvPr>
          <p:cNvSpPr txBox="1">
            <a:spLocks/>
          </p:cNvSpPr>
          <p:nvPr/>
        </p:nvSpPr>
        <p:spPr>
          <a:xfrm>
            <a:off x="8001565" y="4739235"/>
            <a:ext cx="688281"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51</a:t>
            </a:r>
          </a:p>
        </p:txBody>
      </p:sp>
    </p:spTree>
    <p:extLst>
      <p:ext uri="{BB962C8B-B14F-4D97-AF65-F5344CB8AC3E}">
        <p14:creationId xmlns:p14="http://schemas.microsoft.com/office/powerpoint/2010/main" val="3104969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6" name="Google Shape;2026;p88"/>
          <p:cNvSpPr txBox="1">
            <a:spLocks noGrp="1"/>
          </p:cNvSpPr>
          <p:nvPr>
            <p:ph type="title" idx="4"/>
          </p:nvPr>
        </p:nvSpPr>
        <p:spPr>
          <a:xfrm>
            <a:off x="720000" y="55607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Module</a:t>
            </a:r>
          </a:p>
        </p:txBody>
      </p:sp>
      <p:grpSp>
        <p:nvGrpSpPr>
          <p:cNvPr id="2033" name="Google Shape;2033;p88"/>
          <p:cNvGrpSpPr/>
          <p:nvPr/>
        </p:nvGrpSpPr>
        <p:grpSpPr>
          <a:xfrm rot="10800000" flipH="1">
            <a:off x="8257369" y="3873986"/>
            <a:ext cx="171535" cy="722609"/>
            <a:chOff x="8668080" y="2328029"/>
            <a:chExt cx="127488" cy="537136"/>
          </a:xfrm>
        </p:grpSpPr>
        <p:sp>
          <p:nvSpPr>
            <p:cNvPr id="2034" name="Google Shape;2034;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8"/>
          <p:cNvGrpSpPr/>
          <p:nvPr/>
        </p:nvGrpSpPr>
        <p:grpSpPr>
          <a:xfrm rot="10800000" flipH="1">
            <a:off x="715094" y="532936"/>
            <a:ext cx="171535" cy="722609"/>
            <a:chOff x="8668080" y="2328029"/>
            <a:chExt cx="127488" cy="537136"/>
          </a:xfrm>
        </p:grpSpPr>
        <p:sp>
          <p:nvSpPr>
            <p:cNvPr id="2047" name="Google Shape;2047;p8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88"/>
          <p:cNvGrpSpPr/>
          <p:nvPr/>
        </p:nvGrpSpPr>
        <p:grpSpPr>
          <a:xfrm>
            <a:off x="587416" y="4475632"/>
            <a:ext cx="274389" cy="287882"/>
            <a:chOff x="2772212" y="2822146"/>
            <a:chExt cx="274389" cy="287882"/>
          </a:xfrm>
        </p:grpSpPr>
        <p:sp>
          <p:nvSpPr>
            <p:cNvPr id="2060" name="Google Shape;2060;p8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88"/>
          <p:cNvGrpSpPr/>
          <p:nvPr/>
        </p:nvGrpSpPr>
        <p:grpSpPr>
          <a:xfrm>
            <a:off x="342635" y="4180923"/>
            <a:ext cx="310599" cy="294704"/>
            <a:chOff x="2327131" y="3148937"/>
            <a:chExt cx="310599" cy="294704"/>
          </a:xfrm>
        </p:grpSpPr>
        <p:sp>
          <p:nvSpPr>
            <p:cNvPr id="2063" name="Google Shape;2063;p8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88"/>
          <p:cNvGrpSpPr/>
          <p:nvPr/>
        </p:nvGrpSpPr>
        <p:grpSpPr>
          <a:xfrm rot="-10304950">
            <a:off x="8550085" y="626882"/>
            <a:ext cx="470489" cy="545588"/>
            <a:chOff x="5320111" y="1881293"/>
            <a:chExt cx="470512" cy="545615"/>
          </a:xfrm>
        </p:grpSpPr>
        <p:sp>
          <p:nvSpPr>
            <p:cNvPr id="2066" name="Google Shape;2066;p8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88"/>
          <p:cNvGrpSpPr/>
          <p:nvPr/>
        </p:nvGrpSpPr>
        <p:grpSpPr>
          <a:xfrm rot="-9145519">
            <a:off x="8128695" y="774867"/>
            <a:ext cx="315320" cy="376977"/>
            <a:chOff x="4040314" y="1769061"/>
            <a:chExt cx="315323" cy="376981"/>
          </a:xfrm>
        </p:grpSpPr>
        <p:sp>
          <p:nvSpPr>
            <p:cNvPr id="2070" name="Google Shape;2070;p8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DBBA7D03-73DB-49A5-0529-34F82C6C95EA}"/>
              </a:ext>
            </a:extLst>
          </p:cNvPr>
          <p:cNvSpPr txBox="1"/>
          <p:nvPr/>
        </p:nvSpPr>
        <p:spPr>
          <a:xfrm>
            <a:off x="1325105" y="1456841"/>
            <a:ext cx="5277173" cy="2115518"/>
          </a:xfrm>
          <a:prstGeom prst="rect">
            <a:avLst/>
          </a:prstGeom>
          <a:noFill/>
        </p:spPr>
        <p:txBody>
          <a:bodyPr wrap="square" rtlCol="0">
            <a:spAutoFit/>
          </a:bodyPr>
          <a:lstStyle/>
          <a:p>
            <a:endParaRPr lang="fr-FR" dirty="0"/>
          </a:p>
        </p:txBody>
      </p:sp>
      <p:sp>
        <p:nvSpPr>
          <p:cNvPr id="3" name="ZoneTexte 2">
            <a:extLst>
              <a:ext uri="{FF2B5EF4-FFF2-40B4-BE49-F238E27FC236}">
                <a16:creationId xmlns:a16="http://schemas.microsoft.com/office/drawing/2014/main" id="{9430DC59-9325-1030-0F7E-72F901392EE3}"/>
              </a:ext>
            </a:extLst>
          </p:cNvPr>
          <p:cNvSpPr txBox="1"/>
          <p:nvPr/>
        </p:nvSpPr>
        <p:spPr>
          <a:xfrm>
            <a:off x="1561454" y="1756142"/>
            <a:ext cx="6021092" cy="1631216"/>
          </a:xfrm>
          <a:prstGeom prst="rect">
            <a:avLst/>
          </a:prstGeom>
          <a:noFill/>
        </p:spPr>
        <p:txBody>
          <a:bodyPr wrap="square" rtlCol="0">
            <a:spAutoFit/>
          </a:bodyPr>
          <a:lstStyle/>
          <a:p>
            <a:r>
              <a:rPr lang="fr-FR" sz="2000" b="1" i="0" dirty="0">
                <a:solidFill>
                  <a:schemeClr val="tx2"/>
                </a:solidFill>
                <a:effectLst/>
                <a:latin typeface="arial" panose="020B0604020202020204" pitchFamily="34" charset="0"/>
              </a:rPr>
              <a:t>On appelle “module” tout fichier constitué de code Python (c'est-à-dire tout fichier avec l'extension . </a:t>
            </a:r>
            <a:r>
              <a:rPr lang="fr-FR" sz="2000" b="1" i="0" dirty="0" err="1">
                <a:solidFill>
                  <a:schemeClr val="tx2"/>
                </a:solidFill>
                <a:effectLst/>
                <a:latin typeface="arial" panose="020B0604020202020204" pitchFamily="34" charset="0"/>
              </a:rPr>
              <a:t>py</a:t>
            </a:r>
            <a:r>
              <a:rPr lang="fr-FR" sz="2000" b="1" i="0" dirty="0">
                <a:solidFill>
                  <a:schemeClr val="tx2"/>
                </a:solidFill>
                <a:effectLst/>
                <a:latin typeface="arial" panose="020B0604020202020204" pitchFamily="34" charset="0"/>
              </a:rPr>
              <a:t> ) importé dans un autre fichier ou script. Les modules permettent la séparation et donc une meilleure organisation du code.</a:t>
            </a:r>
            <a:endParaRPr lang="fr-FR" sz="2000" b="1" dirty="0">
              <a:solidFill>
                <a:schemeClr val="tx2"/>
              </a:solidFill>
            </a:endParaRPr>
          </a:p>
        </p:txBody>
      </p:sp>
      <p:sp>
        <p:nvSpPr>
          <p:cNvPr id="4" name="Google Shape;433;p44">
            <a:extLst>
              <a:ext uri="{FF2B5EF4-FFF2-40B4-BE49-F238E27FC236}">
                <a16:creationId xmlns:a16="http://schemas.microsoft.com/office/drawing/2014/main" id="{58622F7C-20B6-4821-8A79-4374874280BC}"/>
              </a:ext>
            </a:extLst>
          </p:cNvPr>
          <p:cNvSpPr txBox="1">
            <a:spLocks/>
          </p:cNvSpPr>
          <p:nvPr/>
        </p:nvSpPr>
        <p:spPr>
          <a:xfrm>
            <a:off x="7939315" y="4739235"/>
            <a:ext cx="750532"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52</a:t>
            </a:r>
          </a:p>
        </p:txBody>
      </p:sp>
    </p:spTree>
    <p:extLst>
      <p:ext uri="{BB962C8B-B14F-4D97-AF65-F5344CB8AC3E}">
        <p14:creationId xmlns:p14="http://schemas.microsoft.com/office/powerpoint/2010/main" val="1175682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26"/>
                                        </p:tgtEl>
                                        <p:attrNameLst>
                                          <p:attrName>style.visibility</p:attrName>
                                        </p:attrNameLst>
                                      </p:cBhvr>
                                      <p:to>
                                        <p:strVal val="visible"/>
                                      </p:to>
                                    </p:set>
                                    <p:anim calcmode="lin" valueType="num">
                                      <p:cBhvr additive="base">
                                        <p:cTn id="7" dur="500" fill="hold"/>
                                        <p:tgtEl>
                                          <p:spTgt spid="2026"/>
                                        </p:tgtEl>
                                        <p:attrNameLst>
                                          <p:attrName>ppt_x</p:attrName>
                                        </p:attrNameLst>
                                      </p:cBhvr>
                                      <p:tavLst>
                                        <p:tav tm="0">
                                          <p:val>
                                            <p:strVal val="#ppt_x"/>
                                          </p:val>
                                        </p:tav>
                                        <p:tav tm="100000">
                                          <p:val>
                                            <p:strVal val="#ppt_x"/>
                                          </p:val>
                                        </p:tav>
                                      </p:tavLst>
                                    </p:anim>
                                    <p:anim calcmode="lin" valueType="num">
                                      <p:cBhvr additive="base">
                                        <p:cTn id="8" dur="500" fill="hold"/>
                                        <p:tgtEl>
                                          <p:spTgt spid="2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MERCI !</a:t>
            </a:r>
            <a:endParaRPr dirty="0"/>
          </a:p>
        </p:txBody>
      </p:sp>
      <p:sp>
        <p:nvSpPr>
          <p:cNvPr id="337" name="Google Shape;337;p40"/>
          <p:cNvSpPr txBox="1">
            <a:spLocks noGrp="1"/>
          </p:cNvSpPr>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t>Questions?</a:t>
            </a:r>
          </a:p>
        </p:txBody>
      </p:sp>
      <p:cxnSp>
        <p:nvCxnSpPr>
          <p:cNvPr id="338" name="Google Shape;338;p40"/>
          <p:cNvCxnSpPr/>
          <p:nvPr/>
        </p:nvCxnSpPr>
        <p:spPr>
          <a:xfrm>
            <a:off x="724850" y="3018575"/>
            <a:ext cx="7695300" cy="0"/>
          </a:xfrm>
          <a:prstGeom prst="straightConnector1">
            <a:avLst/>
          </a:prstGeom>
          <a:noFill/>
          <a:ln w="19050" cap="flat" cmpd="sng">
            <a:solidFill>
              <a:schemeClr val="lt2"/>
            </a:solidFill>
            <a:prstDash val="solid"/>
            <a:round/>
            <a:headEnd type="none" w="med" len="med"/>
            <a:tailEnd type="none" w="med" len="med"/>
          </a:ln>
        </p:spPr>
      </p:cxnSp>
      <p:grpSp>
        <p:nvGrpSpPr>
          <p:cNvPr id="339" name="Google Shape;339;p40"/>
          <p:cNvGrpSpPr/>
          <p:nvPr/>
        </p:nvGrpSpPr>
        <p:grpSpPr>
          <a:xfrm>
            <a:off x="2278112" y="4283121"/>
            <a:ext cx="274389" cy="287882"/>
            <a:chOff x="2430512" y="3978321"/>
            <a:chExt cx="274389" cy="287882"/>
          </a:xfrm>
        </p:grpSpPr>
        <p:sp>
          <p:nvSpPr>
            <p:cNvPr id="340" name="Google Shape;340;p40"/>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40"/>
          <p:cNvSpPr/>
          <p:nvPr/>
        </p:nvSpPr>
        <p:spPr>
          <a:xfrm>
            <a:off x="6178268" y="6963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2090388" y="441523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7828911" y="3949468"/>
            <a:ext cx="470512" cy="545615"/>
            <a:chOff x="6030486" y="487493"/>
            <a:chExt cx="470512" cy="545615"/>
          </a:xfrm>
        </p:grpSpPr>
        <p:sp>
          <p:nvSpPr>
            <p:cNvPr id="345" name="Google Shape;345;p4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40"/>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6396269" y="90870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40"/>
          <p:cNvGrpSpPr/>
          <p:nvPr/>
        </p:nvGrpSpPr>
        <p:grpSpPr>
          <a:xfrm>
            <a:off x="1027755" y="535002"/>
            <a:ext cx="355937" cy="425611"/>
            <a:chOff x="4040314" y="1769061"/>
            <a:chExt cx="315323" cy="376981"/>
          </a:xfrm>
        </p:grpSpPr>
        <p:sp>
          <p:nvSpPr>
            <p:cNvPr id="351" name="Google Shape;351;p40"/>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0490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337">
                                            <p:txEl>
                                              <p:pRg st="0" end="0"/>
                                            </p:txEl>
                                          </p:spTgt>
                                        </p:tgtEl>
                                        <p:attrNameLst>
                                          <p:attrName>r</p:attrName>
                                        </p:attrNameLst>
                                      </p:cBhvr>
                                    </p:animRot>
                                    <p:animRot by="-240000">
                                      <p:cBhvr>
                                        <p:cTn id="7" dur="200" fill="hold">
                                          <p:stCondLst>
                                            <p:cond delay="200"/>
                                          </p:stCondLst>
                                        </p:cTn>
                                        <p:tgtEl>
                                          <p:spTgt spid="337">
                                            <p:txEl>
                                              <p:pRg st="0" end="0"/>
                                            </p:txEl>
                                          </p:spTgt>
                                        </p:tgtEl>
                                        <p:attrNameLst>
                                          <p:attrName>r</p:attrName>
                                        </p:attrNameLst>
                                      </p:cBhvr>
                                    </p:animRot>
                                    <p:animRot by="240000">
                                      <p:cBhvr>
                                        <p:cTn id="8" dur="200" fill="hold">
                                          <p:stCondLst>
                                            <p:cond delay="400"/>
                                          </p:stCondLst>
                                        </p:cTn>
                                        <p:tgtEl>
                                          <p:spTgt spid="337">
                                            <p:txEl>
                                              <p:pRg st="0" end="0"/>
                                            </p:txEl>
                                          </p:spTgt>
                                        </p:tgtEl>
                                        <p:attrNameLst>
                                          <p:attrName>r</p:attrName>
                                        </p:attrNameLst>
                                      </p:cBhvr>
                                    </p:animRot>
                                    <p:animRot by="-240000">
                                      <p:cBhvr>
                                        <p:cTn id="9" dur="200" fill="hold">
                                          <p:stCondLst>
                                            <p:cond delay="600"/>
                                          </p:stCondLst>
                                        </p:cTn>
                                        <p:tgtEl>
                                          <p:spTgt spid="337">
                                            <p:txEl>
                                              <p:pRg st="0" end="0"/>
                                            </p:txEl>
                                          </p:spTgt>
                                        </p:tgtEl>
                                        <p:attrNameLst>
                                          <p:attrName>r</p:attrName>
                                        </p:attrNameLst>
                                      </p:cBhvr>
                                    </p:animRot>
                                    <p:animRot by="120000">
                                      <p:cBhvr>
                                        <p:cTn id="10" dur="200" fill="hold">
                                          <p:stCondLst>
                                            <p:cond delay="800"/>
                                          </p:stCondLst>
                                        </p:cTn>
                                        <p:tgtEl>
                                          <p:spTgt spid="33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122101" cy="18459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800" b="0" i="0" u="none" strike="noStrike" dirty="0">
                <a:solidFill>
                  <a:schemeClr val="tx2"/>
                </a:solidFill>
                <a:effectLst/>
                <a:latin typeface="Days One" panose="020B0604020202020204" charset="0"/>
              </a:rPr>
              <a:t>Quand dit-on qu’un langage de programmation est interprété </a:t>
            </a:r>
            <a:r>
              <a:rPr lang="en-US" sz="2800" dirty="0">
                <a:solidFill>
                  <a:schemeClr val="tx2"/>
                </a:solidFill>
                <a:latin typeface="Days One" panose="020B0604020202020204" charset="0"/>
              </a:rPr>
              <a:t>?</a:t>
            </a:r>
            <a:endParaRPr sz="2800"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5C00971F-91EF-24A3-4D33-F003A7283E19}"/>
              </a:ext>
            </a:extLst>
          </p:cNvPr>
          <p:cNvSpPr txBox="1">
            <a:spLocks/>
          </p:cNvSpPr>
          <p:nvPr/>
        </p:nvSpPr>
        <p:spPr>
          <a:xfrm>
            <a:off x="7881257" y="4739235"/>
            <a:ext cx="808589"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06</a:t>
            </a:r>
          </a:p>
        </p:txBody>
      </p:sp>
    </p:spTree>
    <p:extLst>
      <p:ext uri="{BB962C8B-B14F-4D97-AF65-F5344CB8AC3E}">
        <p14:creationId xmlns:p14="http://schemas.microsoft.com/office/powerpoint/2010/main" val="807902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516710" y="2477975"/>
            <a:ext cx="5736921" cy="1749907"/>
          </a:xfrm>
          <a:prstGeom prst="rect">
            <a:avLst/>
          </a:prstGeom>
        </p:spPr>
        <p:txBody>
          <a:bodyPr spcFirstLastPara="1" wrap="square" lIns="91425" tIns="91425" rIns="91425" bIns="91425" anchor="ctr" anchorCtr="0">
            <a:normAutofit/>
          </a:bodyPr>
          <a:lstStyle/>
          <a:p>
            <a:pPr marL="0" lvl="0" indent="0" algn="just">
              <a:lnSpc>
                <a:spcPct val="107000"/>
              </a:lnSpc>
              <a:spcAft>
                <a:spcPts val="1950"/>
              </a:spcAft>
            </a:pPr>
            <a:r>
              <a:rPr lang="fr-FR" sz="1600" b="1" dirty="0">
                <a:solidFill>
                  <a:schemeClr val="tx2"/>
                </a:solidFill>
                <a:effectLst/>
                <a:latin typeface="Lato" panose="020F0502020204030203" pitchFamily="34" charset="0"/>
                <a:ea typeface="Lato" panose="020F0502020204030203" pitchFamily="34" charset="0"/>
                <a:cs typeface="Lato" panose="020F0502020204030203" pitchFamily="34" charset="0"/>
              </a:rPr>
              <a:t>Le langage est dit interprété si l’exécution du programme (script) nécessite la présence d’un interpréteur (</a:t>
            </a:r>
            <a:r>
              <a:rPr lang="fr-FR" sz="1600" b="1" i="0" dirty="0">
                <a:solidFill>
                  <a:schemeClr val="tx2"/>
                </a:solidFill>
                <a:effectLst/>
                <a:latin typeface="Lato" panose="020F0502020204030203" pitchFamily="34" charset="0"/>
                <a:ea typeface="Lato" panose="020F0502020204030203" pitchFamily="34" charset="0"/>
                <a:cs typeface="Lato" panose="020F0502020204030203" pitchFamily="34" charset="0"/>
              </a:rPr>
              <a:t>est un outil dont la tâche est d'analyser, de traduire et d'exécuter les programmes écrits dans un </a:t>
            </a:r>
            <a:r>
              <a:rPr lang="fr-FR" sz="1600" b="1" i="0" u="none" strike="noStrike" dirty="0">
                <a:solidFill>
                  <a:schemeClr val="tx2"/>
                </a:solidFill>
                <a:effectLst/>
                <a:latin typeface="Lato" panose="020F0502020204030203" pitchFamily="34" charset="0"/>
                <a:ea typeface="Lato" panose="020F0502020204030203" pitchFamily="34" charset="0"/>
                <a:cs typeface="Lato" panose="020F0502020204030203" pitchFamily="34" charset="0"/>
                <a:hlinkClick r:id="rId3" tooltip="Langage informatique">
                  <a:extLst>
                    <a:ext uri="{A12FA001-AC4F-418D-AE19-62706E023703}">
                      <ahyp:hlinkClr xmlns:ahyp="http://schemas.microsoft.com/office/drawing/2018/hyperlinkcolor" val="tx"/>
                    </a:ext>
                  </a:extLst>
                </a:hlinkClick>
              </a:rPr>
              <a:t>langage informatique</a:t>
            </a:r>
            <a:r>
              <a:rPr lang="fr-FR" sz="1600" b="0" i="0" dirty="0">
                <a:solidFill>
                  <a:srgbClr val="202122"/>
                </a:solidFill>
                <a:effectLst/>
                <a:latin typeface="Lato" panose="020F0502020204030203" pitchFamily="34" charset="0"/>
                <a:ea typeface="Lato" panose="020F0502020204030203" pitchFamily="34" charset="0"/>
                <a:cs typeface="Lato" panose="020F0502020204030203" pitchFamily="34" charset="0"/>
              </a:rPr>
              <a:t>.</a:t>
            </a:r>
            <a:r>
              <a:rPr lang="fr-FR" sz="1600" b="1" dirty="0">
                <a:solidFill>
                  <a:schemeClr val="tx2"/>
                </a:solidFill>
                <a:effectLst/>
                <a:latin typeface="Lato" panose="020F0502020204030203" pitchFamily="34" charset="0"/>
                <a:ea typeface="Lato" panose="020F0502020204030203" pitchFamily="34" charset="0"/>
                <a:cs typeface="Lato" panose="020F0502020204030203" pitchFamily="34" charset="0"/>
              </a:rPr>
              <a:t>)</a:t>
            </a:r>
          </a:p>
        </p:txBody>
      </p:sp>
      <p:cxnSp>
        <p:nvCxnSpPr>
          <p:cNvPr id="550" name="Google Shape;550;p46"/>
          <p:cNvCxnSpPr>
            <a:cxnSpLocks/>
          </p:cNvCxnSpPr>
          <p:nvPr/>
        </p:nvCxnSpPr>
        <p:spPr>
          <a:xfrm>
            <a:off x="640410" y="2131177"/>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31631" y="224771"/>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63599" y="404401"/>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4754847" y="89640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065284" y="687363"/>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578994" y="1228742"/>
            <a:ext cx="5919347" cy="9656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Language </a:t>
            </a:r>
            <a:r>
              <a:rPr lang="en-US" sz="3600" dirty="0" err="1"/>
              <a:t>Interprété</a:t>
            </a:r>
            <a:endParaRPr lang="en-US" sz="3600" dirty="0"/>
          </a:p>
        </p:txBody>
      </p:sp>
      <p:sp>
        <p:nvSpPr>
          <p:cNvPr id="2" name="Google Shape;433;p44">
            <a:extLst>
              <a:ext uri="{FF2B5EF4-FFF2-40B4-BE49-F238E27FC236}">
                <a16:creationId xmlns:a16="http://schemas.microsoft.com/office/drawing/2014/main" id="{D145D3A1-BE1A-2406-C8B8-A4ED18EC16CE}"/>
              </a:ext>
            </a:extLst>
          </p:cNvPr>
          <p:cNvSpPr txBox="1">
            <a:spLocks/>
          </p:cNvSpPr>
          <p:nvPr/>
        </p:nvSpPr>
        <p:spPr>
          <a:xfrm>
            <a:off x="7869743" y="4739235"/>
            <a:ext cx="820103"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07</a:t>
            </a:r>
          </a:p>
        </p:txBody>
      </p:sp>
    </p:spTree>
    <p:extLst>
      <p:ext uri="{BB962C8B-B14F-4D97-AF65-F5344CB8AC3E}">
        <p14:creationId xmlns:p14="http://schemas.microsoft.com/office/powerpoint/2010/main" val="4006591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44"/>
          <p:cNvGrpSpPr/>
          <p:nvPr/>
        </p:nvGrpSpPr>
        <p:grpSpPr>
          <a:xfrm>
            <a:off x="6990438" y="274225"/>
            <a:ext cx="1521661" cy="1635628"/>
            <a:chOff x="6990438" y="274225"/>
            <a:chExt cx="1521661" cy="1635628"/>
          </a:xfrm>
        </p:grpSpPr>
        <p:sp>
          <p:nvSpPr>
            <p:cNvPr id="426" name="Google Shape;426;p4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4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4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4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4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4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2" name="Google Shape;432;p44"/>
          <p:cNvSpPr txBox="1">
            <a:spLocks noGrp="1"/>
          </p:cNvSpPr>
          <p:nvPr>
            <p:ph type="title"/>
          </p:nvPr>
        </p:nvSpPr>
        <p:spPr>
          <a:xfrm>
            <a:off x="719999" y="2036974"/>
            <a:ext cx="5122101" cy="1845989"/>
          </a:xfrm>
          <a:prstGeom prst="rect">
            <a:avLst/>
          </a:prstGeom>
        </p:spPr>
        <p:txBody>
          <a:bodyPr spcFirstLastPara="1" wrap="square" lIns="91425" tIns="91425" rIns="91425" bIns="91425" anchor="ctr" anchorCtr="0">
            <a:noAutofit/>
          </a:bodyPr>
          <a:lstStyle/>
          <a:p>
            <a:r>
              <a:rPr lang="fr-FR" sz="2800" b="0" i="0" u="none" strike="noStrike" dirty="0">
                <a:solidFill>
                  <a:schemeClr val="tx2"/>
                </a:solidFill>
                <a:effectLst/>
                <a:latin typeface="Days One" panose="020B0604020202020204" charset="0"/>
              </a:rPr>
              <a:t>Si un langage n’est pas interprété, alors qu’est-ce qu’il pourrait bien être </a:t>
            </a:r>
            <a:br>
              <a:rPr lang="fr-FR" sz="2800" b="0" i="0" u="none" strike="noStrike" dirty="0">
                <a:solidFill>
                  <a:schemeClr val="tx2"/>
                </a:solidFill>
                <a:effectLst/>
                <a:latin typeface="Days One" panose="020B0604020202020204" charset="0"/>
              </a:rPr>
            </a:br>
            <a:r>
              <a:rPr lang="en-US" sz="2800" dirty="0">
                <a:solidFill>
                  <a:schemeClr val="tx2"/>
                </a:solidFill>
                <a:latin typeface="Days One" panose="020B0604020202020204" charset="0"/>
              </a:rPr>
              <a:t>?</a:t>
            </a:r>
            <a:endParaRPr sz="2800" dirty="0">
              <a:solidFill>
                <a:schemeClr val="tx2"/>
              </a:solidFill>
              <a:latin typeface="Days One" panose="020B0604020202020204" charset="0"/>
            </a:endParaRPr>
          </a:p>
        </p:txBody>
      </p:sp>
      <p:sp>
        <p:nvSpPr>
          <p:cNvPr id="433" name="Google Shape;433;p4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6" name="Google Shape;436;p44"/>
          <p:cNvGrpSpPr/>
          <p:nvPr/>
        </p:nvGrpSpPr>
        <p:grpSpPr>
          <a:xfrm>
            <a:off x="5683433" y="535005"/>
            <a:ext cx="2745461" cy="2737923"/>
            <a:chOff x="4840150" y="1975425"/>
            <a:chExt cx="2862837" cy="2854977"/>
          </a:xfrm>
        </p:grpSpPr>
        <p:sp>
          <p:nvSpPr>
            <p:cNvPr id="437" name="Google Shape;437;p4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4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4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4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4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4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4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4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4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4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4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4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4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4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4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4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4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57" name="Google Shape;457;p4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4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9" name="Google Shape;459;p44"/>
          <p:cNvGrpSpPr/>
          <p:nvPr/>
        </p:nvGrpSpPr>
        <p:grpSpPr>
          <a:xfrm>
            <a:off x="8345706" y="3882964"/>
            <a:ext cx="166385" cy="701016"/>
            <a:chOff x="8668080" y="2328029"/>
            <a:chExt cx="127488" cy="537136"/>
          </a:xfrm>
        </p:grpSpPr>
        <p:sp>
          <p:nvSpPr>
            <p:cNvPr id="460" name="Google Shape;460;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2" name="Google Shape;472;p44"/>
          <p:cNvGrpSpPr/>
          <p:nvPr/>
        </p:nvGrpSpPr>
        <p:grpSpPr>
          <a:xfrm rot="5400000">
            <a:off x="992156" y="184489"/>
            <a:ext cx="166385" cy="701016"/>
            <a:chOff x="8668080" y="2328029"/>
            <a:chExt cx="127488" cy="537136"/>
          </a:xfrm>
        </p:grpSpPr>
        <p:sp>
          <p:nvSpPr>
            <p:cNvPr id="473" name="Google Shape;473;p4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4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4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4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4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4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4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4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4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4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5" name="Google Shape;485;p44"/>
          <p:cNvGrpSpPr/>
          <p:nvPr/>
        </p:nvGrpSpPr>
        <p:grpSpPr>
          <a:xfrm>
            <a:off x="6009387" y="4170971"/>
            <a:ext cx="274389" cy="287882"/>
            <a:chOff x="6009387" y="4170971"/>
            <a:chExt cx="274389" cy="287882"/>
          </a:xfrm>
        </p:grpSpPr>
        <p:sp>
          <p:nvSpPr>
            <p:cNvPr id="486" name="Google Shape;486;p4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4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433;p44">
            <a:extLst>
              <a:ext uri="{FF2B5EF4-FFF2-40B4-BE49-F238E27FC236}">
                <a16:creationId xmlns:a16="http://schemas.microsoft.com/office/drawing/2014/main" id="{27AFEE2D-AD61-6694-00EB-5E826BAA892C}"/>
              </a:ext>
            </a:extLst>
          </p:cNvPr>
          <p:cNvSpPr txBox="1">
            <a:spLocks/>
          </p:cNvSpPr>
          <p:nvPr/>
        </p:nvSpPr>
        <p:spPr>
          <a:xfrm>
            <a:off x="7844971" y="4739235"/>
            <a:ext cx="844875"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08</a:t>
            </a:r>
          </a:p>
        </p:txBody>
      </p:sp>
    </p:spTree>
    <p:extLst>
      <p:ext uri="{BB962C8B-B14F-4D97-AF65-F5344CB8AC3E}">
        <p14:creationId xmlns:p14="http://schemas.microsoft.com/office/powerpoint/2010/main" val="2325992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516710" y="2477975"/>
            <a:ext cx="5736921" cy="2077918"/>
          </a:xfrm>
          <a:prstGeom prst="rect">
            <a:avLst/>
          </a:prstGeom>
        </p:spPr>
        <p:txBody>
          <a:bodyPr spcFirstLastPara="1" wrap="square" lIns="91425" tIns="91425" rIns="91425" bIns="91425" anchor="ctr" anchorCtr="0">
            <a:normAutofit fontScale="85000" lnSpcReduction="10000"/>
          </a:bodyPr>
          <a:lstStyle/>
          <a:p>
            <a:pPr marL="0" indent="0">
              <a:lnSpc>
                <a:spcPct val="120000"/>
              </a:lnSpc>
              <a:spcAft>
                <a:spcPts val="800"/>
              </a:spcAft>
            </a:pPr>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Dans ces langages, le code source (celui que vous écrivez) est tout d'abord compilé, par un logiciel qu'on appelle </a:t>
            </a:r>
            <a:r>
              <a:rPr lang="fr-FR" sz="1800" b="1" i="1" dirty="0">
                <a:solidFill>
                  <a:srgbClr val="FFFF00"/>
                </a:solidFill>
                <a:effectLst/>
                <a:latin typeface="Open Sans" panose="020B0606030504020204" pitchFamily="34" charset="0"/>
                <a:ea typeface="Calibri" panose="020F0502020204030204" pitchFamily="34" charset="0"/>
                <a:cs typeface="Times New Roman" panose="02020603050405020304" pitchFamily="18" charset="0"/>
              </a:rPr>
              <a:t>compilateur</a:t>
            </a:r>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 en un </a:t>
            </a:r>
            <a:r>
              <a:rPr lang="fr-FR" sz="1800" b="1" i="1" dirty="0">
                <a:solidFill>
                  <a:srgbClr val="FFFF00"/>
                </a:solidFill>
                <a:effectLst/>
                <a:latin typeface="Open Sans" panose="020B0606030504020204" pitchFamily="34" charset="0"/>
                <a:ea typeface="Calibri" panose="020F0502020204030204" pitchFamily="34" charset="0"/>
                <a:cs typeface="Times New Roman" panose="02020603050405020304" pitchFamily="18" charset="0"/>
              </a:rPr>
              <a:t>code binaire</a:t>
            </a:r>
            <a:r>
              <a:rPr lang="fr-FR" sz="1800" b="1" dirty="0">
                <a:solidFill>
                  <a:srgbClr val="FFFF00"/>
                </a:solidFill>
                <a:effectLst/>
                <a:latin typeface="Open Sans" panose="020B0606030504020204" pitchFamily="34" charset="0"/>
                <a:ea typeface="Calibri" panose="020F0502020204030204" pitchFamily="34" charset="0"/>
                <a:cs typeface="Times New Roman" panose="02020603050405020304" pitchFamily="18" charset="0"/>
              </a:rPr>
              <a:t> </a:t>
            </a:r>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qu'un humain ne peut pas lire mais qui est très facile à lire pour un ordinateur. C'est alors directement que le système d'exploitation va utiliser le code binaire et les données d'entrée pour calculer </a:t>
            </a:r>
            <a:r>
              <a:rPr lang="fr-FR" sz="1800" b="1" dirty="0">
                <a:solidFill>
                  <a:srgbClr val="FFFF00"/>
                </a:solidFill>
                <a:effectLst/>
                <a:latin typeface="Open Sans" panose="020B0606030504020204" pitchFamily="34" charset="0"/>
                <a:ea typeface="Calibri" panose="020F0502020204030204" pitchFamily="34" charset="0"/>
                <a:cs typeface="Times New Roman" panose="02020603050405020304" pitchFamily="18" charset="0"/>
              </a:rPr>
              <a:t>les données de sortie</a:t>
            </a:r>
            <a:r>
              <a:rPr lang="fr-FR" sz="1800" b="1" dirty="0">
                <a:solidFill>
                  <a:schemeClr val="tx2"/>
                </a:solidFill>
                <a:effectLst/>
                <a:latin typeface="Open Sans" panose="020B0606030504020204" pitchFamily="34" charset="0"/>
                <a:ea typeface="Calibri" panose="020F0502020204030204" pitchFamily="34" charset="0"/>
                <a:cs typeface="Times New Roman" panose="02020603050405020304" pitchFamily="18" charset="0"/>
              </a:rPr>
              <a:t>.</a:t>
            </a:r>
            <a:endParaRPr lang="fr-FR"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50" name="Google Shape;550;p46"/>
          <p:cNvCxnSpPr>
            <a:cxnSpLocks/>
          </p:cNvCxnSpPr>
          <p:nvPr/>
        </p:nvCxnSpPr>
        <p:spPr>
          <a:xfrm>
            <a:off x="640410" y="2131177"/>
            <a:ext cx="4708500" cy="0"/>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831631" y="224771"/>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1463599" y="404401"/>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4754847" y="89640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065284" y="687363"/>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578994" y="1228742"/>
            <a:ext cx="5919347" cy="9656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Language </a:t>
            </a:r>
            <a:r>
              <a:rPr lang="en-US" sz="3600" dirty="0" err="1"/>
              <a:t>Compilé</a:t>
            </a:r>
            <a:endParaRPr lang="en-US" sz="3600" dirty="0"/>
          </a:p>
        </p:txBody>
      </p:sp>
      <p:sp>
        <p:nvSpPr>
          <p:cNvPr id="2" name="Google Shape;433;p44">
            <a:extLst>
              <a:ext uri="{FF2B5EF4-FFF2-40B4-BE49-F238E27FC236}">
                <a16:creationId xmlns:a16="http://schemas.microsoft.com/office/drawing/2014/main" id="{39606402-61A1-1457-BF82-DF86E16CC1C9}"/>
              </a:ext>
            </a:extLst>
          </p:cNvPr>
          <p:cNvSpPr txBox="1">
            <a:spLocks/>
          </p:cNvSpPr>
          <p:nvPr/>
        </p:nvSpPr>
        <p:spPr>
          <a:xfrm>
            <a:off x="7869743" y="4739235"/>
            <a:ext cx="820103" cy="350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Days One"/>
              <a:buNone/>
              <a:defRPr sz="60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6000"/>
              <a:buFont typeface="Bebas Neue"/>
              <a:buNone/>
              <a:defRPr sz="6000" b="0" i="0" u="none" strike="noStrike" cap="none">
                <a:solidFill>
                  <a:schemeClr val="lt2"/>
                </a:solidFill>
                <a:latin typeface="Bebas Neue"/>
                <a:ea typeface="Bebas Neue"/>
                <a:cs typeface="Bebas Neue"/>
                <a:sym typeface="Bebas Neue"/>
              </a:defRPr>
            </a:lvl9pPr>
          </a:lstStyle>
          <a:p>
            <a:r>
              <a:rPr lang="en" sz="3000" dirty="0"/>
              <a:t>09</a:t>
            </a:r>
          </a:p>
        </p:txBody>
      </p:sp>
    </p:spTree>
    <p:extLst>
      <p:ext uri="{BB962C8B-B14F-4D97-AF65-F5344CB8AC3E}">
        <p14:creationId xmlns:p14="http://schemas.microsoft.com/office/powerpoint/2010/main" val="1116205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ternet of Things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2179</Words>
  <Application>Microsoft Office PowerPoint</Application>
  <PresentationFormat>Affichage à l'écran (16:9)</PresentationFormat>
  <Paragraphs>294</Paragraphs>
  <Slides>53</Slides>
  <Notes>53</Notes>
  <HiddenSlides>0</HiddenSlides>
  <MMClips>0</MMClips>
  <ScaleCrop>false</ScaleCrop>
  <HeadingPairs>
    <vt:vector size="6" baseType="variant">
      <vt:variant>
        <vt:lpstr>Polices utilisées</vt:lpstr>
      </vt:variant>
      <vt:variant>
        <vt:i4>19</vt:i4>
      </vt:variant>
      <vt:variant>
        <vt:lpstr>Thème</vt:lpstr>
      </vt:variant>
      <vt:variant>
        <vt:i4>1</vt:i4>
      </vt:variant>
      <vt:variant>
        <vt:lpstr>Titres des diapositives</vt:lpstr>
      </vt:variant>
      <vt:variant>
        <vt:i4>53</vt:i4>
      </vt:variant>
    </vt:vector>
  </HeadingPairs>
  <TitlesOfParts>
    <vt:vector size="73" baseType="lpstr">
      <vt:lpstr>CourierNewPSMT</vt:lpstr>
      <vt:lpstr>Poppins</vt:lpstr>
      <vt:lpstr>arial</vt:lpstr>
      <vt:lpstr>Open Sans</vt:lpstr>
      <vt:lpstr>TimesNewRomanPSMT</vt:lpstr>
      <vt:lpstr>Calibri</vt:lpstr>
      <vt:lpstr>CourierNewPS-ItalicMT</vt:lpstr>
      <vt:lpstr>CourierNewPS-BoldMT</vt:lpstr>
      <vt:lpstr>Times New Roman</vt:lpstr>
      <vt:lpstr>Lato</vt:lpstr>
      <vt:lpstr>BlinkMacSystemFont</vt:lpstr>
      <vt:lpstr>TimesNewRomanPS-BoldMT</vt:lpstr>
      <vt:lpstr>Wingdings</vt:lpstr>
      <vt:lpstr>Roboto Condensed Light</vt:lpstr>
      <vt:lpstr>arial</vt:lpstr>
      <vt:lpstr>Days One</vt:lpstr>
      <vt:lpstr>Bebas Neue</vt:lpstr>
      <vt:lpstr>Verdana</vt:lpstr>
      <vt:lpstr>Segoe UI</vt:lpstr>
      <vt:lpstr>Internet of Things by Slidesgo</vt:lpstr>
      <vt:lpstr>Veille Python</vt:lpstr>
      <vt:lpstr>Qu’est ce qu’un language de programmation ?</vt:lpstr>
      <vt:lpstr>DÉFINITION </vt:lpstr>
      <vt:lpstr>Définir les principaux éléments constituants un langage de programmation.?</vt:lpstr>
      <vt:lpstr>Les principaux constituants</vt:lpstr>
      <vt:lpstr>Quand dit-on qu’un langage de programmation est interprété ?</vt:lpstr>
      <vt:lpstr>Language Interprété</vt:lpstr>
      <vt:lpstr>Si un langage n’est pas interprété, alors qu’est-ce qu’il pourrait bien être  ?</vt:lpstr>
      <vt:lpstr>Language Compilé</vt:lpstr>
      <vt:lpstr>Language Semi- Interprété</vt:lpstr>
      <vt:lpstr>Avantages et inconvénients d’un langage interprété.</vt:lpstr>
      <vt:lpstr>Avantages </vt:lpstr>
      <vt:lpstr>Inconvenient </vt:lpstr>
      <vt:lpstr>C’est quoi un paradigme?</vt:lpstr>
      <vt:lpstr>Paradigme </vt:lpstr>
      <vt:lpstr>Différence entre POO et Procedural ?</vt:lpstr>
      <vt:lpstr>Différence entre POO et Procedural</vt:lpstr>
      <vt:lpstr>Caractéristiques de Python</vt:lpstr>
      <vt:lpstr>Caractéristiques de Python</vt:lpstr>
      <vt:lpstr>Différence entre Python2 et Python3 ?</vt:lpstr>
      <vt:lpstr>En quoi la version 3 de Python se distingue-t-elle de sa version 2, y a-t-il une compatibilité entre les deux ?</vt:lpstr>
      <vt:lpstr>Différence entre Python2 et Python3 ?</vt:lpstr>
      <vt:lpstr>En quoi la version 3 de Python se distingue-t-elle de sa version 2, y a-t-il une compatibilité entre les deux ?</vt:lpstr>
      <vt:lpstr>C’est quoi un interpréteur python?</vt:lpstr>
      <vt:lpstr>C’est quoi un interpréteur python?</vt:lpstr>
      <vt:lpstr>Présenter et exécuter un script Python</vt:lpstr>
      <vt:lpstr>Présentation PowerPoint</vt:lpstr>
      <vt:lpstr>Quel est le rapport entre Python et Anaconda ?</vt:lpstr>
      <vt:lpstr>Quel est le rapport entre Python et Anaconda ?</vt:lpstr>
      <vt:lpstr>Jupyter Notebook et JupyterLab</vt:lpstr>
      <vt:lpstr>Les bases du langage Python </vt:lpstr>
      <vt:lpstr>Installation de packages</vt:lpstr>
      <vt:lpstr>Présentation PowerPoint</vt:lpstr>
      <vt:lpstr>Les opérateurs et expressions</vt:lpstr>
      <vt:lpstr>Les Structures de Données</vt:lpstr>
      <vt:lpstr>Les Boucles en python</vt:lpstr>
      <vt:lpstr>Les Boucles en python</vt:lpstr>
      <vt:lpstr>Les Boucles en python</vt:lpstr>
      <vt:lpstr>Les Conditions en python</vt:lpstr>
      <vt:lpstr>Les Fonctions usuelles en python</vt:lpstr>
      <vt:lpstr>Fonction python</vt:lpstr>
      <vt:lpstr>Fonction lambda python</vt:lpstr>
      <vt:lpstr>Fonction lambda python</vt:lpstr>
      <vt:lpstr>Exeption python</vt:lpstr>
      <vt:lpstr>Exeption python</vt:lpstr>
      <vt:lpstr>Exeption python</vt:lpstr>
      <vt:lpstr>Exeption python</vt:lpstr>
      <vt:lpstr>Gestion de fichier python</vt:lpstr>
      <vt:lpstr>P00 concept</vt:lpstr>
      <vt:lpstr>P00 avec python</vt:lpstr>
      <vt:lpstr>P00 avec python</vt:lpstr>
      <vt:lpstr>Module</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AVANTAGES ET INCONVÉNIENTS DE L’IOT</dc:title>
  <dc:creator>Halidou Maiga</dc:creator>
  <cp:lastModifiedBy>Halidou Maiga</cp:lastModifiedBy>
  <cp:revision>39</cp:revision>
  <dcterms:modified xsi:type="dcterms:W3CDTF">2022-10-24T16:01:59Z</dcterms:modified>
</cp:coreProperties>
</file>