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462" r:id="rId3"/>
    <p:sldId id="2469" r:id="rId4"/>
    <p:sldId id="2472" r:id="rId5"/>
    <p:sldId id="257" r:id="rId6"/>
    <p:sldId id="2468" r:id="rId7"/>
    <p:sldId id="2470" r:id="rId8"/>
    <p:sldId id="2471" r:id="rId9"/>
    <p:sldId id="2465" r:id="rId10"/>
    <p:sldId id="24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1" d="100"/>
          <a:sy n="111" d="100"/>
        </p:scale>
        <p:origin x="62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3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0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3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7" r:id="rId8"/>
    <p:sldLayoutId id="2147483694" r:id="rId9"/>
    <p:sldLayoutId id="2147483695" r:id="rId10"/>
    <p:sldLayoutId id="2147483696" r:id="rId11"/>
    <p:sldLayoutId id="2147483700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0588E38B-712E-9BC9-E30D-4DD0AD80E9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999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73C5D-9263-7EE6-B435-F5A19DC37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CONTINUOS GRAPH NEURAL NETWORK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8592D-A5F4-905F-CF10-036336A94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1026" name="Picture 2" descr="Graph Neural Networks beyond Weisfeiler-Lehman and vanilla Message Passing  | by Michael Bronstein | Towards Data Science">
            <a:extLst>
              <a:ext uri="{FF2B5EF4-FFF2-40B4-BE49-F238E27FC236}">
                <a16:creationId xmlns:a16="http://schemas.microsoft.com/office/drawing/2014/main" id="{A841E6BC-AF3B-3293-D83A-A8D1E300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11" y="4147405"/>
            <a:ext cx="7678981" cy="202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5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73D-2DDA-9224-476A-054E1F2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5563-7C88-A580-57B4-BB840DE9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Challenges: Limited testing on datasets, assumptions on GCN's role in capturing long-range dependencies were not rewarding.</a:t>
            </a:r>
            <a:endParaRPr lang="en-US" b="0" i="0" dirty="0"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The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findings neither validate nor invalidate specific hypotheses outlined in </a:t>
            </a:r>
            <a:r>
              <a:rPr lang="en-US" b="0" i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the Implementation.</a:t>
            </a:r>
            <a:endParaRPr lang="en-US" b="0" i="0" dirty="0"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Experiment with diverse datasets beyond CORA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4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TAKE HOME MESAGE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CFAB-0EEF-2CB7-F3EB-01D0522C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27FC-EB34-382A-E93F-3EB78740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Graphs provide an intuitive and flexible way to represent and analyze complex data structures.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Applications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Social Networks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Recommendation Systems</a:t>
            </a:r>
          </a:p>
          <a:p>
            <a:pPr algn="l"/>
            <a:r>
              <a:rPr lang="en-US" b="1" i="0" dirty="0">
                <a:solidFill>
                  <a:srgbClr val="ECECF1"/>
                </a:solidFill>
                <a:effectLst/>
                <a:latin typeface="Söhne"/>
              </a:rPr>
              <a:t>GNN Architecture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Utilizes a graph structure to represent relationships between entities.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Composed of nodes, edges, and associated features.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CFAB-0EEF-2CB7-F3EB-01D0522C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27FC-EB34-382A-E93F-3EB78740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Graph Neural Networks (GNNs) have shown remarkable success, but they face a common challenge known as over-smoothing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Traditional GNNs, often struggle with over-smoothing, limiting their ability to capture long-range dependencies</a:t>
            </a:r>
            <a:r>
              <a:rPr lang="en-US" b="0" i="0" dirty="0">
                <a:effectLst/>
                <a:latin typeface="Söhne"/>
              </a:rPr>
              <a:t>	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CGNNs can overcome over-smoothing.</a:t>
            </a: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7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CFAB-0EEF-2CB7-F3EB-01D0522C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27FC-EB34-382A-E93F-3EB78740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Implement CGNN and WGNN to model relationships in graph-structured data continuously.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Architecture: Utilize </a:t>
            </a:r>
            <a:r>
              <a:rPr lang="en-US" b="0" i="0" dirty="0" err="1">
                <a:effectLst/>
                <a:latin typeface="Söhne"/>
              </a:rPr>
              <a:t>PyTorch</a:t>
            </a:r>
            <a:r>
              <a:rPr lang="en-US" b="0" i="0" dirty="0">
                <a:effectLst/>
                <a:latin typeface="Söhne"/>
              </a:rPr>
              <a:t> and the provided CGNN codebase.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 GCN instead of Linear layers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Modifications: Incorporate Xavier uniform weight initialization, L1 and L2 </a:t>
            </a:r>
            <a:r>
              <a:rPr lang="en-US" b="0" i="0" dirty="0" err="1">
                <a:effectLst/>
                <a:latin typeface="Söhne"/>
              </a:rPr>
              <a:t>regularization.Evaluate</a:t>
            </a:r>
            <a:r>
              <a:rPr lang="en-US" b="0" i="0" dirty="0">
                <a:effectLst/>
                <a:latin typeface="Söhne"/>
              </a:rPr>
              <a:t> CGNN and WCGNN with the above modifications and a few hyperparameter changes based on trial and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6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CFAB-0EEF-2CB7-F3EB-01D0522C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IMPLEMENTATION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27FC-EB34-382A-E93F-3EB78740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Evaluate CGNN and WCGNN with the above modifications and a few hyperparameter changes based on trial and error.</a:t>
            </a:r>
            <a:endParaRPr lang="en-US" dirty="0">
              <a:solidFill>
                <a:srgbClr val="ECECF1"/>
              </a:solidFill>
              <a:latin typeface="Söhne"/>
            </a:endParaRPr>
          </a:p>
          <a:p>
            <a:r>
              <a:rPr lang="en-US" dirty="0">
                <a:solidFill>
                  <a:srgbClr val="ECECF1"/>
                </a:solidFill>
                <a:latin typeface="Söhne"/>
              </a:rPr>
              <a:t>Modified both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CGNN and WCGNN for accuracy results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Experiment with only the CORA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6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FF0594-79DC-74F2-0593-E147DF546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48808"/>
              </p:ext>
            </p:extLst>
          </p:nvPr>
        </p:nvGraphicFramePr>
        <p:xfrm>
          <a:off x="2027083" y="1171949"/>
          <a:ext cx="8459019" cy="524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673">
                  <a:extLst>
                    <a:ext uri="{9D8B030D-6E8A-4147-A177-3AD203B41FA5}">
                      <a16:colId xmlns:a16="http://schemas.microsoft.com/office/drawing/2014/main" val="1815102002"/>
                    </a:ext>
                  </a:extLst>
                </a:gridCol>
                <a:gridCol w="2819673">
                  <a:extLst>
                    <a:ext uri="{9D8B030D-6E8A-4147-A177-3AD203B41FA5}">
                      <a16:colId xmlns:a16="http://schemas.microsoft.com/office/drawing/2014/main" val="2131957963"/>
                    </a:ext>
                  </a:extLst>
                </a:gridCol>
                <a:gridCol w="2819673">
                  <a:extLst>
                    <a:ext uri="{9D8B030D-6E8A-4147-A177-3AD203B41FA5}">
                      <a16:colId xmlns:a16="http://schemas.microsoft.com/office/drawing/2014/main" val="2317204850"/>
                    </a:ext>
                  </a:extLst>
                </a:gridCol>
              </a:tblGrid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CGNN (Original)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CGNN (My Changes)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50386"/>
                  </a:ext>
                </a:extLst>
              </a:tr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Linear Layers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GCN Layers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25576"/>
                  </a:ext>
                </a:extLst>
              </a:tr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17747"/>
                  </a:ext>
                </a:extLst>
              </a:tr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Regularization (L1, L2)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 and L2 Regularization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27464"/>
                  </a:ext>
                </a:extLst>
              </a:tr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Sigmoid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Leaky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44927"/>
                  </a:ext>
                </a:extLst>
              </a:tr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Hyperparameter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 = </a:t>
                      </a:r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 =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655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133E786-211C-1982-548B-05BE28FECDBF}"/>
              </a:ext>
            </a:extLst>
          </p:cNvPr>
          <p:cNvSpPr txBox="1"/>
          <p:nvPr/>
        </p:nvSpPr>
        <p:spPr>
          <a:xfrm>
            <a:off x="609598" y="181584"/>
            <a:ext cx="6622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CGNN</a:t>
            </a:r>
            <a:r>
              <a:rPr lang="en-US" sz="1800" b="0" i="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9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FF0594-79DC-74F2-0593-E147DF546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25136"/>
              </p:ext>
            </p:extLst>
          </p:nvPr>
        </p:nvGraphicFramePr>
        <p:xfrm>
          <a:off x="1923844" y="1157200"/>
          <a:ext cx="8459019" cy="524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673">
                  <a:extLst>
                    <a:ext uri="{9D8B030D-6E8A-4147-A177-3AD203B41FA5}">
                      <a16:colId xmlns:a16="http://schemas.microsoft.com/office/drawing/2014/main" val="1815102002"/>
                    </a:ext>
                  </a:extLst>
                </a:gridCol>
                <a:gridCol w="2819673">
                  <a:extLst>
                    <a:ext uri="{9D8B030D-6E8A-4147-A177-3AD203B41FA5}">
                      <a16:colId xmlns:a16="http://schemas.microsoft.com/office/drawing/2014/main" val="2131957963"/>
                    </a:ext>
                  </a:extLst>
                </a:gridCol>
                <a:gridCol w="2819673">
                  <a:extLst>
                    <a:ext uri="{9D8B030D-6E8A-4147-A177-3AD203B41FA5}">
                      <a16:colId xmlns:a16="http://schemas.microsoft.com/office/drawing/2014/main" val="2317204850"/>
                    </a:ext>
                  </a:extLst>
                </a:gridCol>
              </a:tblGrid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WGNN (Original)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WGNN (My Changes)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50386"/>
                  </a:ext>
                </a:extLst>
              </a:tr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Linear Layers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GCN Layers, 1 Linear layer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25576"/>
                  </a:ext>
                </a:extLst>
              </a:tr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Xavier Uniform for  Linear Layers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17747"/>
                  </a:ext>
                </a:extLst>
              </a:tr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Regularization (L1, L2)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 and L2 Regularization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27464"/>
                  </a:ext>
                </a:extLst>
              </a:tr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Sigmoid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Leaky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44927"/>
                  </a:ext>
                </a:extLst>
              </a:tr>
              <a:tr h="873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Hyperparameter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layer = 16, alpha = 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 Layer = 40 , alpha = 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655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0DE38B-E6CB-9E26-C2BC-59E8860E9501}"/>
              </a:ext>
            </a:extLst>
          </p:cNvPr>
          <p:cNvSpPr txBox="1"/>
          <p:nvPr/>
        </p:nvSpPr>
        <p:spPr>
          <a:xfrm>
            <a:off x="344129" y="30940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lt1"/>
                </a:solidFill>
              </a:rPr>
              <a:t>W</a:t>
            </a:r>
            <a:r>
              <a:rPr lang="en-US" sz="3200" b="0" i="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GNN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43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73D-2DDA-9224-476A-054E1F25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5563-7C88-A580-57B4-BB840DE9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CECF1"/>
                </a:solidFill>
                <a:latin typeface="Söhne"/>
              </a:rPr>
              <a:t>Reported is the authors</a:t>
            </a:r>
          </a:p>
          <a:p>
            <a:r>
              <a:rPr lang="en-US" dirty="0">
                <a:solidFill>
                  <a:srgbClr val="ECECF1"/>
                </a:solidFill>
                <a:latin typeface="Söhne"/>
              </a:rPr>
              <a:t>Reproduced is the Initial accuracy result without modification</a:t>
            </a:r>
          </a:p>
          <a:p>
            <a:r>
              <a:rPr lang="en-US" dirty="0">
                <a:solidFill>
                  <a:srgbClr val="ECECF1"/>
                </a:solidFill>
                <a:latin typeface="Söhne"/>
              </a:rPr>
              <a:t>Experimented is the accuracy result after modification/experiments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CGNN shows sensitivity (79.6% decrease), WCGNN displays resilience (81.5% maintained).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D6C0805-D843-0660-1136-BBC5D807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214" y="4882009"/>
            <a:ext cx="6142133" cy="17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2517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395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Söhne</vt:lpstr>
      <vt:lpstr>BlockprintVTI</vt:lpstr>
      <vt:lpstr>CONTINUOS GRAPH NEURAL NETWORK</vt:lpstr>
      <vt:lpstr>Agenda</vt:lpstr>
      <vt:lpstr>MOTIVATION  </vt:lpstr>
      <vt:lpstr>PROBLEM STATEMENT </vt:lpstr>
      <vt:lpstr>IMPLEMENTATION </vt:lpstr>
      <vt:lpstr>IMPLEMENTATION </vt:lpstr>
      <vt:lpstr>PowerPoint Presentation</vt:lpstr>
      <vt:lpstr>PowerPoint Presentation</vt:lpstr>
      <vt:lpstr>RESULTS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CONTINUOS GRAPH NEURAL NETWORK</dc:title>
  <dc:creator>Mohammed Abdulqayyum Siddiqui</dc:creator>
  <cp:lastModifiedBy>qayyum31554@gmail.com</cp:lastModifiedBy>
  <cp:revision>10</cp:revision>
  <dcterms:created xsi:type="dcterms:W3CDTF">2023-11-19T19:15:06Z</dcterms:created>
  <dcterms:modified xsi:type="dcterms:W3CDTF">2023-11-20T21:39:36Z</dcterms:modified>
</cp:coreProperties>
</file>