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73"/>
  </p:normalViewPr>
  <p:slideViewPr>
    <p:cSldViewPr snapToGrid="0" snapToObjects="1">
      <p:cViewPr varScale="1">
        <p:scale>
          <a:sx n="104" d="100"/>
          <a:sy n="104" d="100"/>
        </p:scale>
        <p:origin x="232"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222440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2C715B-C5F1-D444-B838-128FBB9D7067}" type="datetimeFigureOut">
              <a:rPr lang="en-SA" smtClean="0"/>
              <a:t>12/12/2021 R</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28985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1148690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3180862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3653230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1754335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738830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3898428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193926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249656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C715B-C5F1-D444-B838-128FBB9D7067}" type="datetimeFigureOut">
              <a:rPr lang="en-SA" smtClean="0"/>
              <a:t>12/12/2021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122825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C715B-C5F1-D444-B838-128FBB9D7067}" type="datetimeFigureOut">
              <a:rPr lang="en-SA" smtClean="0"/>
              <a:t>12/12/2021 R</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103374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C715B-C5F1-D444-B838-128FBB9D7067}" type="datetimeFigureOut">
              <a:rPr lang="en-SA" smtClean="0"/>
              <a:t>12/12/2021 R</a:t>
            </a:fld>
            <a:endParaRPr lang="en-SA"/>
          </a:p>
        </p:txBody>
      </p:sp>
      <p:sp>
        <p:nvSpPr>
          <p:cNvPr id="8" name="Footer Placeholder 7"/>
          <p:cNvSpPr>
            <a:spLocks noGrp="1"/>
          </p:cNvSpPr>
          <p:nvPr>
            <p:ph type="ftr" sz="quarter" idx="11"/>
          </p:nvPr>
        </p:nvSpPr>
        <p:spPr/>
        <p:txBody>
          <a:bodyPr/>
          <a:lstStyle/>
          <a:p>
            <a:endParaRPr lang="en-SA"/>
          </a:p>
        </p:txBody>
      </p:sp>
      <p:sp>
        <p:nvSpPr>
          <p:cNvPr id="9" name="Slide Number Placeholder 8"/>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161093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C715B-C5F1-D444-B838-128FBB9D7067}" type="datetimeFigureOut">
              <a:rPr lang="en-SA" smtClean="0"/>
              <a:t>12/12/2021 R</a:t>
            </a:fld>
            <a:endParaRPr lang="en-SA"/>
          </a:p>
        </p:txBody>
      </p:sp>
      <p:sp>
        <p:nvSpPr>
          <p:cNvPr id="4" name="Footer Placeholder 3"/>
          <p:cNvSpPr>
            <a:spLocks noGrp="1"/>
          </p:cNvSpPr>
          <p:nvPr>
            <p:ph type="ftr" sz="quarter" idx="11"/>
          </p:nvPr>
        </p:nvSpPr>
        <p:spPr/>
        <p:txBody>
          <a:bodyPr/>
          <a:lstStyle/>
          <a:p>
            <a:endParaRPr lang="en-SA"/>
          </a:p>
        </p:txBody>
      </p:sp>
      <p:sp>
        <p:nvSpPr>
          <p:cNvPr id="5" name="Slide Number Placeholder 4"/>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309037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C715B-C5F1-D444-B838-128FBB9D7067}" type="datetimeFigureOut">
              <a:rPr lang="en-SA" smtClean="0"/>
              <a:t>12/12/2021 R</a:t>
            </a:fld>
            <a:endParaRPr lang="en-SA"/>
          </a:p>
        </p:txBody>
      </p:sp>
      <p:sp>
        <p:nvSpPr>
          <p:cNvPr id="3" name="Footer Placeholder 2"/>
          <p:cNvSpPr>
            <a:spLocks noGrp="1"/>
          </p:cNvSpPr>
          <p:nvPr>
            <p:ph type="ftr" sz="quarter" idx="11"/>
          </p:nvPr>
        </p:nvSpPr>
        <p:spPr/>
        <p:txBody>
          <a:bodyPr/>
          <a:lstStyle/>
          <a:p>
            <a:endParaRPr lang="en-SA"/>
          </a:p>
        </p:txBody>
      </p:sp>
      <p:sp>
        <p:nvSpPr>
          <p:cNvPr id="4" name="Slide Number Placeholder 3"/>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190643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2C715B-C5F1-D444-B838-128FBB9D7067}" type="datetimeFigureOut">
              <a:rPr lang="en-SA" smtClean="0"/>
              <a:t>12/12/2021 R</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248578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F2C715B-C5F1-D444-B838-128FBB9D7067}" type="datetimeFigureOut">
              <a:rPr lang="en-SA" smtClean="0"/>
              <a:t>12/12/2021 R</a:t>
            </a:fld>
            <a:endParaRPr lang="en-SA"/>
          </a:p>
        </p:txBody>
      </p:sp>
      <p:sp>
        <p:nvSpPr>
          <p:cNvPr id="6" name="Footer Placeholder 5"/>
          <p:cNvSpPr>
            <a:spLocks noGrp="1"/>
          </p:cNvSpPr>
          <p:nvPr>
            <p:ph type="ftr" sz="quarter" idx="11"/>
          </p:nvPr>
        </p:nvSpPr>
        <p:spPr>
          <a:xfrm>
            <a:off x="1141412" y="5883275"/>
            <a:ext cx="5105400" cy="365125"/>
          </a:xfrm>
        </p:spPr>
        <p:txBody>
          <a:bodyPr/>
          <a:lstStyle/>
          <a:p>
            <a:endParaRPr lang="en-SA"/>
          </a:p>
        </p:txBody>
      </p:sp>
      <p:sp>
        <p:nvSpPr>
          <p:cNvPr id="7" name="Slide Number Placeholder 6"/>
          <p:cNvSpPr>
            <a:spLocks noGrp="1"/>
          </p:cNvSpPr>
          <p:nvPr>
            <p:ph type="sldNum" sz="quarter" idx="12"/>
          </p:nvPr>
        </p:nvSpPr>
        <p:spPr>
          <a:xfrm>
            <a:off x="10742612" y="5883275"/>
            <a:ext cx="322567" cy="365125"/>
          </a:xfrm>
        </p:spPr>
        <p:txBody>
          <a:bodyPr/>
          <a:lstStyle/>
          <a:p>
            <a:fld id="{8A5F7D6F-337E-3E4B-8A8D-0ECF98ED3480}" type="slidenum">
              <a:rPr lang="en-SA" smtClean="0"/>
              <a:t>‹#›</a:t>
            </a:fld>
            <a:endParaRPr lang="en-SA"/>
          </a:p>
        </p:txBody>
      </p:sp>
    </p:spTree>
    <p:extLst>
      <p:ext uri="{BB962C8B-B14F-4D97-AF65-F5344CB8AC3E}">
        <p14:creationId xmlns:p14="http://schemas.microsoft.com/office/powerpoint/2010/main" val="299794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F2C715B-C5F1-D444-B838-128FBB9D7067}" type="datetimeFigureOut">
              <a:rPr lang="en-SA" smtClean="0"/>
              <a:t>12/12/2021 R</a:t>
            </a:fld>
            <a:endParaRPr lang="en-S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S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A5F7D6F-337E-3E4B-8A8D-0ECF98ED3480}" type="slidenum">
              <a:rPr lang="en-SA" smtClean="0"/>
              <a:t>‹#›</a:t>
            </a:fld>
            <a:endParaRPr lang="en-SA"/>
          </a:p>
        </p:txBody>
      </p:sp>
    </p:spTree>
    <p:extLst>
      <p:ext uri="{BB962C8B-B14F-4D97-AF65-F5344CB8AC3E}">
        <p14:creationId xmlns:p14="http://schemas.microsoft.com/office/powerpoint/2010/main" val="319464069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https://video.udacity-data.com/topher/2020/June/5ed80bf7_image-2020-06-03-at-3.45.21-pm/image-2020-06-03-at-3.45.21-pm.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video.udacity-data.com/topher/2020/July/5f0c9a06_screen-shot-2020-07-13-at-10.26.22-am/screen-shot-2020-07-13-at-10.26.22-am.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473B-D043-F340-B6AD-FD73F945653A}"/>
              </a:ext>
            </a:extLst>
          </p:cNvPr>
          <p:cNvSpPr>
            <a:spLocks noGrp="1"/>
          </p:cNvSpPr>
          <p:nvPr>
            <p:ph type="ctrTitle"/>
          </p:nvPr>
        </p:nvSpPr>
        <p:spPr/>
        <p:txBody>
          <a:bodyPr>
            <a:normAutofit/>
          </a:bodyPr>
          <a:lstStyle/>
          <a:p>
            <a:r>
              <a:rPr lang="en-SA" dirty="0"/>
              <a:t>Why Continous Delivery (CI / CD)</a:t>
            </a:r>
          </a:p>
        </p:txBody>
      </p:sp>
      <p:sp>
        <p:nvSpPr>
          <p:cNvPr id="3" name="Subtitle 2">
            <a:extLst>
              <a:ext uri="{FF2B5EF4-FFF2-40B4-BE49-F238E27FC236}">
                <a16:creationId xmlns:a16="http://schemas.microsoft.com/office/drawing/2014/main" id="{999CCCF9-E933-E247-B188-1880D7FBCA5F}"/>
              </a:ext>
            </a:extLst>
          </p:cNvPr>
          <p:cNvSpPr>
            <a:spLocks noGrp="1"/>
          </p:cNvSpPr>
          <p:nvPr>
            <p:ph type="subTitle" idx="1"/>
          </p:nvPr>
        </p:nvSpPr>
        <p:spPr/>
        <p:txBody>
          <a:bodyPr/>
          <a:lstStyle/>
          <a:p>
            <a:r>
              <a:rPr lang="en-SA" dirty="0"/>
              <a:t>Continous Integration &amp; Continous Deployment</a:t>
            </a:r>
          </a:p>
        </p:txBody>
      </p:sp>
    </p:spTree>
    <p:extLst>
      <p:ext uri="{BB962C8B-B14F-4D97-AF65-F5344CB8AC3E}">
        <p14:creationId xmlns:p14="http://schemas.microsoft.com/office/powerpoint/2010/main" val="185488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7694-00F0-7846-8615-A9E3D10A0F88}"/>
              </a:ext>
            </a:extLst>
          </p:cNvPr>
          <p:cNvSpPr>
            <a:spLocks noGrp="1"/>
          </p:cNvSpPr>
          <p:nvPr>
            <p:ph type="title"/>
          </p:nvPr>
        </p:nvSpPr>
        <p:spPr>
          <a:xfrm>
            <a:off x="709942" y="636846"/>
            <a:ext cx="9905998" cy="1905000"/>
          </a:xfrm>
        </p:spPr>
        <p:txBody>
          <a:bodyPr/>
          <a:lstStyle/>
          <a:p>
            <a:r>
              <a:rPr lang="en-SA" dirty="0"/>
              <a:t>What is Continous Delivery</a:t>
            </a:r>
          </a:p>
        </p:txBody>
      </p:sp>
      <p:sp>
        <p:nvSpPr>
          <p:cNvPr id="3" name="Content Placeholder 2">
            <a:extLst>
              <a:ext uri="{FF2B5EF4-FFF2-40B4-BE49-F238E27FC236}">
                <a16:creationId xmlns:a16="http://schemas.microsoft.com/office/drawing/2014/main" id="{43B60CBC-9968-3849-9A4F-37F8BEFCEAF5}"/>
              </a:ext>
            </a:extLst>
          </p:cNvPr>
          <p:cNvSpPr>
            <a:spLocks noGrp="1"/>
          </p:cNvSpPr>
          <p:nvPr>
            <p:ph idx="1"/>
          </p:nvPr>
        </p:nvSpPr>
        <p:spPr>
          <a:xfrm>
            <a:off x="838200" y="1883434"/>
            <a:ext cx="10216081" cy="1071484"/>
          </a:xfrm>
        </p:spPr>
        <p:txBody>
          <a:bodyPr/>
          <a:lstStyle/>
          <a:p>
            <a:r>
              <a:rPr lang="en-SA" dirty="0"/>
              <a:t>An engineering practice in which teams produce and release value in short cycles.</a:t>
            </a:r>
            <a:r>
              <a:rPr lang="en-SA" dirty="0">
                <a:effectLst/>
              </a:rPr>
              <a:t> </a:t>
            </a:r>
            <a:endParaRPr lang="en-SA" dirty="0"/>
          </a:p>
        </p:txBody>
      </p:sp>
      <p:sp>
        <p:nvSpPr>
          <p:cNvPr id="4" name="Content Placeholder 2">
            <a:extLst>
              <a:ext uri="{FF2B5EF4-FFF2-40B4-BE49-F238E27FC236}">
                <a16:creationId xmlns:a16="http://schemas.microsoft.com/office/drawing/2014/main" id="{C149EB65-9E19-E849-BEF2-E1C251BA3C49}"/>
              </a:ext>
            </a:extLst>
          </p:cNvPr>
          <p:cNvSpPr txBox="1">
            <a:spLocks/>
          </p:cNvSpPr>
          <p:nvPr/>
        </p:nvSpPr>
        <p:spPr>
          <a:xfrm>
            <a:off x="709942" y="3983651"/>
            <a:ext cx="10344339" cy="2426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A" dirty="0"/>
          </a:p>
        </p:txBody>
      </p:sp>
      <p:sp>
        <p:nvSpPr>
          <p:cNvPr id="5" name="Title 1">
            <a:extLst>
              <a:ext uri="{FF2B5EF4-FFF2-40B4-BE49-F238E27FC236}">
                <a16:creationId xmlns:a16="http://schemas.microsoft.com/office/drawing/2014/main" id="{7CED22FE-1819-C348-89B1-A5A8A1D80129}"/>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SA" dirty="0"/>
          </a:p>
        </p:txBody>
      </p:sp>
      <p:sp>
        <p:nvSpPr>
          <p:cNvPr id="8" name="Rectangle 2">
            <a:extLst>
              <a:ext uri="{FF2B5EF4-FFF2-40B4-BE49-F238E27FC236}">
                <a16:creationId xmlns:a16="http://schemas.microsoft.com/office/drawing/2014/main" id="{899BDDEF-9E80-5847-83DB-B846C620E9CD}"/>
              </a:ext>
            </a:extLst>
          </p:cNvPr>
          <p:cNvSpPr>
            <a:spLocks noChangeArrowheads="1"/>
          </p:cNvSpPr>
          <p:nvPr/>
        </p:nvSpPr>
        <p:spPr bwMode="auto">
          <a:xfrm>
            <a:off x="4741333" y="2935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A"/>
          </a:p>
        </p:txBody>
      </p:sp>
      <p:pic>
        <p:nvPicPr>
          <p:cNvPr id="1025" name="Picture 1" descr="The relationship between continuous integration, delivery, and deployment depicted in *this* course.">
            <a:extLst>
              <a:ext uri="{FF2B5EF4-FFF2-40B4-BE49-F238E27FC236}">
                <a16:creationId xmlns:a16="http://schemas.microsoft.com/office/drawing/2014/main" id="{3DE49F7A-C711-1149-8E00-1E39361F26C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588160" y="2753306"/>
            <a:ext cx="5943600" cy="11303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53EB7005-AA9F-A84D-A941-58B925F7093B}"/>
              </a:ext>
            </a:extLst>
          </p:cNvPr>
          <p:cNvSpPr txBox="1">
            <a:spLocks/>
          </p:cNvSpPr>
          <p:nvPr/>
        </p:nvSpPr>
        <p:spPr>
          <a:xfrm>
            <a:off x="709942" y="4091781"/>
            <a:ext cx="4079340" cy="213294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SA" dirty="0">
                <a:effectLst/>
              </a:rPr>
              <a:t>Continous Integration </a:t>
            </a:r>
          </a:p>
          <a:p>
            <a:r>
              <a:rPr lang="en-SA" dirty="0">
                <a:effectLst/>
              </a:rPr>
              <a:t>The practice of merging all developers' working copies to a shared mainline several times a day.</a:t>
            </a:r>
          </a:p>
        </p:txBody>
      </p:sp>
      <p:sp>
        <p:nvSpPr>
          <p:cNvPr id="11" name="Content Placeholder 2">
            <a:extLst>
              <a:ext uri="{FF2B5EF4-FFF2-40B4-BE49-F238E27FC236}">
                <a16:creationId xmlns:a16="http://schemas.microsoft.com/office/drawing/2014/main" id="{DD07B79F-9ED1-8B48-91B5-E0795AA4FE0E}"/>
              </a:ext>
            </a:extLst>
          </p:cNvPr>
          <p:cNvSpPr txBox="1">
            <a:spLocks/>
          </p:cNvSpPr>
          <p:nvPr/>
        </p:nvSpPr>
        <p:spPr>
          <a:xfrm>
            <a:off x="6274590" y="4610401"/>
            <a:ext cx="4562743" cy="184636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SA" dirty="0"/>
              <a:t>Continous Deployment</a:t>
            </a:r>
          </a:p>
          <a:p>
            <a:pPr marL="0" indent="0">
              <a:buNone/>
            </a:pPr>
            <a:r>
              <a:rPr lang="en-SA" dirty="0">
                <a:effectLst/>
              </a:rPr>
              <a:t>A software engineering approach in which the value is delivered frequently through automated deployments.</a:t>
            </a:r>
          </a:p>
          <a:p>
            <a:pPr marL="0" indent="0">
              <a:buNone/>
            </a:pPr>
            <a:endParaRPr lang="en-SA" dirty="0"/>
          </a:p>
          <a:p>
            <a:endParaRPr lang="en-SA" dirty="0"/>
          </a:p>
        </p:txBody>
      </p:sp>
    </p:spTree>
    <p:extLst>
      <p:ext uri="{BB962C8B-B14F-4D97-AF65-F5344CB8AC3E}">
        <p14:creationId xmlns:p14="http://schemas.microsoft.com/office/powerpoint/2010/main" val="172404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4FBF-FF95-384F-9D25-7F6409943825}"/>
              </a:ext>
            </a:extLst>
          </p:cNvPr>
          <p:cNvSpPr>
            <a:spLocks noGrp="1"/>
          </p:cNvSpPr>
          <p:nvPr>
            <p:ph type="title"/>
          </p:nvPr>
        </p:nvSpPr>
        <p:spPr>
          <a:xfrm>
            <a:off x="1141413" y="609600"/>
            <a:ext cx="9905998" cy="1325563"/>
          </a:xfrm>
        </p:spPr>
        <p:txBody>
          <a:bodyPr/>
          <a:lstStyle/>
          <a:p>
            <a:r>
              <a:rPr lang="en-SA" dirty="0"/>
              <a:t>What is CI / CD ?</a:t>
            </a:r>
            <a:br>
              <a:rPr lang="en-SA" dirty="0"/>
            </a:br>
            <a:endParaRPr lang="en-SA" dirty="0"/>
          </a:p>
        </p:txBody>
      </p:sp>
      <p:sp>
        <p:nvSpPr>
          <p:cNvPr id="4" name="Content Placeholder 3">
            <a:extLst>
              <a:ext uri="{FF2B5EF4-FFF2-40B4-BE49-F238E27FC236}">
                <a16:creationId xmlns:a16="http://schemas.microsoft.com/office/drawing/2014/main" id="{429264D7-0166-1346-ACA1-D2A6DA4A1460}"/>
              </a:ext>
            </a:extLst>
          </p:cNvPr>
          <p:cNvSpPr txBox="1">
            <a:spLocks noGrp="1"/>
          </p:cNvSpPr>
          <p:nvPr>
            <p:ph idx="1"/>
          </p:nvPr>
        </p:nvSpPr>
        <p:spPr>
          <a:xfrm>
            <a:off x="893058" y="3646649"/>
            <a:ext cx="9905998" cy="1797415"/>
          </a:xfrm>
          <a:prstGeom prst="rect">
            <a:avLst/>
          </a:prstGeom>
          <a:noFill/>
        </p:spPr>
        <p:txBody>
          <a:bodyPr wrap="square" rtlCol="0">
            <a:spAutoFit/>
          </a:bodyPr>
          <a:lstStyle/>
          <a:p>
            <a:r>
              <a:rPr lang="en-SA" sz="2400" dirty="0"/>
              <a:t>Before we implement CI/CD almost </a:t>
            </a:r>
            <a:r>
              <a:rPr lang="en-SA" sz="2400" i="1" dirty="0"/>
              <a:t>everything</a:t>
            </a:r>
            <a:r>
              <a:rPr lang="en-SA" sz="2400" dirty="0"/>
              <a:t> requires human intervention. Can you imagine a world without human error?</a:t>
            </a:r>
          </a:p>
          <a:p>
            <a:pPr marL="0" indent="0">
              <a:buNone/>
            </a:pPr>
            <a:r>
              <a:rPr lang="en-SA" sz="2400" dirty="0"/>
              <a:t>... Neither can I, but with CI/CD, we can reduce it!</a:t>
            </a:r>
          </a:p>
          <a:p>
            <a:endParaRPr lang="en-SA" dirty="0"/>
          </a:p>
        </p:txBody>
      </p:sp>
      <p:sp>
        <p:nvSpPr>
          <p:cNvPr id="6" name="Content Placeholder 3">
            <a:extLst>
              <a:ext uri="{FF2B5EF4-FFF2-40B4-BE49-F238E27FC236}">
                <a16:creationId xmlns:a16="http://schemas.microsoft.com/office/drawing/2014/main" id="{D2C7EFB5-D0AB-4A4D-9CF8-4CB71829DC0F}"/>
              </a:ext>
            </a:extLst>
          </p:cNvPr>
          <p:cNvSpPr txBox="1">
            <a:spLocks/>
          </p:cNvSpPr>
          <p:nvPr/>
        </p:nvSpPr>
        <p:spPr>
          <a:xfrm>
            <a:off x="893058" y="2095492"/>
            <a:ext cx="9905998" cy="1215717"/>
          </a:xfrm>
          <a:prstGeom prst="rect">
            <a:avLst/>
          </a:prstGeom>
          <a:noFill/>
        </p:spPr>
        <p:txBody>
          <a:bodyPr vert="horz" wrap="square" lIns="91440" tIns="45720" rIns="91440" bIns="45720" rtlCol="0" anchor="ctr">
            <a:sp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SA" dirty="0">
                <a:effectLst/>
              </a:rPr>
              <a:t>CI/CD is a set of development practices aimed at automating the building, testing, and deployment of applications.</a:t>
            </a:r>
            <a:r>
              <a:rPr lang="en-SA" sz="2400" dirty="0">
                <a:effectLst/>
              </a:rPr>
              <a:t> </a:t>
            </a:r>
            <a:endParaRPr lang="en-SA" sz="2400" dirty="0"/>
          </a:p>
          <a:p>
            <a:endParaRPr lang="en-SA" dirty="0"/>
          </a:p>
        </p:txBody>
      </p:sp>
    </p:spTree>
    <p:extLst>
      <p:ext uri="{BB962C8B-B14F-4D97-AF65-F5344CB8AC3E}">
        <p14:creationId xmlns:p14="http://schemas.microsoft.com/office/powerpoint/2010/main" val="358436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4A50-C1CC-B44E-9200-110D5E91F7F2}"/>
              </a:ext>
            </a:extLst>
          </p:cNvPr>
          <p:cNvSpPr>
            <a:spLocks noGrp="1"/>
          </p:cNvSpPr>
          <p:nvPr>
            <p:ph type="title"/>
          </p:nvPr>
        </p:nvSpPr>
        <p:spPr/>
        <p:txBody>
          <a:bodyPr/>
          <a:lstStyle/>
          <a:p>
            <a:r>
              <a:rPr lang="en-SA" dirty="0"/>
              <a:t>CI / CD benefits</a:t>
            </a:r>
          </a:p>
        </p:txBody>
      </p:sp>
      <p:sp>
        <p:nvSpPr>
          <p:cNvPr id="3" name="Content Placeholder 2">
            <a:extLst>
              <a:ext uri="{FF2B5EF4-FFF2-40B4-BE49-F238E27FC236}">
                <a16:creationId xmlns:a16="http://schemas.microsoft.com/office/drawing/2014/main" id="{27027A0E-E8C0-C341-95A2-A6A57F9D7664}"/>
              </a:ext>
            </a:extLst>
          </p:cNvPr>
          <p:cNvSpPr>
            <a:spLocks noGrp="1"/>
          </p:cNvSpPr>
          <p:nvPr>
            <p:ph idx="1"/>
          </p:nvPr>
        </p:nvSpPr>
        <p:spPr>
          <a:xfrm>
            <a:off x="1042559" y="2209799"/>
            <a:ext cx="9905998" cy="3124201"/>
          </a:xfrm>
        </p:spPr>
        <p:txBody>
          <a:bodyPr/>
          <a:lstStyle/>
          <a:p>
            <a:r>
              <a:rPr lang="en-SA" dirty="0"/>
              <a:t>Fast time-to-market (TTM)</a:t>
            </a:r>
          </a:p>
          <a:p>
            <a:r>
              <a:rPr lang="en-SA" dirty="0"/>
              <a:t>Few production failures</a:t>
            </a:r>
          </a:p>
          <a:p>
            <a:r>
              <a:rPr lang="en-US" dirty="0"/>
              <a:t>I</a:t>
            </a:r>
            <a:r>
              <a:rPr lang="en-SA" dirty="0"/>
              <a:t>mmediate recovery from failures</a:t>
            </a:r>
          </a:p>
        </p:txBody>
      </p:sp>
      <p:pic>
        <p:nvPicPr>
          <p:cNvPr id="3079" name="Picture 7" descr="page23image3172304">
            <a:extLst>
              <a:ext uri="{FF2B5EF4-FFF2-40B4-BE49-F238E27FC236}">
                <a16:creationId xmlns:a16="http://schemas.microsoft.com/office/drawing/2014/main" id="{BCA6C2F8-6044-B741-9FCA-9CA07A05D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941" y="1333157"/>
            <a:ext cx="4508500" cy="25654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age23image3171056">
            <a:extLst>
              <a:ext uri="{FF2B5EF4-FFF2-40B4-BE49-F238E27FC236}">
                <a16:creationId xmlns:a16="http://schemas.microsoft.com/office/drawing/2014/main" id="{CC807D75-03FD-0F49-B386-BB636412D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9576" y="4114799"/>
            <a:ext cx="1968500" cy="13462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page23image3175216">
            <a:extLst>
              <a:ext uri="{FF2B5EF4-FFF2-40B4-BE49-F238E27FC236}">
                <a16:creationId xmlns:a16="http://schemas.microsoft.com/office/drawing/2014/main" id="{A214CB19-8990-524A-9C44-98C135680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1666" y="3739979"/>
            <a:ext cx="482600"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8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18CC-F5A8-E64C-B8DE-6C2EB5D8A3B7}"/>
              </a:ext>
            </a:extLst>
          </p:cNvPr>
          <p:cNvSpPr>
            <a:spLocks noGrp="1"/>
          </p:cNvSpPr>
          <p:nvPr>
            <p:ph type="title"/>
          </p:nvPr>
        </p:nvSpPr>
        <p:spPr/>
        <p:txBody>
          <a:bodyPr/>
          <a:lstStyle/>
          <a:p>
            <a:r>
              <a:rPr lang="en-SA" dirty="0"/>
              <a:t>Why build automation</a:t>
            </a:r>
          </a:p>
        </p:txBody>
      </p:sp>
      <p:sp>
        <p:nvSpPr>
          <p:cNvPr id="3" name="Content Placeholder 2">
            <a:extLst>
              <a:ext uri="{FF2B5EF4-FFF2-40B4-BE49-F238E27FC236}">
                <a16:creationId xmlns:a16="http://schemas.microsoft.com/office/drawing/2014/main" id="{49C50277-DF72-5B40-BF79-AAD3EE11DCA0}"/>
              </a:ext>
            </a:extLst>
          </p:cNvPr>
          <p:cNvSpPr>
            <a:spLocks noGrp="1"/>
          </p:cNvSpPr>
          <p:nvPr>
            <p:ph idx="1"/>
          </p:nvPr>
        </p:nvSpPr>
        <p:spPr/>
        <p:txBody>
          <a:bodyPr/>
          <a:lstStyle/>
          <a:p>
            <a:r>
              <a:rPr lang="en-US" dirty="0"/>
              <a:t>F</a:t>
            </a:r>
            <a:r>
              <a:rPr lang="en-SA" dirty="0"/>
              <a:t>ast – automation handles tasks that would need others to do it manually</a:t>
            </a:r>
          </a:p>
          <a:p>
            <a:r>
              <a:rPr lang="en-US" dirty="0"/>
              <a:t>C</a:t>
            </a:r>
            <a:r>
              <a:rPr lang="en-SA" dirty="0"/>
              <a:t>onsistent – the build happens the same way everytime which removes problems</a:t>
            </a:r>
          </a:p>
          <a:p>
            <a:r>
              <a:rPr lang="en-US" dirty="0"/>
              <a:t>R</a:t>
            </a:r>
            <a:r>
              <a:rPr lang="en-SA" dirty="0"/>
              <a:t>epeatable – The build can be done multiplie times with the same results, new source code versions can transform into deployable code</a:t>
            </a:r>
          </a:p>
          <a:p>
            <a:r>
              <a:rPr lang="en-US" dirty="0"/>
              <a:t>P</a:t>
            </a:r>
            <a:r>
              <a:rPr lang="en-SA" dirty="0"/>
              <a:t>rotable – the build can be done the same way on any machine</a:t>
            </a:r>
          </a:p>
          <a:p>
            <a:r>
              <a:rPr lang="en-US" dirty="0"/>
              <a:t>R</a:t>
            </a:r>
            <a:r>
              <a:rPr lang="en-SA" dirty="0"/>
              <a:t>eliable – there will be fewer problems caused by bad builds</a:t>
            </a:r>
          </a:p>
        </p:txBody>
      </p:sp>
    </p:spTree>
    <p:extLst>
      <p:ext uri="{BB962C8B-B14F-4D97-AF65-F5344CB8AC3E}">
        <p14:creationId xmlns:p14="http://schemas.microsoft.com/office/powerpoint/2010/main" val="129490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7CCE-9666-9647-B1BA-F06ECE7784B1}"/>
              </a:ext>
            </a:extLst>
          </p:cNvPr>
          <p:cNvSpPr>
            <a:spLocks noGrp="1"/>
          </p:cNvSpPr>
          <p:nvPr>
            <p:ph type="title"/>
          </p:nvPr>
        </p:nvSpPr>
        <p:spPr/>
        <p:txBody>
          <a:bodyPr/>
          <a:lstStyle/>
          <a:p>
            <a:r>
              <a:rPr lang="en-SA" dirty="0"/>
              <a:t>CI/CD for business</a:t>
            </a:r>
          </a:p>
        </p:txBody>
      </p:sp>
      <p:sp>
        <p:nvSpPr>
          <p:cNvPr id="3" name="Content Placeholder 2">
            <a:extLst>
              <a:ext uri="{FF2B5EF4-FFF2-40B4-BE49-F238E27FC236}">
                <a16:creationId xmlns:a16="http://schemas.microsoft.com/office/drawing/2014/main" id="{E0411293-FC76-D84A-B7AA-AA48E6723F2D}"/>
              </a:ext>
            </a:extLst>
          </p:cNvPr>
          <p:cNvSpPr>
            <a:spLocks noGrp="1"/>
          </p:cNvSpPr>
          <p:nvPr>
            <p:ph idx="1"/>
          </p:nvPr>
        </p:nvSpPr>
        <p:spPr>
          <a:xfrm>
            <a:off x="511541" y="3107380"/>
            <a:ext cx="5854571" cy="3141020"/>
          </a:xfrm>
        </p:spPr>
        <p:txBody>
          <a:bodyPr>
            <a:normAutofit/>
          </a:bodyPr>
          <a:lstStyle/>
          <a:p>
            <a:r>
              <a:rPr lang="en-SA" b="1" dirty="0">
                <a:effectLst/>
              </a:rPr>
              <a:t>There is a needed question Is the company can handle non-required resources and thinking about provisioning new resources at the same time ? Is this a way to reduce cost of these conflicts happening at the ground level. Automate company's infrastructure is one if the approaches we can follow to reduce the cost of the unused resources and start utilizing them as per the load or the need.</a:t>
            </a:r>
            <a:endParaRPr lang="en-SA" dirty="0">
              <a:effectLst/>
            </a:endParaRPr>
          </a:p>
          <a:p>
            <a:endParaRPr lang="en-SA" dirty="0"/>
          </a:p>
        </p:txBody>
      </p:sp>
      <p:sp>
        <p:nvSpPr>
          <p:cNvPr id="4" name="Rectangle 2">
            <a:extLst>
              <a:ext uri="{FF2B5EF4-FFF2-40B4-BE49-F238E27FC236}">
                <a16:creationId xmlns:a16="http://schemas.microsoft.com/office/drawing/2014/main" id="{C1F35AB0-D8A6-2145-9CA6-88DC0B236226}"/>
              </a:ext>
            </a:extLst>
          </p:cNvPr>
          <p:cNvSpPr>
            <a:spLocks noChangeArrowheads="1"/>
          </p:cNvSpPr>
          <p:nvPr/>
        </p:nvSpPr>
        <p:spPr bwMode="auto">
          <a:xfrm>
            <a:off x="-88557" y="-63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A"/>
          </a:p>
        </p:txBody>
      </p:sp>
      <p:pic>
        <p:nvPicPr>
          <p:cNvPr id="4097" name="Picture 3" descr="An image listing the steps of a CI/CD Pipeline: Build, Test, Analyze, Deploy, Verify, and Promote.">
            <a:extLst>
              <a:ext uri="{FF2B5EF4-FFF2-40B4-BE49-F238E27FC236}">
                <a16:creationId xmlns:a16="http://schemas.microsoft.com/office/drawing/2014/main" id="{152D51D1-E831-D144-A5BB-FD33264C36A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524222" y="3429000"/>
            <a:ext cx="5156237" cy="223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33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4129-B77F-6243-A358-AA9C31713545}"/>
              </a:ext>
            </a:extLst>
          </p:cNvPr>
          <p:cNvSpPr>
            <a:spLocks noGrp="1"/>
          </p:cNvSpPr>
          <p:nvPr>
            <p:ph type="title"/>
          </p:nvPr>
        </p:nvSpPr>
        <p:spPr/>
        <p:txBody>
          <a:bodyPr/>
          <a:lstStyle/>
          <a:p>
            <a:r>
              <a:rPr lang="en-SA" dirty="0"/>
              <a:t>CI/CD for business – Cont.</a:t>
            </a:r>
          </a:p>
        </p:txBody>
      </p:sp>
      <p:sp>
        <p:nvSpPr>
          <p:cNvPr id="3" name="Content Placeholder 2">
            <a:extLst>
              <a:ext uri="{FF2B5EF4-FFF2-40B4-BE49-F238E27FC236}">
                <a16:creationId xmlns:a16="http://schemas.microsoft.com/office/drawing/2014/main" id="{84375936-3827-CB41-A4F5-00BFB2004929}"/>
              </a:ext>
            </a:extLst>
          </p:cNvPr>
          <p:cNvSpPr>
            <a:spLocks noGrp="1"/>
          </p:cNvSpPr>
          <p:nvPr>
            <p:ph idx="1"/>
          </p:nvPr>
        </p:nvSpPr>
        <p:spPr/>
        <p:txBody>
          <a:bodyPr/>
          <a:lstStyle/>
          <a:p>
            <a:r>
              <a:rPr lang="en-SA" b="1" dirty="0">
                <a:effectLst/>
              </a:rPr>
              <a:t>We always looking forward a kind of fast and reliable delivery of our product so we can do increase our revenue and produce the new features in a less time to market . This requires deploy to production without manual checks .</a:t>
            </a:r>
            <a:endParaRPr lang="en-SA" dirty="0">
              <a:effectLst/>
            </a:endParaRPr>
          </a:p>
          <a:p>
            <a:endParaRPr lang="en-SA" dirty="0"/>
          </a:p>
        </p:txBody>
      </p:sp>
    </p:spTree>
    <p:extLst>
      <p:ext uri="{BB962C8B-B14F-4D97-AF65-F5344CB8AC3E}">
        <p14:creationId xmlns:p14="http://schemas.microsoft.com/office/powerpoint/2010/main" val="2693918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{0EFB589C-E139-F647-A098-37D764EC779C}tf10001063</Template>
  <TotalTime>38</TotalTime>
  <Words>356</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Why Continous Delivery (CI / CD)</vt:lpstr>
      <vt:lpstr>What is Continous Delivery</vt:lpstr>
      <vt:lpstr>What is CI / CD ? </vt:lpstr>
      <vt:lpstr>CI / CD benefits</vt:lpstr>
      <vt:lpstr>Why build automation</vt:lpstr>
      <vt:lpstr>CI/CD for business</vt:lpstr>
      <vt:lpstr>CI/CD for business –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Continous Delivery (CI / CD)</dc:title>
  <dc:creator>محمد رمضان عيسى</dc:creator>
  <cp:lastModifiedBy>محمد رمضان عيسى</cp:lastModifiedBy>
  <cp:revision>1</cp:revision>
  <dcterms:created xsi:type="dcterms:W3CDTF">2021-12-12T20:34:28Z</dcterms:created>
  <dcterms:modified xsi:type="dcterms:W3CDTF">2021-12-12T21:12:58Z</dcterms:modified>
</cp:coreProperties>
</file>