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media/image25.png" ContentType="image/png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2.jpeg" ContentType="image/jpeg"/>
  <Override PartName="/ppt/media/image19.png" ContentType="image/png"/>
  <Override PartName="/ppt/media/image21.png" ContentType="image/png"/>
  <Override PartName="/ppt/media/image22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/>
  <p:notesSz cx="7099300" cy="10234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87B88D8-F119-414C-90D3-4FB2E9B50E4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6"/>
          </p:nvPr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D51BDE0-4560-46D3-9F24-77CF47E21C51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7"/>
          </p:nvPr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3118976-CEA5-42E4-96A7-A9E43C6322E2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8"/>
          </p:nvPr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19A6327-3623-43E1-9C39-31E658B6D0AE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9"/>
          </p:nvPr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51F7708-4BFA-4325-ADA2-FEBC83D726D1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0"/>
          </p:nvPr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100D2F6-8541-46EB-B313-09F268E18A10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11"/>
          </p:nvPr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2154B19-A3C1-4CA0-A833-428B126A409B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12"/>
          </p:nvPr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47E7FCD-9695-473E-8B6C-C2C613FBC9AF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4"/>
          </p:nvPr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2155A69-ED9D-4A78-B6B8-ABC1BE80062B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39680" y="768240"/>
            <a:ext cx="6819480" cy="383652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79720" cy="4605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5"/>
          </p:nvPr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680" bIns="4968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BF19471-C9AE-4807-9972-BD5560706839}" type="slidenum">
              <a:rPr b="0" lang="de-DE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403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640" y="2686680"/>
            <a:ext cx="403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31640" y="268668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497680" y="268668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1794600" y="90000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3157920" y="90000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31640" y="268668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1794600" y="268668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3157920" y="268668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31640" y="900000"/>
            <a:ext cx="4031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4031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31640" y="83520"/>
            <a:ext cx="8375400" cy="246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31640" y="268668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31640" y="900000"/>
            <a:ext cx="4031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2497680" y="268668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31640" y="2686680"/>
            <a:ext cx="403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403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640" y="2686680"/>
            <a:ext cx="403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31640" y="268668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2497680" y="268668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1794600" y="90000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3157920" y="90000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31640" y="268668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1794600" y="268668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3157920" y="268668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31640" y="900000"/>
            <a:ext cx="4031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4031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4031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31640" y="83520"/>
            <a:ext cx="8375400" cy="246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31640" y="268668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2497680" y="268668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31640" y="2686680"/>
            <a:ext cx="403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403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31640" y="2686680"/>
            <a:ext cx="403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31640" y="268668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2497680" y="268668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1794600" y="90000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3157920" y="90000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31640" y="268668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1794600" y="268668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3157920" y="268668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31640" y="900000"/>
            <a:ext cx="4031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4031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431640" y="83520"/>
            <a:ext cx="8375400" cy="246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31640" y="268668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2497680" y="268668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431640" y="2686680"/>
            <a:ext cx="403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403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31640" y="2686680"/>
            <a:ext cx="403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31640" y="268668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2497680" y="268668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1794600" y="90000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3157920" y="90000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431640" y="268668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1794600" y="268668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3157920" y="2686680"/>
            <a:ext cx="12978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31640" y="83520"/>
            <a:ext cx="8375400" cy="246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31640" y="268668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497680" y="268668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497680" y="900000"/>
            <a:ext cx="196740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31640" y="2686680"/>
            <a:ext cx="4031640" cy="16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" hidden="1"/>
          <p:cNvSpPr/>
          <p:nvPr/>
        </p:nvSpPr>
        <p:spPr>
          <a:xfrm>
            <a:off x="0" y="456120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be1e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Google Shape;13;p1" descr="TUBS_CO_70vH_150dpi"/>
          <p:cNvPicPr/>
          <p:nvPr/>
        </p:nvPicPr>
        <p:blipFill>
          <a:blip r:embed="rId2"/>
          <a:stretch/>
        </p:blipFill>
        <p:spPr>
          <a:xfrm>
            <a:off x="0" y="4436280"/>
            <a:ext cx="1356480" cy="50184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4;p1" hidden="1"/>
          <p:cNvSpPr/>
          <p:nvPr/>
        </p:nvSpPr>
        <p:spPr>
          <a:xfrm>
            <a:off x="1421640" y="4605480"/>
            <a:ext cx="445536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Arial"/>
              </a:rPr>
              <a:t>17.07 | Heart Disease Prediction | Python Lab | Slide </a:t>
            </a:r>
            <a:fld id="{E0ACAF6E-58D5-41B0-BE7C-20ECC58F6E71}" type="slidenum">
              <a:rPr b="0" lang="de-DE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3" name="Google Shape;16;p2"/>
          <p:cNvSpPr/>
          <p:nvPr/>
        </p:nvSpPr>
        <p:spPr>
          <a:xfrm>
            <a:off x="297000" y="1087200"/>
            <a:ext cx="8550000" cy="1990440"/>
          </a:xfrm>
          <a:prstGeom prst="rect">
            <a:avLst/>
          </a:prstGeom>
          <a:solidFill>
            <a:srgbClr val="eaeae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Arial"/>
              </a:rPr>
              <a:t>Platzhalter für Bild, Bild auf Titelfolie hinter das Logo einsetzen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Google Shape;17;p2"/>
          <p:cNvSpPr/>
          <p:nvPr/>
        </p:nvSpPr>
        <p:spPr>
          <a:xfrm>
            <a:off x="287280" y="3077640"/>
            <a:ext cx="8583120" cy="1643760"/>
          </a:xfrm>
          <a:prstGeom prst="rect">
            <a:avLst/>
          </a:prstGeom>
          <a:solidFill>
            <a:srgbClr val="fff0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" name="Google Shape;18;p2" descr="TU_Braunschweig_02"/>
          <p:cNvPicPr/>
          <p:nvPr/>
        </p:nvPicPr>
        <p:blipFill>
          <a:blip r:embed="rId3"/>
          <a:srcRect l="0" t="380" r="0" b="24679"/>
          <a:stretch/>
        </p:blipFill>
        <p:spPr>
          <a:xfrm>
            <a:off x="287280" y="1080000"/>
            <a:ext cx="8582040" cy="1997640"/>
          </a:xfrm>
          <a:prstGeom prst="rect">
            <a:avLst/>
          </a:prstGeom>
          <a:ln w="0">
            <a:noFill/>
          </a:ln>
        </p:spPr>
      </p:pic>
      <p:sp>
        <p:nvSpPr>
          <p:cNvPr id="6" name="Google Shape;19;p2"/>
          <p:cNvSpPr/>
          <p:nvPr/>
        </p:nvSpPr>
        <p:spPr>
          <a:xfrm>
            <a:off x="287280" y="4680000"/>
            <a:ext cx="8583120" cy="215280"/>
          </a:xfrm>
          <a:prstGeom prst="rect">
            <a:avLst/>
          </a:prstGeom>
          <a:solidFill>
            <a:srgbClr val="be1e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3267000"/>
            <a:ext cx="7772040" cy="65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Google Shape;22;p2" descr="TUBS_CO_150dpi"/>
          <p:cNvPicPr/>
          <p:nvPr/>
        </p:nvPicPr>
        <p:blipFill>
          <a:blip r:embed="rId4"/>
          <a:stretch/>
        </p:blipFill>
        <p:spPr>
          <a:xfrm>
            <a:off x="0" y="486000"/>
            <a:ext cx="2123640" cy="7916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0;p1"/>
          <p:cNvSpPr/>
          <p:nvPr/>
        </p:nvSpPr>
        <p:spPr>
          <a:xfrm>
            <a:off x="0" y="456120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be1e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Google Shape;13;p1" descr="TUBS_CO_70vH_150dpi"/>
          <p:cNvPicPr/>
          <p:nvPr/>
        </p:nvPicPr>
        <p:blipFill>
          <a:blip r:embed="rId2"/>
          <a:stretch/>
        </p:blipFill>
        <p:spPr>
          <a:xfrm>
            <a:off x="0" y="4436280"/>
            <a:ext cx="1356480" cy="501840"/>
          </a:xfrm>
          <a:prstGeom prst="rect">
            <a:avLst/>
          </a:prstGeom>
          <a:ln w="0">
            <a:noFill/>
          </a:ln>
        </p:spPr>
      </p:pic>
      <p:sp>
        <p:nvSpPr>
          <p:cNvPr id="48" name="Google Shape;14;p1"/>
          <p:cNvSpPr/>
          <p:nvPr/>
        </p:nvSpPr>
        <p:spPr>
          <a:xfrm>
            <a:off x="1421640" y="4605480"/>
            <a:ext cx="445536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Arial"/>
              </a:rPr>
              <a:t>17.07 | Heart Disease Prediction | Python Lab | Slide </a:t>
            </a:r>
            <a:fld id="{FEA58F11-D66F-43D2-B1AA-1D7057C46B69}" type="slidenum">
              <a:rPr b="0" lang="de-DE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31640" y="900000"/>
            <a:ext cx="4031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860000" y="900000"/>
            <a:ext cx="4031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4;p16"/>
          <p:cNvSpPr/>
          <p:nvPr/>
        </p:nvSpPr>
        <p:spPr>
          <a:xfrm>
            <a:off x="0" y="456120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be1e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Google Shape;85;p16" descr="TUBS_CO_70vH_150dpi"/>
          <p:cNvPicPr/>
          <p:nvPr/>
        </p:nvPicPr>
        <p:blipFill>
          <a:blip r:embed="rId2"/>
          <a:stretch/>
        </p:blipFill>
        <p:spPr>
          <a:xfrm>
            <a:off x="0" y="4436280"/>
            <a:ext cx="1356120" cy="501480"/>
          </a:xfrm>
          <a:prstGeom prst="rect">
            <a:avLst/>
          </a:prstGeom>
          <a:ln w="0">
            <a:noFill/>
          </a:ln>
        </p:spPr>
      </p:pic>
      <p:sp>
        <p:nvSpPr>
          <p:cNvPr id="90" name="Google Shape;86;p16"/>
          <p:cNvSpPr/>
          <p:nvPr/>
        </p:nvSpPr>
        <p:spPr>
          <a:xfrm>
            <a:off x="1421640" y="4605480"/>
            <a:ext cx="4455000" cy="2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Arial"/>
              </a:rPr>
              <a:t>17.07 | Heart Disease Prediction | Python Lab | Slide </a:t>
            </a:r>
            <a:fld id="{827C9F16-DE93-4F7D-A96C-83F555887E96}" type="slidenum">
              <a:rPr b="0" lang="de-DE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0;p1"/>
          <p:cNvSpPr/>
          <p:nvPr/>
        </p:nvSpPr>
        <p:spPr>
          <a:xfrm>
            <a:off x="0" y="4561200"/>
            <a:ext cx="914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be1e3c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Google Shape;13;p1" descr="TUBS_CO_70vH_150dpi"/>
          <p:cNvPicPr/>
          <p:nvPr/>
        </p:nvPicPr>
        <p:blipFill>
          <a:blip r:embed="rId2"/>
          <a:stretch/>
        </p:blipFill>
        <p:spPr>
          <a:xfrm>
            <a:off x="0" y="4436280"/>
            <a:ext cx="1356480" cy="501840"/>
          </a:xfrm>
          <a:prstGeom prst="rect">
            <a:avLst/>
          </a:prstGeom>
          <a:ln w="0">
            <a:noFill/>
          </a:ln>
        </p:spPr>
      </p:pic>
      <p:sp>
        <p:nvSpPr>
          <p:cNvPr id="131" name="Google Shape;14;p1"/>
          <p:cNvSpPr/>
          <p:nvPr/>
        </p:nvSpPr>
        <p:spPr>
          <a:xfrm>
            <a:off x="1421640" y="4605480"/>
            <a:ext cx="4455360" cy="2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800" spc="-1" strike="noStrike">
                <a:solidFill>
                  <a:srgbClr val="000000"/>
                </a:solidFill>
                <a:latin typeface="Arial"/>
                <a:ea typeface="Arial"/>
              </a:rPr>
              <a:t>17.07 | Heart Disease Prediction | Python Lab | Slide </a:t>
            </a:r>
            <a:fld id="{6045CB79-61EF-4BA3-99CB-DC611A99F3B7}" type="slidenum">
              <a:rPr b="0" lang="de-DE" sz="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31640" y="900000"/>
            <a:ext cx="8375400" cy="345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830160" y="4050000"/>
            <a:ext cx="7746480" cy="2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Rezaei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Barzani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Mohamm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ad,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Zoleikani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Pouya,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Barot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Krupa,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Borzai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Daniel,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Amantay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Rassul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title"/>
          </p:nvPr>
        </p:nvSpPr>
        <p:spPr>
          <a:xfrm>
            <a:off x="831960" y="3267000"/>
            <a:ext cx="7772040" cy="65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Heart 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Diseas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Predic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Feature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423612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Key Engineered Features for Better Prediction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de-DE" sz="1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cholesterol_squared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Added to capture </a:t>
            </a:r>
            <a:r>
              <a:rPr b="1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nonlinear risk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 from high cholesterol</a:t>
            </a:r>
            <a:br>
              <a:rPr sz="1100"/>
            </a:b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Extreme values may impact heart disease more than linearly assumed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age_bp_interaction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Reflects how </a:t>
            </a:r>
            <a:r>
              <a:rPr b="1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aging and high blood pressure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 can combine to increase risk</a:t>
            </a:r>
            <a:br>
              <a:rPr sz="1100"/>
            </a:br>
            <a:r>
              <a:rPr b="0" lang="de-DE" sz="11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Captures hidden patterns that raw features might miss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oogle Shape;231;p40" descr=""/>
          <p:cNvPicPr/>
          <p:nvPr/>
        </p:nvPicPr>
        <p:blipFill>
          <a:blip r:embed="rId1"/>
          <a:stretch/>
        </p:blipFill>
        <p:spPr>
          <a:xfrm>
            <a:off x="4830120" y="1099800"/>
            <a:ext cx="4170600" cy="302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Engine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ered 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Featur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es: Do 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They 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Improv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e 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Accur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acy?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845712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Logistic Regression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 remained the top-performing model </a:t>
            </a:r>
            <a:r>
              <a:rPr b="0" i="1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(ROC-AUC ≈ 0.99)</a:t>
            </a:r>
            <a:br>
              <a:rPr sz="1200"/>
            </a:br>
            <a:r>
              <a:rPr b="0" i="1" lang="de-DE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Engineered features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 slightly improved validation metrics but </a:t>
            </a:r>
            <a:r>
              <a:rPr b="1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did not enhance test performance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Google Shape;239;p41" descr=""/>
          <p:cNvPicPr/>
          <p:nvPr/>
        </p:nvPicPr>
        <p:blipFill>
          <a:blip r:embed="rId1"/>
          <a:stretch/>
        </p:blipFill>
        <p:spPr>
          <a:xfrm>
            <a:off x="47520" y="2340360"/>
            <a:ext cx="9143640" cy="143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Engineered Features: Do They Improve Accuracy?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7504560" cy="14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Engineered features improved accuracy, F1, and ROC-AUC</a:t>
            </a:r>
            <a:br>
              <a:rPr sz="1100"/>
            </a:b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Captured nonlinear patterns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b="0" lang="de-DE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cholesterol_squared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br>
              <a:rPr sz="1100"/>
            </a:b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Modeled clinical interactions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 ( </a:t>
            </a:r>
            <a:r>
              <a:rPr b="0" lang="de-DE" sz="1100" spc="-1" strike="noStrike">
                <a:solidFill>
                  <a:srgbClr val="188038"/>
                </a:solidFill>
                <a:latin typeface="Roboto Mono"/>
                <a:ea typeface="Roboto Mono"/>
              </a:rPr>
              <a:t>age × BP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br>
              <a:rPr sz="1100"/>
            </a:b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Enabled better separation of risk groups</a:t>
            </a:r>
            <a:r>
              <a:rPr b="0" lang="de-DE" sz="1100" spc="-1" strike="noStrike">
                <a:solidFill>
                  <a:srgbClr val="000000"/>
                </a:solidFill>
                <a:latin typeface="Arial"/>
                <a:ea typeface="Arial"/>
              </a:rPr>
              <a:t> even without QPF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Google Shape;247;p42" descr=""/>
          <p:cNvPicPr/>
          <p:nvPr/>
        </p:nvPicPr>
        <p:blipFill>
          <a:blip r:embed="rId1"/>
          <a:stretch/>
        </p:blipFill>
        <p:spPr>
          <a:xfrm>
            <a:off x="1243440" y="2319480"/>
            <a:ext cx="6171840" cy="18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Engineered Features: Do They Improve Accuracy?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8214840" cy="8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175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●"/>
            </a:pPr>
            <a:r>
              <a:rPr b="1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QuantumPatternFeature (QPF)</a:t>
            </a: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 already captures most signal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de-DE" sz="1400" spc="-1" strike="noStrike">
                <a:solidFill>
                  <a:srgbClr val="000000"/>
                </a:solidFill>
                <a:latin typeface="Arial"/>
                <a:ea typeface="Arial"/>
              </a:rPr>
              <a:t>SHAP confirms added value from engineered features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Google Shape;264;p44" descr=""/>
          <p:cNvPicPr/>
          <p:nvPr/>
        </p:nvPicPr>
        <p:blipFill>
          <a:blip r:embed="rId1"/>
          <a:stretch/>
        </p:blipFill>
        <p:spPr>
          <a:xfrm>
            <a:off x="237600" y="1785600"/>
            <a:ext cx="4012560" cy="249372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265;p44" descr=""/>
          <p:cNvPicPr/>
          <p:nvPr/>
        </p:nvPicPr>
        <p:blipFill>
          <a:blip r:embed="rId2"/>
          <a:stretch/>
        </p:blipFill>
        <p:spPr>
          <a:xfrm>
            <a:off x="4515480" y="1785600"/>
            <a:ext cx="4505760" cy="242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SHAP For Samples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99680" y="870840"/>
            <a:ext cx="8224560" cy="192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Google Shape;273;p45" descr=""/>
          <p:cNvPicPr/>
          <p:nvPr/>
        </p:nvPicPr>
        <p:blipFill>
          <a:blip r:embed="rId1"/>
          <a:stretch/>
        </p:blipFill>
        <p:spPr>
          <a:xfrm>
            <a:off x="4606920" y="1594440"/>
            <a:ext cx="4362480" cy="2723040"/>
          </a:xfrm>
          <a:prstGeom prst="rect">
            <a:avLst/>
          </a:prstGeom>
          <a:ln w="0">
            <a:noFill/>
          </a:ln>
        </p:spPr>
      </p:pic>
      <p:pic>
        <p:nvPicPr>
          <p:cNvPr id="226" name="Google Shape;274;p45" descr=""/>
          <p:cNvPicPr/>
          <p:nvPr/>
        </p:nvPicPr>
        <p:blipFill>
          <a:blip r:embed="rId2"/>
          <a:stretch/>
        </p:blipFill>
        <p:spPr>
          <a:xfrm>
            <a:off x="394560" y="1549800"/>
            <a:ext cx="3274200" cy="254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Demo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Google Shape;281;p46" descr=""/>
          <p:cNvPicPr/>
          <p:nvPr/>
        </p:nvPicPr>
        <p:blipFill>
          <a:blip r:embed="rId1"/>
          <a:stretch/>
        </p:blipFill>
        <p:spPr>
          <a:xfrm>
            <a:off x="1817640" y="143640"/>
            <a:ext cx="5319000" cy="438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Thanks For Your Attention!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4031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Q&amp;A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860000" y="900000"/>
            <a:ext cx="4031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15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de-DE" sz="2100" spc="-1" strike="noStrike">
                <a:solidFill>
                  <a:srgbClr val="000000"/>
                </a:solidFill>
                <a:latin typeface="Arial"/>
                <a:ea typeface="Arial"/>
              </a:rPr>
              <a:t>Domain Context – Why Heart Disease Prediction Matter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4031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Why It Matters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Leading global killer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: ~17.9 million deaths/year (WHO)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Early detection = prevention</a:t>
            </a: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Lifestyle changes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Timely medication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Improved outcomes &amp; reduced hospital costs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Clinical Relevance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Risk scoring (e.g., Framingham, ASCVD)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Guides treatment (e.g., statins, antihypertensives)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Tracks intervention success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rial"/>
                <a:ea typeface="Arial"/>
              </a:rPr>
              <a:t>Enables preventive action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100"/>
              </a:spcBef>
              <a:buNone/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0" name="Google Shape;150;p30"/>
          <p:cNvGraphicFramePr/>
          <p:nvPr/>
        </p:nvGraphicFramePr>
        <p:xfrm>
          <a:off x="4531680" y="1174680"/>
          <a:ext cx="4473720" cy="2793600"/>
        </p:xfrm>
        <a:graphic>
          <a:graphicData uri="http://schemas.openxmlformats.org/drawingml/2006/table">
            <a:tbl>
              <a:tblPr/>
              <a:tblGrid>
                <a:gridCol w="951840"/>
                <a:gridCol w="1558800"/>
                <a:gridCol w="1963080"/>
              </a:tblGrid>
              <a:tr h="239040">
                <a:tc>
                  <a:txBody>
                    <a:bodyPr lIns="9360" rIns="9360" tIns="9360" bIns="936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Factor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Normal Range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High-Risk Range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2880"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Age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 45 (men), &lt; 55 (women)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Risk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↑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with age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39040"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Cholesterol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 200 mg/dL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240 mg/dL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9040"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 LDL (bad)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 100 mg/dL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160 mg/dL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52880"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 HDL (good)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&gt; 60 mg/dL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 40 mg/dL (men), &lt; 50 (women)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2880"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Blood Pressure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 120/80 mmHg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140/90 mmHg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39040"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Blood Sugar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&lt; 100 mg/dL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126 mg/dL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39040"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BMI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18.5–24.9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≥ </a:t>
                      </a: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(obese)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39760"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Smoking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Non-smoker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tIns="9360" bIns="936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9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Active smoker</a:t>
                      </a:r>
                      <a:endParaRPr b="0" lang="en-US" sz="900" spc="-1" strike="noStrike">
                        <a:latin typeface="Arial"/>
                      </a:endParaRPr>
                    </a:p>
                  </a:txBody>
                  <a:tcPr anchor="t" marL="9360" marR="93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63680" y="83520"/>
            <a:ext cx="837504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Exploratory Data Analysis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oogle Shape;165;p32" descr=""/>
          <p:cNvPicPr/>
          <p:nvPr/>
        </p:nvPicPr>
        <p:blipFill>
          <a:blip r:embed="rId1"/>
          <a:stretch/>
        </p:blipFill>
        <p:spPr>
          <a:xfrm>
            <a:off x="39240" y="681840"/>
            <a:ext cx="2932200" cy="183240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166;p32" descr=""/>
          <p:cNvPicPr/>
          <p:nvPr/>
        </p:nvPicPr>
        <p:blipFill>
          <a:blip r:embed="rId2"/>
          <a:stretch/>
        </p:blipFill>
        <p:spPr>
          <a:xfrm>
            <a:off x="45720" y="2514600"/>
            <a:ext cx="2925720" cy="182844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167;p32" descr=""/>
          <p:cNvPicPr/>
          <p:nvPr/>
        </p:nvPicPr>
        <p:blipFill>
          <a:blip r:embed="rId3"/>
          <a:stretch/>
        </p:blipFill>
        <p:spPr>
          <a:xfrm>
            <a:off x="3017520" y="685800"/>
            <a:ext cx="2925720" cy="182844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168;p32" descr=""/>
          <p:cNvPicPr/>
          <p:nvPr/>
        </p:nvPicPr>
        <p:blipFill>
          <a:blip r:embed="rId4"/>
          <a:stretch/>
        </p:blipFill>
        <p:spPr>
          <a:xfrm>
            <a:off x="3011040" y="2510640"/>
            <a:ext cx="2932200" cy="1832400"/>
          </a:xfrm>
          <a:prstGeom prst="rect">
            <a:avLst/>
          </a:prstGeom>
          <a:ln w="0">
            <a:noFill/>
          </a:ln>
        </p:spPr>
      </p:pic>
      <p:pic>
        <p:nvPicPr>
          <p:cNvPr id="186" name="Google Shape;169;p32" descr=""/>
          <p:cNvPicPr/>
          <p:nvPr/>
        </p:nvPicPr>
        <p:blipFill>
          <a:blip r:embed="rId5"/>
          <a:stretch/>
        </p:blipFill>
        <p:spPr>
          <a:xfrm>
            <a:off x="5989320" y="2514600"/>
            <a:ext cx="2925720" cy="182844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170;p32" descr=""/>
          <p:cNvPicPr/>
          <p:nvPr/>
        </p:nvPicPr>
        <p:blipFill>
          <a:blip r:embed="rId6"/>
          <a:stretch/>
        </p:blipFill>
        <p:spPr>
          <a:xfrm>
            <a:off x="6035040" y="685800"/>
            <a:ext cx="2925720" cy="182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7960" y="83520"/>
            <a:ext cx="837504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Dataset Histogram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Google Shape;176;p33" descr=""/>
          <p:cNvPicPr/>
          <p:nvPr/>
        </p:nvPicPr>
        <p:blipFill>
          <a:blip r:embed="rId1"/>
          <a:stretch/>
        </p:blipFill>
        <p:spPr>
          <a:xfrm>
            <a:off x="1101960" y="614160"/>
            <a:ext cx="7034400" cy="375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Correlation Analysis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31640" y="900000"/>
            <a:ext cx="8375400" cy="35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4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Correlation measures the statistical relationship between two variables.      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44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It tells us how strongly two variables are related and in what direction.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44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44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Correlation Coefficient: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 A value between -1 and +1.)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90440" indent="-189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+1 (Positive Correlation): As one variable increases, the other also tends to increase.          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90440" indent="-189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-1 (Negative Correlation): As one variable increases, the other tends to decrease.          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90440" indent="-189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0 (No Correlation): No linear relationship between the variables.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Correlation Analysis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Google Shape;195;p36" descr=""/>
          <p:cNvPicPr/>
          <p:nvPr/>
        </p:nvPicPr>
        <p:blipFill>
          <a:blip r:embed="rId1"/>
          <a:stretch/>
        </p:blipFill>
        <p:spPr>
          <a:xfrm>
            <a:off x="431640" y="699480"/>
            <a:ext cx="4140360" cy="3312000"/>
          </a:xfrm>
          <a:prstGeom prst="rect">
            <a:avLst/>
          </a:prstGeom>
          <a:ln w="0">
            <a:noFill/>
          </a:ln>
        </p:spPr>
      </p:pic>
      <p:pic>
        <p:nvPicPr>
          <p:cNvPr id="194" name="Google Shape;196;p36" descr=""/>
          <p:cNvPicPr/>
          <p:nvPr/>
        </p:nvPicPr>
        <p:blipFill>
          <a:blip r:embed="rId2"/>
          <a:stretch/>
        </p:blipFill>
        <p:spPr>
          <a:xfrm>
            <a:off x="4667040" y="699480"/>
            <a:ext cx="4140000" cy="331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40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Correl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ation 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Analys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is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31640" y="1744200"/>
            <a:ext cx="4031640" cy="32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44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Without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Quantum Pattern Feature: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90440" indent="-189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Test accuracy drops below 75%.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44000" y="1707480"/>
            <a:ext cx="4031640" cy="32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44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With 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Quantum Pattern Feature alone: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190440" indent="-189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Test accuracy ranges between 88-95%.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Google Shape;204;p37"/>
          <p:cNvSpPr/>
          <p:nvPr/>
        </p:nvSpPr>
        <p:spPr>
          <a:xfrm>
            <a:off x="323640" y="834840"/>
            <a:ext cx="882000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1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Quantum Pattern Feature</a:t>
            </a:r>
            <a:r>
              <a:rPr b="0" lang="de-DE" sz="1600" spc="-1" strike="noStrike">
                <a:solidFill>
                  <a:srgbClr val="000000"/>
                </a:solidFill>
                <a:latin typeface="Arial"/>
                <a:ea typeface="Arial"/>
              </a:rPr>
              <a:t> shows a remarkably strong and direct correlation with heart disease incidence. Its presence significantly impacts model performance: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99" name="Google Shape;205;p37" descr=""/>
          <p:cNvPicPr/>
          <p:nvPr/>
        </p:nvPicPr>
        <p:blipFill>
          <a:blip r:embed="rId1"/>
          <a:stretch/>
        </p:blipFill>
        <p:spPr>
          <a:xfrm>
            <a:off x="322560" y="2690640"/>
            <a:ext cx="4141080" cy="74484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206;p37" descr=""/>
          <p:cNvPicPr/>
          <p:nvPr/>
        </p:nvPicPr>
        <p:blipFill>
          <a:blip r:embed="rId2"/>
          <a:stretch/>
        </p:blipFill>
        <p:spPr>
          <a:xfrm>
            <a:off x="4644000" y="2643840"/>
            <a:ext cx="4338360" cy="74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11;p38" descr="A graph of blue dots&#10;&#10;AI-generated content may be incorrect."/>
          <p:cNvPicPr/>
          <p:nvPr/>
        </p:nvPicPr>
        <p:blipFill>
          <a:blip r:embed="rId1"/>
          <a:srcRect l="0" t="6814" r="154" b="0"/>
          <a:stretch/>
        </p:blipFill>
        <p:spPr>
          <a:xfrm>
            <a:off x="1163880" y="2499120"/>
            <a:ext cx="2185200" cy="1533240"/>
          </a:xfrm>
          <a:prstGeom prst="rect">
            <a:avLst/>
          </a:prstGeom>
          <a:ln w="0">
            <a:noFill/>
          </a:ln>
        </p:spPr>
      </p:pic>
      <p:pic>
        <p:nvPicPr>
          <p:cNvPr id="202" name="Google Shape;212;p38" descr="A graph of blue dots&#10;&#10;AI-generated content may be incorrect."/>
          <p:cNvPicPr/>
          <p:nvPr/>
        </p:nvPicPr>
        <p:blipFill>
          <a:blip r:embed="rId2"/>
          <a:srcRect l="154" t="7037" r="299" b="312"/>
          <a:stretch/>
        </p:blipFill>
        <p:spPr>
          <a:xfrm>
            <a:off x="1163160" y="903240"/>
            <a:ext cx="2190240" cy="1493280"/>
          </a:xfrm>
          <a:prstGeom prst="rect">
            <a:avLst/>
          </a:prstGeom>
          <a:ln w="0">
            <a:noFill/>
          </a:ln>
        </p:spPr>
      </p:pic>
      <p:pic>
        <p:nvPicPr>
          <p:cNvPr id="203" name="Google Shape;213;p38" descr="A graph of blue dots&#10;&#10;AI-generated content may be incorrect."/>
          <p:cNvPicPr/>
          <p:nvPr/>
        </p:nvPicPr>
        <p:blipFill>
          <a:blip r:embed="rId3"/>
          <a:srcRect l="-85" t="6617" r="197" b="-606"/>
          <a:stretch/>
        </p:blipFill>
        <p:spPr>
          <a:xfrm>
            <a:off x="5988600" y="904680"/>
            <a:ext cx="2190960" cy="1483920"/>
          </a:xfrm>
          <a:prstGeom prst="rect">
            <a:avLst/>
          </a:prstGeom>
          <a:ln w="0">
            <a:noFill/>
          </a:ln>
        </p:spPr>
      </p:pic>
      <p:pic>
        <p:nvPicPr>
          <p:cNvPr id="204" name="Google Shape;214;p38" descr="A graph with blue dots&#10;&#10;AI-generated content may be incorrect."/>
          <p:cNvPicPr/>
          <p:nvPr/>
        </p:nvPicPr>
        <p:blipFill>
          <a:blip r:embed="rId4"/>
          <a:srcRect l="0" t="6913" r="110" b="483"/>
          <a:stretch/>
        </p:blipFill>
        <p:spPr>
          <a:xfrm>
            <a:off x="5987880" y="2499480"/>
            <a:ext cx="2190960" cy="1464120"/>
          </a:xfrm>
          <a:prstGeom prst="rect">
            <a:avLst/>
          </a:prstGeom>
          <a:ln w="0">
            <a:noFill/>
          </a:ln>
        </p:spPr>
      </p:pic>
      <p:pic>
        <p:nvPicPr>
          <p:cNvPr id="205" name="Google Shape;215;p38" descr="A graph of blue dots&#10;&#10;AI-generated content may be incorrect."/>
          <p:cNvPicPr/>
          <p:nvPr/>
        </p:nvPicPr>
        <p:blipFill>
          <a:blip r:embed="rId5"/>
          <a:srcRect l="0" t="7068" r="110" b="-123"/>
          <a:stretch/>
        </p:blipFill>
        <p:spPr>
          <a:xfrm>
            <a:off x="3573720" y="2498760"/>
            <a:ext cx="2195280" cy="1496160"/>
          </a:xfrm>
          <a:prstGeom prst="rect">
            <a:avLst/>
          </a:prstGeom>
          <a:ln w="0">
            <a:noFill/>
          </a:ln>
        </p:spPr>
      </p:pic>
      <p:pic>
        <p:nvPicPr>
          <p:cNvPr id="206" name="Google Shape;216;p38" descr="A graph of a line graph&#10;&#10;AI-generated content may be incorrect."/>
          <p:cNvPicPr/>
          <p:nvPr/>
        </p:nvPicPr>
        <p:blipFill>
          <a:blip r:embed="rId6"/>
          <a:srcRect l="-69" t="7199" r="0" b="131"/>
          <a:stretch/>
        </p:blipFill>
        <p:spPr>
          <a:xfrm>
            <a:off x="3575880" y="901440"/>
            <a:ext cx="2193480" cy="1490760"/>
          </a:xfrm>
          <a:prstGeom prst="rect">
            <a:avLst/>
          </a:prstGeom>
          <a:ln w="0">
            <a:noFill/>
          </a:ln>
        </p:spPr>
      </p:pic>
      <p:sp>
        <p:nvSpPr>
          <p:cNvPr id="207" name="Google Shape;217;p38"/>
          <p:cNvSpPr/>
          <p:nvPr/>
        </p:nvSpPr>
        <p:spPr>
          <a:xfrm>
            <a:off x="473760" y="83520"/>
            <a:ext cx="825660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Verifying Logistic Regression Assumptions I. – Log Odds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31640" y="83520"/>
            <a:ext cx="8375040" cy="53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Verifyi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ng 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Logisti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Regre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ssion 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Assum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ptions 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II. – 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VIF 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Arial"/>
              </a:rPr>
              <a:t>Scores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9" name="Google Shape;223;p39"/>
          <p:cNvGraphicFramePr/>
          <p:nvPr/>
        </p:nvGraphicFramePr>
        <p:xfrm>
          <a:off x="431640" y="900000"/>
          <a:ext cx="8375040" cy="2595240"/>
        </p:xfrm>
        <a:graphic>
          <a:graphicData uri="http://schemas.openxmlformats.org/drawingml/2006/table">
            <a:tbl>
              <a:tblPr/>
              <a:tblGrid>
                <a:gridCol w="4187520"/>
                <a:gridCol w="41875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Features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e1e3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VIF Scores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e1e3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Quantum Pattern Feature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1.8998411936346686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cc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Cholesterol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1.5718910309784253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e7e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1.2742621060936101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cc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Blood Pressure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1.0500700866670132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e7e8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Heart Rate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cc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1.0358010533472983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ccce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Gender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e7e8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1.0025454923698582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e7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2025-07-17T15:36:34Z</dcterms:modified>
  <cp:revision>1</cp:revision>
  <dc:subject/>
  <dc:title/>
</cp:coreProperties>
</file>