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83" r:id="rId2"/>
    <p:sldId id="258" r:id="rId3"/>
    <p:sldId id="284" r:id="rId4"/>
    <p:sldId id="289" r:id="rId5"/>
    <p:sldId id="285" r:id="rId6"/>
    <p:sldId id="286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DEWI(553636)" initials="MD" lastIdx="1" clrIdx="0">
    <p:extLst>
      <p:ext uri="{19B8F6BF-5375-455C-9EA6-DF929625EA0E}">
        <p15:presenceInfo xmlns:p15="http://schemas.microsoft.com/office/powerpoint/2012/main" userId="S::3315202002@mahasiswa.integra.its.ac.id::5e1389c5-ef89-4ffb-99a5-8bef1a18c5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D839B-984D-408C-BD5E-E469E30C9D72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8A65CCF-40D2-46A5-92CC-0174B6B4B6A9}">
      <dgm:prSet phldrT="[Text]"/>
      <dgm:spPr>
        <a:solidFill>
          <a:schemeClr val="accent5">
            <a:hueOff val="0"/>
            <a:satOff val="0"/>
            <a:lumOff val="0"/>
            <a:alpha val="18000"/>
          </a:schemeClr>
        </a:solidFill>
      </dgm:spPr>
      <dgm:t>
        <a:bodyPr/>
        <a:lstStyle/>
        <a:p>
          <a:r>
            <a:rPr lang="en-US" dirty="0"/>
            <a:t>Basic R</a:t>
          </a:r>
        </a:p>
      </dgm:t>
    </dgm:pt>
    <dgm:pt modelId="{2FE1E6AD-F4EA-40DB-BFE7-E36E47D778CB}" type="parTrans" cxnId="{AA1410AA-B88D-4A07-88E7-D1BA361DE60C}">
      <dgm:prSet/>
      <dgm:spPr/>
      <dgm:t>
        <a:bodyPr/>
        <a:lstStyle/>
        <a:p>
          <a:endParaRPr lang="en-US"/>
        </a:p>
      </dgm:t>
    </dgm:pt>
    <dgm:pt modelId="{AB03A629-170C-4738-8501-0EEAB6B882E2}" type="sibTrans" cxnId="{AA1410AA-B88D-4A07-88E7-D1BA361DE60C}">
      <dgm:prSet/>
      <dgm:spPr/>
      <dgm:t>
        <a:bodyPr/>
        <a:lstStyle/>
        <a:p>
          <a:endParaRPr lang="en-US"/>
        </a:p>
      </dgm:t>
    </dgm:pt>
    <dgm:pt modelId="{12225113-CCD9-481F-A48B-24EE5C93807E}">
      <dgm:prSet phldrT="[Text]"/>
      <dgm:spPr>
        <a:solidFill>
          <a:schemeClr val="accent5">
            <a:hueOff val="-3379271"/>
            <a:satOff val="-8710"/>
            <a:lumOff val="-5883"/>
            <a:alpha val="42000"/>
          </a:schemeClr>
        </a:solidFill>
      </dgm:spPr>
      <dgm:t>
        <a:bodyPr/>
        <a:lstStyle/>
        <a:p>
          <a:r>
            <a:rPr lang="en-US" dirty="0"/>
            <a:t>EDA R</a:t>
          </a:r>
        </a:p>
      </dgm:t>
    </dgm:pt>
    <dgm:pt modelId="{1EF379CA-2DB5-468C-8BCF-8F02DA1C903F}" type="parTrans" cxnId="{2229CCB9-A1DA-4373-A313-E1539C77BE3D}">
      <dgm:prSet/>
      <dgm:spPr/>
      <dgm:t>
        <a:bodyPr/>
        <a:lstStyle/>
        <a:p>
          <a:endParaRPr lang="en-US"/>
        </a:p>
      </dgm:t>
    </dgm:pt>
    <dgm:pt modelId="{A21205A8-408A-4D00-89E4-5F0981856865}" type="sibTrans" cxnId="{2229CCB9-A1DA-4373-A313-E1539C77BE3D}">
      <dgm:prSet/>
      <dgm:spPr/>
      <dgm:t>
        <a:bodyPr/>
        <a:lstStyle/>
        <a:p>
          <a:endParaRPr lang="en-US"/>
        </a:p>
      </dgm:t>
    </dgm:pt>
    <dgm:pt modelId="{DF3774B9-1E13-4EC2-8F80-079865DABAE4}">
      <dgm:prSet phldrT="[Text]"/>
      <dgm:spPr/>
      <dgm:t>
        <a:bodyPr/>
        <a:lstStyle/>
        <a:p>
          <a:r>
            <a:rPr lang="en-US" dirty="0"/>
            <a:t>Predictive R</a:t>
          </a:r>
        </a:p>
      </dgm:t>
    </dgm:pt>
    <dgm:pt modelId="{0AB6A721-F78F-4FF1-B248-8827D0E5333C}" type="parTrans" cxnId="{6E62481E-D0A8-4ED7-8387-C48F75017CCC}">
      <dgm:prSet/>
      <dgm:spPr/>
      <dgm:t>
        <a:bodyPr/>
        <a:lstStyle/>
        <a:p>
          <a:endParaRPr lang="en-US"/>
        </a:p>
      </dgm:t>
    </dgm:pt>
    <dgm:pt modelId="{A6F47511-AD2C-4E05-A22A-586A94BCB92A}" type="sibTrans" cxnId="{6E62481E-D0A8-4ED7-8387-C48F75017CCC}">
      <dgm:prSet/>
      <dgm:spPr/>
      <dgm:t>
        <a:bodyPr/>
        <a:lstStyle/>
        <a:p>
          <a:endParaRPr lang="en-US"/>
        </a:p>
      </dgm:t>
    </dgm:pt>
    <dgm:pt modelId="{FC90668B-0544-4BF4-9C46-07D8C6B183E4}" type="pres">
      <dgm:prSet presAssocID="{C74D839B-984D-408C-BD5E-E469E30C9D72}" presName="Name0" presStyleCnt="0">
        <dgm:presLayoutVars>
          <dgm:dir/>
          <dgm:resizeHandles val="exact"/>
        </dgm:presLayoutVars>
      </dgm:prSet>
      <dgm:spPr/>
    </dgm:pt>
    <dgm:pt modelId="{031FE99F-17D2-48EF-94BB-DE5B20FEB7A7}" type="pres">
      <dgm:prSet presAssocID="{D8A65CCF-40D2-46A5-92CC-0174B6B4B6A9}" presName="node" presStyleLbl="node1" presStyleIdx="0" presStyleCnt="3">
        <dgm:presLayoutVars>
          <dgm:bulletEnabled val="1"/>
        </dgm:presLayoutVars>
      </dgm:prSet>
      <dgm:spPr/>
    </dgm:pt>
    <dgm:pt modelId="{446CF88A-AF42-44AD-9F4C-EC2277A3BE08}" type="pres">
      <dgm:prSet presAssocID="{AB03A629-170C-4738-8501-0EEAB6B882E2}" presName="sibTrans" presStyleLbl="sibTrans2D1" presStyleIdx="0" presStyleCnt="2"/>
      <dgm:spPr/>
    </dgm:pt>
    <dgm:pt modelId="{AB805713-5B4C-43DE-A228-F69AF27A6DF0}" type="pres">
      <dgm:prSet presAssocID="{AB03A629-170C-4738-8501-0EEAB6B882E2}" presName="connectorText" presStyleLbl="sibTrans2D1" presStyleIdx="0" presStyleCnt="2"/>
      <dgm:spPr/>
    </dgm:pt>
    <dgm:pt modelId="{5915662E-91FD-45C1-BCA9-589AF33465AC}" type="pres">
      <dgm:prSet presAssocID="{12225113-CCD9-481F-A48B-24EE5C93807E}" presName="node" presStyleLbl="node1" presStyleIdx="1" presStyleCnt="3">
        <dgm:presLayoutVars>
          <dgm:bulletEnabled val="1"/>
        </dgm:presLayoutVars>
      </dgm:prSet>
      <dgm:spPr/>
    </dgm:pt>
    <dgm:pt modelId="{711A350E-A35C-4E63-98E1-978FFE4FD9FC}" type="pres">
      <dgm:prSet presAssocID="{A21205A8-408A-4D00-89E4-5F0981856865}" presName="sibTrans" presStyleLbl="sibTrans2D1" presStyleIdx="1" presStyleCnt="2"/>
      <dgm:spPr/>
    </dgm:pt>
    <dgm:pt modelId="{7CDBAF7B-37BD-4D8F-97C8-62BB8FEFE8A4}" type="pres">
      <dgm:prSet presAssocID="{A21205A8-408A-4D00-89E4-5F0981856865}" presName="connectorText" presStyleLbl="sibTrans2D1" presStyleIdx="1" presStyleCnt="2"/>
      <dgm:spPr/>
    </dgm:pt>
    <dgm:pt modelId="{45FB85EF-8C03-4772-BA45-83BFD56B2F93}" type="pres">
      <dgm:prSet presAssocID="{DF3774B9-1E13-4EC2-8F80-079865DABAE4}" presName="node" presStyleLbl="node1" presStyleIdx="2" presStyleCnt="3">
        <dgm:presLayoutVars>
          <dgm:bulletEnabled val="1"/>
        </dgm:presLayoutVars>
      </dgm:prSet>
      <dgm:spPr/>
    </dgm:pt>
  </dgm:ptLst>
  <dgm:cxnLst>
    <dgm:cxn modelId="{6E62481E-D0A8-4ED7-8387-C48F75017CCC}" srcId="{C74D839B-984D-408C-BD5E-E469E30C9D72}" destId="{DF3774B9-1E13-4EC2-8F80-079865DABAE4}" srcOrd="2" destOrd="0" parTransId="{0AB6A721-F78F-4FF1-B248-8827D0E5333C}" sibTransId="{A6F47511-AD2C-4E05-A22A-586A94BCB92A}"/>
    <dgm:cxn modelId="{84D9A53D-9283-41B0-B4A3-293D178DBE8C}" type="presOf" srcId="{12225113-CCD9-481F-A48B-24EE5C93807E}" destId="{5915662E-91FD-45C1-BCA9-589AF33465AC}" srcOrd="0" destOrd="0" presId="urn:microsoft.com/office/officeart/2005/8/layout/process1"/>
    <dgm:cxn modelId="{2004EB46-2001-47B8-8304-B22BBA20D620}" type="presOf" srcId="{C74D839B-984D-408C-BD5E-E469E30C9D72}" destId="{FC90668B-0544-4BF4-9C46-07D8C6B183E4}" srcOrd="0" destOrd="0" presId="urn:microsoft.com/office/officeart/2005/8/layout/process1"/>
    <dgm:cxn modelId="{81A0927A-95EB-4F92-B5B1-AFA2CD380AA3}" type="presOf" srcId="{AB03A629-170C-4738-8501-0EEAB6B882E2}" destId="{AB805713-5B4C-43DE-A228-F69AF27A6DF0}" srcOrd="1" destOrd="0" presId="urn:microsoft.com/office/officeart/2005/8/layout/process1"/>
    <dgm:cxn modelId="{4B39DD88-71CD-4026-90C6-C165121BEE14}" type="presOf" srcId="{AB03A629-170C-4738-8501-0EEAB6B882E2}" destId="{446CF88A-AF42-44AD-9F4C-EC2277A3BE08}" srcOrd="0" destOrd="0" presId="urn:microsoft.com/office/officeart/2005/8/layout/process1"/>
    <dgm:cxn modelId="{AA1410AA-B88D-4A07-88E7-D1BA361DE60C}" srcId="{C74D839B-984D-408C-BD5E-E469E30C9D72}" destId="{D8A65CCF-40D2-46A5-92CC-0174B6B4B6A9}" srcOrd="0" destOrd="0" parTransId="{2FE1E6AD-F4EA-40DB-BFE7-E36E47D778CB}" sibTransId="{AB03A629-170C-4738-8501-0EEAB6B882E2}"/>
    <dgm:cxn modelId="{2229CCB9-A1DA-4373-A313-E1539C77BE3D}" srcId="{C74D839B-984D-408C-BD5E-E469E30C9D72}" destId="{12225113-CCD9-481F-A48B-24EE5C93807E}" srcOrd="1" destOrd="0" parTransId="{1EF379CA-2DB5-468C-8BCF-8F02DA1C903F}" sibTransId="{A21205A8-408A-4D00-89E4-5F0981856865}"/>
    <dgm:cxn modelId="{A95530C6-5C52-4181-97F2-DB5E6E6E4674}" type="presOf" srcId="{D8A65CCF-40D2-46A5-92CC-0174B6B4B6A9}" destId="{031FE99F-17D2-48EF-94BB-DE5B20FEB7A7}" srcOrd="0" destOrd="0" presId="urn:microsoft.com/office/officeart/2005/8/layout/process1"/>
    <dgm:cxn modelId="{807F28CA-E77D-472C-AFF5-43E1385B90FD}" type="presOf" srcId="{A21205A8-408A-4D00-89E4-5F0981856865}" destId="{711A350E-A35C-4E63-98E1-978FFE4FD9FC}" srcOrd="0" destOrd="0" presId="urn:microsoft.com/office/officeart/2005/8/layout/process1"/>
    <dgm:cxn modelId="{0ACA9AD5-5F89-4001-A0E2-93E158B9A347}" type="presOf" srcId="{DF3774B9-1E13-4EC2-8F80-079865DABAE4}" destId="{45FB85EF-8C03-4772-BA45-83BFD56B2F93}" srcOrd="0" destOrd="0" presId="urn:microsoft.com/office/officeart/2005/8/layout/process1"/>
    <dgm:cxn modelId="{18DB2EF5-7886-4B7A-9147-B68713282857}" type="presOf" srcId="{A21205A8-408A-4D00-89E4-5F0981856865}" destId="{7CDBAF7B-37BD-4D8F-97C8-62BB8FEFE8A4}" srcOrd="1" destOrd="0" presId="urn:microsoft.com/office/officeart/2005/8/layout/process1"/>
    <dgm:cxn modelId="{F2B0B87C-5598-4C9C-AFFB-EA9FF8DE8042}" type="presParOf" srcId="{FC90668B-0544-4BF4-9C46-07D8C6B183E4}" destId="{031FE99F-17D2-48EF-94BB-DE5B20FEB7A7}" srcOrd="0" destOrd="0" presId="urn:microsoft.com/office/officeart/2005/8/layout/process1"/>
    <dgm:cxn modelId="{99585C8E-5919-4BD7-BBA7-7ADFCB9EC169}" type="presParOf" srcId="{FC90668B-0544-4BF4-9C46-07D8C6B183E4}" destId="{446CF88A-AF42-44AD-9F4C-EC2277A3BE08}" srcOrd="1" destOrd="0" presId="urn:microsoft.com/office/officeart/2005/8/layout/process1"/>
    <dgm:cxn modelId="{82E0D718-ADF7-421B-8DD3-409D111FB049}" type="presParOf" srcId="{446CF88A-AF42-44AD-9F4C-EC2277A3BE08}" destId="{AB805713-5B4C-43DE-A228-F69AF27A6DF0}" srcOrd="0" destOrd="0" presId="urn:microsoft.com/office/officeart/2005/8/layout/process1"/>
    <dgm:cxn modelId="{CCD67B89-0983-47AB-9089-B33E900745AC}" type="presParOf" srcId="{FC90668B-0544-4BF4-9C46-07D8C6B183E4}" destId="{5915662E-91FD-45C1-BCA9-589AF33465AC}" srcOrd="2" destOrd="0" presId="urn:microsoft.com/office/officeart/2005/8/layout/process1"/>
    <dgm:cxn modelId="{7570722C-202D-40B6-AA04-A492D36AF188}" type="presParOf" srcId="{FC90668B-0544-4BF4-9C46-07D8C6B183E4}" destId="{711A350E-A35C-4E63-98E1-978FFE4FD9FC}" srcOrd="3" destOrd="0" presId="urn:microsoft.com/office/officeart/2005/8/layout/process1"/>
    <dgm:cxn modelId="{5FCF42FF-CC09-453C-BDB4-3CEFEED0D47A}" type="presParOf" srcId="{711A350E-A35C-4E63-98E1-978FFE4FD9FC}" destId="{7CDBAF7B-37BD-4D8F-97C8-62BB8FEFE8A4}" srcOrd="0" destOrd="0" presId="urn:microsoft.com/office/officeart/2005/8/layout/process1"/>
    <dgm:cxn modelId="{92A89537-7915-4CF8-8808-12F3CEAB35F9}" type="presParOf" srcId="{FC90668B-0544-4BF4-9C46-07D8C6B183E4}" destId="{45FB85EF-8C03-4772-BA45-83BFD56B2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E99F-17D2-48EF-94BB-DE5B20FEB7A7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 val="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Basic R</a:t>
          </a:r>
        </a:p>
      </dsp:txBody>
      <dsp:txXfrm>
        <a:off x="57787" y="1395494"/>
        <a:ext cx="2665308" cy="1560349"/>
      </dsp:txXfrm>
    </dsp:sp>
    <dsp:sp modelId="{446CF88A-AF42-44AD-9F4C-EC2277A3BE0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5915662E-91FD-45C1-BCA9-589AF33465AC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EDA R</a:t>
          </a:r>
        </a:p>
      </dsp:txBody>
      <dsp:txXfrm>
        <a:off x="3925145" y="1395494"/>
        <a:ext cx="2665308" cy="1560349"/>
      </dsp:txXfrm>
    </dsp:sp>
    <dsp:sp modelId="{711A350E-A35C-4E63-98E1-978FFE4FD9FC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45FB85EF-8C03-4772-BA45-83BFD56B2F93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Predictive R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EC0F-2F77-4EF8-9101-CF3F31F9B94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D7EB1-6C05-4006-A535-C2D8ADBE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8EE0-ED39-4348-9FC5-4B9FE3DEE2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597026"/>
            <a:ext cx="4586515" cy="4584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882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FD1874-B99A-490B-B3A9-01EB4D163D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9B275E38-C999-47BE-9CD0-5B71C7056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83325" y="2596186"/>
            <a:ext cx="2481003" cy="437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tIns="3383280" bIns="2834640" anchor="b" anchorCtr="0"/>
          <a:lstStyle>
            <a:lvl1pPr algn="ctr" rtl="0">
              <a:buNone/>
              <a:defRPr sz="1200" b="0" i="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2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7B21-168D-415E-890B-DD6BBD8A6B1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86E1-1297-49DA-8DFF-AB61728D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_(programming_language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_(programming_language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6/01/04/book-review-the-future-of-the-professions-including-teaching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vouriteblog.com/15-algorithms-machine-learning-engineer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experiment-trying-predict-google-rankings-25362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_(programming_language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79729A-48D2-46B3-9A3A-03A6E54F670F}"/>
              </a:ext>
            </a:extLst>
          </p:cNvPr>
          <p:cNvSpPr/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737D8-5855-4B7D-8237-6B365744F4A2}"/>
              </a:ext>
            </a:extLst>
          </p:cNvPr>
          <p:cNvSpPr txBox="1"/>
          <p:nvPr/>
        </p:nvSpPr>
        <p:spPr>
          <a:xfrm>
            <a:off x="420561" y="2511594"/>
            <a:ext cx="82296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spc="300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Predictive Analytics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EE202-6079-477C-BB5F-EDF7579A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9" y="133948"/>
            <a:ext cx="54361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spc="300" dirty="0">
                <a:solidFill>
                  <a:schemeClr val="bg1"/>
                </a:solidFill>
                <a:latin typeface="Poppins Medium" panose="00000600000000000000" pitchFamily="50" charset="0"/>
                <a:ea typeface="Source Sans Pro" panose="020B0503030403020204" pitchFamily="34" charset="0"/>
                <a:cs typeface="Poppins Medium" panose="00000600000000000000" pitchFamily="50" charset="0"/>
              </a:rPr>
              <a:t>KELAS: PREDICTIVE ANALYTICS WITH 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F4B1BB-BCC8-46EE-A28A-573E14E40A7E}"/>
              </a:ext>
            </a:extLst>
          </p:cNvPr>
          <p:cNvGrpSpPr/>
          <p:nvPr/>
        </p:nvGrpSpPr>
        <p:grpSpPr>
          <a:xfrm>
            <a:off x="11071073" y="202192"/>
            <a:ext cx="952115" cy="209764"/>
            <a:chOff x="10095243" y="915183"/>
            <a:chExt cx="1509184" cy="332493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23FF55AC-1B39-4EA4-B14A-E0F9F2CA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3A8AF720-911C-40E7-AAA0-98603E86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0F3A53F0-287D-4CF6-B83B-0167F585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81231AD-66CA-4810-8FBB-0CD1BE6FFE51}"/>
              </a:ext>
            </a:extLst>
          </p:cNvPr>
          <p:cNvSpPr txBox="1"/>
          <p:nvPr/>
        </p:nvSpPr>
        <p:spPr>
          <a:xfrm>
            <a:off x="8297984" y="634803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E795354-2B12-4FC3-B0BD-CBEFE55D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3157" y="2511594"/>
            <a:ext cx="3451562" cy="26749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Tahapan Predictive Analytics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119BA-4ED6-49E2-81E3-C4BD9012DD03}"/>
              </a:ext>
            </a:extLst>
          </p:cNvPr>
          <p:cNvGrpSpPr/>
          <p:nvPr/>
        </p:nvGrpSpPr>
        <p:grpSpPr>
          <a:xfrm>
            <a:off x="4255196" y="4655422"/>
            <a:ext cx="1477835" cy="908269"/>
            <a:chOff x="2125585" y="3971493"/>
            <a:chExt cx="3166280" cy="12166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8A5EF6-9DE1-4396-84CB-429A850ABF94}"/>
                </a:ext>
              </a:extLst>
            </p:cNvPr>
            <p:cNvCxnSpPr/>
            <p:nvPr/>
          </p:nvCxnSpPr>
          <p:spPr>
            <a:xfrm>
              <a:off x="2125585" y="5188100"/>
              <a:ext cx="31662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C8C0E3-3522-4AFD-BB1E-5F58EA0D836A}"/>
                </a:ext>
              </a:extLst>
            </p:cNvPr>
            <p:cNvSpPr/>
            <p:nvPr/>
          </p:nvSpPr>
          <p:spPr>
            <a:xfrm>
              <a:off x="2415654" y="3971493"/>
              <a:ext cx="2483892" cy="1187361"/>
            </a:xfrm>
            <a:custGeom>
              <a:avLst/>
              <a:gdLst>
                <a:gd name="connsiteX0" fmla="*/ 0 w 2483892"/>
                <a:gd name="connsiteY0" fmla="*/ 1187361 h 1187361"/>
                <a:gd name="connsiteX1" fmla="*/ 518615 w 2483892"/>
                <a:gd name="connsiteY1" fmla="*/ 791576 h 1187361"/>
                <a:gd name="connsiteX2" fmla="*/ 955343 w 2483892"/>
                <a:gd name="connsiteY2" fmla="*/ 6 h 1187361"/>
                <a:gd name="connsiteX3" fmla="*/ 1433015 w 2483892"/>
                <a:gd name="connsiteY3" fmla="*/ 777928 h 1187361"/>
                <a:gd name="connsiteX4" fmla="*/ 2483892 w 2483892"/>
                <a:gd name="connsiteY4" fmla="*/ 1160065 h 118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3892" h="1187361">
                  <a:moveTo>
                    <a:pt x="0" y="1187361"/>
                  </a:moveTo>
                  <a:cubicBezTo>
                    <a:pt x="179695" y="1088414"/>
                    <a:pt x="359391" y="989468"/>
                    <a:pt x="518615" y="791576"/>
                  </a:cubicBezTo>
                  <a:cubicBezTo>
                    <a:pt x="677839" y="593684"/>
                    <a:pt x="802943" y="2281"/>
                    <a:pt x="955343" y="6"/>
                  </a:cubicBezTo>
                  <a:cubicBezTo>
                    <a:pt x="1107743" y="-2269"/>
                    <a:pt x="1178257" y="584585"/>
                    <a:pt x="1433015" y="777928"/>
                  </a:cubicBezTo>
                  <a:cubicBezTo>
                    <a:pt x="1687773" y="971271"/>
                    <a:pt x="2285999" y="1100925"/>
                    <a:pt x="2483892" y="1160065"/>
                  </a:cubicBezTo>
                </a:path>
              </a:pathLst>
            </a:custGeom>
            <a:solidFill>
              <a:srgbClr val="0070C0">
                <a:alpha val="50000"/>
              </a:srgbClr>
            </a:solidFill>
            <a:ln>
              <a:solidFill>
                <a:schemeClr val="accent1">
                  <a:shade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2722FD-02B6-449F-8E6F-020A223AB8D6}"/>
                </a:ext>
              </a:extLst>
            </p:cNvPr>
            <p:cNvSpPr/>
            <p:nvPr/>
          </p:nvSpPr>
          <p:spPr>
            <a:xfrm>
              <a:off x="3222171" y="4078451"/>
              <a:ext cx="1712686" cy="1045092"/>
            </a:xfrm>
            <a:custGeom>
              <a:avLst/>
              <a:gdLst>
                <a:gd name="connsiteX0" fmla="*/ 0 w 1712686"/>
                <a:gd name="connsiteY0" fmla="*/ 1045092 h 1045092"/>
                <a:gd name="connsiteX1" fmla="*/ 508000 w 1712686"/>
                <a:gd name="connsiteY1" fmla="*/ 827378 h 1045092"/>
                <a:gd name="connsiteX2" fmla="*/ 841829 w 1712686"/>
                <a:gd name="connsiteY2" fmla="*/ 63 h 1045092"/>
                <a:gd name="connsiteX3" fmla="*/ 1248229 w 1712686"/>
                <a:gd name="connsiteY3" fmla="*/ 783835 h 1045092"/>
                <a:gd name="connsiteX4" fmla="*/ 1712686 w 1712686"/>
                <a:gd name="connsiteY4" fmla="*/ 1045092 h 104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686" h="1045092">
                  <a:moveTo>
                    <a:pt x="0" y="1045092"/>
                  </a:moveTo>
                  <a:cubicBezTo>
                    <a:pt x="183847" y="1023320"/>
                    <a:pt x="367695" y="1001549"/>
                    <a:pt x="508000" y="827378"/>
                  </a:cubicBezTo>
                  <a:cubicBezTo>
                    <a:pt x="648305" y="653207"/>
                    <a:pt x="718458" y="7320"/>
                    <a:pt x="841829" y="63"/>
                  </a:cubicBezTo>
                  <a:cubicBezTo>
                    <a:pt x="965201" y="-7194"/>
                    <a:pt x="1103086" y="609664"/>
                    <a:pt x="1248229" y="783835"/>
                  </a:cubicBezTo>
                  <a:cubicBezTo>
                    <a:pt x="1393372" y="958006"/>
                    <a:pt x="1584477" y="1016064"/>
                    <a:pt x="1712686" y="1045092"/>
                  </a:cubicBezTo>
                </a:path>
              </a:pathLst>
            </a:custGeom>
            <a:solidFill>
              <a:srgbClr val="FF0000">
                <a:alpha val="4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0ED89A-5D4C-40B4-AA56-794704D39567}"/>
              </a:ext>
            </a:extLst>
          </p:cNvPr>
          <p:cNvGrpSpPr/>
          <p:nvPr/>
        </p:nvGrpSpPr>
        <p:grpSpPr>
          <a:xfrm>
            <a:off x="6096000" y="2543887"/>
            <a:ext cx="1159336" cy="1087365"/>
            <a:chOff x="6864624" y="2896666"/>
            <a:chExt cx="2714805" cy="220521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E7A3E6-F48C-41D4-8D95-58A38FFD15E0}"/>
                </a:ext>
              </a:extLst>
            </p:cNvPr>
            <p:cNvCxnSpPr/>
            <p:nvPr/>
          </p:nvCxnSpPr>
          <p:spPr>
            <a:xfrm flipV="1">
              <a:off x="6864624" y="2896666"/>
              <a:ext cx="0" cy="2205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5E01E5-8A6A-4F9F-8A77-904D416E6274}"/>
                </a:ext>
              </a:extLst>
            </p:cNvPr>
            <p:cNvCxnSpPr/>
            <p:nvPr/>
          </p:nvCxnSpPr>
          <p:spPr>
            <a:xfrm>
              <a:off x="6864624" y="5101879"/>
              <a:ext cx="271480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C3B08E-C8F7-4004-94EE-9A646F668910}"/>
                </a:ext>
              </a:extLst>
            </p:cNvPr>
            <p:cNvSpPr/>
            <p:nvPr/>
          </p:nvSpPr>
          <p:spPr>
            <a:xfrm>
              <a:off x="7275789" y="4754751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9F7891-8C37-4AF6-8C42-F01636B8276C}"/>
                </a:ext>
              </a:extLst>
            </p:cNvPr>
            <p:cNvSpPr/>
            <p:nvPr/>
          </p:nvSpPr>
          <p:spPr>
            <a:xfrm>
              <a:off x="7401060" y="410163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D58280-CD55-4F34-822A-1D25F9BF2D51}"/>
                </a:ext>
              </a:extLst>
            </p:cNvPr>
            <p:cNvSpPr/>
            <p:nvPr/>
          </p:nvSpPr>
          <p:spPr>
            <a:xfrm>
              <a:off x="7236191" y="4407624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B264E-647C-435F-9CDE-B7F2D3715141}"/>
                </a:ext>
              </a:extLst>
            </p:cNvPr>
            <p:cNvSpPr/>
            <p:nvPr/>
          </p:nvSpPr>
          <p:spPr>
            <a:xfrm>
              <a:off x="7583714" y="4347029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66BFF0-231B-4CF9-A4E0-5D2D651BA784}"/>
                </a:ext>
              </a:extLst>
            </p:cNvPr>
            <p:cNvSpPr/>
            <p:nvPr/>
          </p:nvSpPr>
          <p:spPr>
            <a:xfrm>
              <a:off x="7629433" y="3946744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2D9346-3958-4951-BE29-CAAE1FD04F38}"/>
                </a:ext>
              </a:extLst>
            </p:cNvPr>
            <p:cNvSpPr/>
            <p:nvPr/>
          </p:nvSpPr>
          <p:spPr>
            <a:xfrm>
              <a:off x="7983215" y="4101640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5E9332-1897-4E90-945F-9E5A99DDFF31}"/>
                </a:ext>
              </a:extLst>
            </p:cNvPr>
            <p:cNvSpPr/>
            <p:nvPr/>
          </p:nvSpPr>
          <p:spPr>
            <a:xfrm>
              <a:off x="7934233" y="3713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E2B782-B3A0-487F-A049-DCB90F366E95}"/>
                </a:ext>
              </a:extLst>
            </p:cNvPr>
            <p:cNvSpPr/>
            <p:nvPr/>
          </p:nvSpPr>
          <p:spPr>
            <a:xfrm>
              <a:off x="8246290" y="373622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B0AA3C-EDAF-470D-87CE-493E73B42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339" y="3110494"/>
              <a:ext cx="1562661" cy="1737904"/>
            </a:xfrm>
            <a:prstGeom prst="line">
              <a:avLst/>
            </a:prstGeom>
            <a:ln w="38100">
              <a:solidFill>
                <a:srgbClr val="004483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F0BAD9-12E0-4DEC-A122-BBCCE3BF4304}"/>
                </a:ext>
              </a:extLst>
            </p:cNvPr>
            <p:cNvSpPr/>
            <p:nvPr/>
          </p:nvSpPr>
          <p:spPr>
            <a:xfrm>
              <a:off x="7992510" y="4835696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774352-0DAE-4D2B-BF2F-15808C25AD34}"/>
                </a:ext>
              </a:extLst>
            </p:cNvPr>
            <p:cNvSpPr/>
            <p:nvPr/>
          </p:nvSpPr>
          <p:spPr>
            <a:xfrm>
              <a:off x="8469712" y="4754751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5AA292-26AF-42F7-BDB3-7129D1521032}"/>
                </a:ext>
              </a:extLst>
            </p:cNvPr>
            <p:cNvSpPr/>
            <p:nvPr/>
          </p:nvSpPr>
          <p:spPr>
            <a:xfrm>
              <a:off x="8151630" y="4419426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BA8479-7A09-4CA6-B53F-A42FA2B8424E}"/>
                </a:ext>
              </a:extLst>
            </p:cNvPr>
            <p:cNvSpPr/>
            <p:nvPr/>
          </p:nvSpPr>
          <p:spPr>
            <a:xfrm>
              <a:off x="8889212" y="4678734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AFD547-E238-465F-8C93-5DA93E721D42}"/>
                </a:ext>
              </a:extLst>
            </p:cNvPr>
            <p:cNvSpPr/>
            <p:nvPr/>
          </p:nvSpPr>
          <p:spPr>
            <a:xfrm>
              <a:off x="8400307" y="4453343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3B75F3-3B99-46B3-9444-3001C437D26F}"/>
                </a:ext>
              </a:extLst>
            </p:cNvPr>
            <p:cNvSpPr/>
            <p:nvPr/>
          </p:nvSpPr>
          <p:spPr>
            <a:xfrm>
              <a:off x="8647829" y="4101639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FD9F99-37E1-4B35-AD8C-8D1D295909B5}"/>
                </a:ext>
              </a:extLst>
            </p:cNvPr>
            <p:cNvSpPr/>
            <p:nvPr/>
          </p:nvSpPr>
          <p:spPr>
            <a:xfrm>
              <a:off x="9188144" y="3966456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449A2C-B2E2-43FE-B981-18693BDCBA2E}"/>
                </a:ext>
              </a:extLst>
            </p:cNvPr>
            <p:cNvSpPr/>
            <p:nvPr/>
          </p:nvSpPr>
          <p:spPr>
            <a:xfrm>
              <a:off x="8844714" y="4301310"/>
              <a:ext cx="45719" cy="457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D1D087-6154-44D2-B534-4FFE9E353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306" y="3761779"/>
              <a:ext cx="1311438" cy="121336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7" name="Graphic 36" descr="Hourglass 30%">
            <a:extLst>
              <a:ext uri="{FF2B5EF4-FFF2-40B4-BE49-F238E27FC236}">
                <a16:creationId xmlns:a16="http://schemas.microsoft.com/office/drawing/2014/main" id="{13AA317C-0C08-4FCD-A395-BD89B880F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204" y="3316747"/>
            <a:ext cx="914400" cy="914400"/>
          </a:xfrm>
          <a:prstGeom prst="rect">
            <a:avLst/>
          </a:prstGeom>
        </p:spPr>
      </p:pic>
      <p:pic>
        <p:nvPicPr>
          <p:cNvPr id="38" name="Graphic 37" descr="Dry Cleaning">
            <a:extLst>
              <a:ext uri="{FF2B5EF4-FFF2-40B4-BE49-F238E27FC236}">
                <a16:creationId xmlns:a16="http://schemas.microsoft.com/office/drawing/2014/main" id="{13551425-8842-423E-B427-C1900697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316" y="3212558"/>
            <a:ext cx="1087365" cy="1087365"/>
          </a:xfrm>
          <a:prstGeom prst="rect">
            <a:avLst/>
          </a:prstGeom>
        </p:spPr>
      </p:pic>
      <p:sp>
        <p:nvSpPr>
          <p:cNvPr id="39" name="Content Placeholder 8">
            <a:extLst>
              <a:ext uri="{FF2B5EF4-FFF2-40B4-BE49-F238E27FC236}">
                <a16:creationId xmlns:a16="http://schemas.microsoft.com/office/drawing/2014/main" id="{17EA3EB7-14AF-4F0E-AD18-B050280F59AC}"/>
              </a:ext>
            </a:extLst>
          </p:cNvPr>
          <p:cNvSpPr txBox="1">
            <a:spLocks/>
          </p:cNvSpPr>
          <p:nvPr/>
        </p:nvSpPr>
        <p:spPr>
          <a:xfrm>
            <a:off x="1973597" y="4368650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Tidy</a:t>
            </a:r>
          </a:p>
        </p:txBody>
      </p:sp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077A7FCC-24E8-44D7-90A4-CB9816F098EC}"/>
              </a:ext>
            </a:extLst>
          </p:cNvPr>
          <p:cNvSpPr txBox="1">
            <a:spLocks/>
          </p:cNvSpPr>
          <p:nvPr/>
        </p:nvSpPr>
        <p:spPr>
          <a:xfrm>
            <a:off x="3612849" y="5860067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Transform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7CF26E17-783E-4133-86F4-AD4A824FC18C}"/>
              </a:ext>
            </a:extLst>
          </p:cNvPr>
          <p:cNvSpPr txBox="1">
            <a:spLocks/>
          </p:cNvSpPr>
          <p:nvPr/>
        </p:nvSpPr>
        <p:spPr>
          <a:xfrm>
            <a:off x="5297966" y="3732449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Visualize</a:t>
            </a:r>
          </a:p>
        </p:txBody>
      </p:sp>
      <p:pic>
        <p:nvPicPr>
          <p:cNvPr id="42" name="Graphic 41" descr="Decision chart">
            <a:extLst>
              <a:ext uri="{FF2B5EF4-FFF2-40B4-BE49-F238E27FC236}">
                <a16:creationId xmlns:a16="http://schemas.microsoft.com/office/drawing/2014/main" id="{0A20925E-4718-470A-A60E-95EDB105D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4455" y="4404112"/>
            <a:ext cx="1225797" cy="1225797"/>
          </a:xfrm>
          <a:prstGeom prst="rect">
            <a:avLst/>
          </a:prstGeom>
        </p:spPr>
      </p:pic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DCDD4ED5-43DF-43FE-99FA-4872C498E6D2}"/>
              </a:ext>
            </a:extLst>
          </p:cNvPr>
          <p:cNvSpPr txBox="1">
            <a:spLocks/>
          </p:cNvSpPr>
          <p:nvPr/>
        </p:nvSpPr>
        <p:spPr>
          <a:xfrm>
            <a:off x="7135016" y="5800682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Model</a:t>
            </a: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D678A193-E058-4208-93A3-A6A3B01AC076}"/>
              </a:ext>
            </a:extLst>
          </p:cNvPr>
          <p:cNvSpPr/>
          <p:nvPr/>
        </p:nvSpPr>
        <p:spPr>
          <a:xfrm rot="5400000">
            <a:off x="2426035" y="3510019"/>
            <a:ext cx="209611" cy="572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D674570A-A837-4E9F-A430-6C20E90A4F5E}"/>
              </a:ext>
            </a:extLst>
          </p:cNvPr>
          <p:cNvSpPr/>
          <p:nvPr/>
        </p:nvSpPr>
        <p:spPr>
          <a:xfrm rot="19068417">
            <a:off x="8198251" y="2894160"/>
            <a:ext cx="490156" cy="1480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38464FF3-7DD5-4A49-9426-8AFC9DDFCB2B}"/>
              </a:ext>
            </a:extLst>
          </p:cNvPr>
          <p:cNvSpPr/>
          <p:nvPr/>
        </p:nvSpPr>
        <p:spPr>
          <a:xfrm rot="5182549">
            <a:off x="6348132" y="5110549"/>
            <a:ext cx="490156" cy="1480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6A4E7866-6A66-46DE-BB42-FC542EA7762E}"/>
              </a:ext>
            </a:extLst>
          </p:cNvPr>
          <p:cNvSpPr/>
          <p:nvPr/>
        </p:nvSpPr>
        <p:spPr>
          <a:xfrm rot="13409691">
            <a:off x="4804320" y="2901516"/>
            <a:ext cx="490156" cy="1480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C08C800F-A877-48CD-AE0F-1899440B4C05}"/>
              </a:ext>
            </a:extLst>
          </p:cNvPr>
          <p:cNvSpPr/>
          <p:nvPr/>
        </p:nvSpPr>
        <p:spPr>
          <a:xfrm rot="5400000">
            <a:off x="3999657" y="3470120"/>
            <a:ext cx="209611" cy="5722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E9A38-1845-467E-A3AC-043F440BAEF1}"/>
              </a:ext>
            </a:extLst>
          </p:cNvPr>
          <p:cNvSpPr txBox="1"/>
          <p:nvPr/>
        </p:nvSpPr>
        <p:spPr>
          <a:xfrm>
            <a:off x="5678289" y="4374701"/>
            <a:ext cx="2054529" cy="461665"/>
          </a:xfrm>
          <a:prstGeom prst="rect">
            <a:avLst/>
          </a:prstGeom>
          <a:solidFill>
            <a:srgbClr val="0044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Understand</a:t>
            </a:r>
          </a:p>
        </p:txBody>
      </p:sp>
      <p:pic>
        <p:nvPicPr>
          <p:cNvPr id="50" name="Graphic 49" descr="Boardroom">
            <a:extLst>
              <a:ext uri="{FF2B5EF4-FFF2-40B4-BE49-F238E27FC236}">
                <a16:creationId xmlns:a16="http://schemas.microsoft.com/office/drawing/2014/main" id="{20DB0D7A-60DE-43C9-9A41-1C9CA8C0B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2462" y="2044039"/>
            <a:ext cx="1267427" cy="1267427"/>
          </a:xfrm>
          <a:prstGeom prst="rect">
            <a:avLst/>
          </a:prstGeom>
        </p:spPr>
      </p:pic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D4A4E817-23A4-4380-A98C-1B06BBA90C11}"/>
              </a:ext>
            </a:extLst>
          </p:cNvPr>
          <p:cNvSpPr txBox="1">
            <a:spLocks/>
          </p:cNvSpPr>
          <p:nvPr/>
        </p:nvSpPr>
        <p:spPr>
          <a:xfrm>
            <a:off x="9298744" y="3401095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Communicate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1CD6EB13-513B-452E-89F3-792CCF77C876}"/>
              </a:ext>
            </a:extLst>
          </p:cNvPr>
          <p:cNvSpPr/>
          <p:nvPr/>
        </p:nvSpPr>
        <p:spPr>
          <a:xfrm rot="3452532">
            <a:off x="9282902" y="3093913"/>
            <a:ext cx="209611" cy="5722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04E8CF89-CCD6-454A-A602-1E31BC82FF61}"/>
              </a:ext>
            </a:extLst>
          </p:cNvPr>
          <p:cNvSpPr/>
          <p:nvPr/>
        </p:nvSpPr>
        <p:spPr>
          <a:xfrm rot="7036064">
            <a:off x="9324424" y="4033943"/>
            <a:ext cx="209611" cy="5722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3AD77EC9-D03D-4142-A113-62B827852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78312" y="4082915"/>
            <a:ext cx="1064352" cy="1064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C8CEA-B20F-4851-8C2F-2C2F47AABCA6}"/>
              </a:ext>
            </a:extLst>
          </p:cNvPr>
          <p:cNvSpPr txBox="1"/>
          <p:nvPr/>
        </p:nvSpPr>
        <p:spPr>
          <a:xfrm>
            <a:off x="9882462" y="5172525"/>
            <a:ext cx="1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Deploy</a:t>
            </a:r>
          </a:p>
        </p:txBody>
      </p:sp>
      <p:sp>
        <p:nvSpPr>
          <p:cNvPr id="56" name="Content Placeholder 8">
            <a:extLst>
              <a:ext uri="{FF2B5EF4-FFF2-40B4-BE49-F238E27FC236}">
                <a16:creationId xmlns:a16="http://schemas.microsoft.com/office/drawing/2014/main" id="{FB1E6F44-BF3B-415C-9B6E-49C80A0B02B2}"/>
              </a:ext>
            </a:extLst>
          </p:cNvPr>
          <p:cNvSpPr txBox="1">
            <a:spLocks/>
          </p:cNvSpPr>
          <p:nvPr/>
        </p:nvSpPr>
        <p:spPr>
          <a:xfrm>
            <a:off x="295717" y="4345853"/>
            <a:ext cx="2714804" cy="33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9793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 animBg="1"/>
      <p:bldP spid="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Penerapan</a:t>
            </a:r>
            <a:endParaRPr lang="en-US" b="1" dirty="0">
              <a:solidFill>
                <a:srgbClr val="00448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15" y="2001078"/>
            <a:ext cx="8179629" cy="4175884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Prediksi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pergerakan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stock</a:t>
            </a:r>
          </a:p>
          <a:p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Deteksi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fraud</a:t>
            </a:r>
          </a:p>
          <a:p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Health care</a:t>
            </a:r>
          </a:p>
          <a:p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dll</a:t>
            </a:r>
            <a:endParaRPr lang="en-US" sz="18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79729A-48D2-46B3-9A3A-03A6E54F670F}"/>
              </a:ext>
            </a:extLst>
          </p:cNvPr>
          <p:cNvSpPr/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737D8-5855-4B7D-8237-6B365744F4A2}"/>
              </a:ext>
            </a:extLst>
          </p:cNvPr>
          <p:cNvSpPr txBox="1"/>
          <p:nvPr/>
        </p:nvSpPr>
        <p:spPr>
          <a:xfrm>
            <a:off x="420561" y="2511594"/>
            <a:ext cx="82296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spc="300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Predictive Model Menggunakan 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EE202-6079-477C-BB5F-EDF7579A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9" y="133948"/>
            <a:ext cx="54361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spc="300" dirty="0">
                <a:solidFill>
                  <a:schemeClr val="bg1"/>
                </a:solidFill>
                <a:latin typeface="Poppins Medium" panose="00000600000000000000" pitchFamily="50" charset="0"/>
                <a:ea typeface="Source Sans Pro" panose="020B0503030403020204" pitchFamily="34" charset="0"/>
                <a:cs typeface="Poppins Medium" panose="00000600000000000000" pitchFamily="50" charset="0"/>
              </a:rPr>
              <a:t>KELAS: PREDICTIVE ANALYTICS WITH 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F4B1BB-BCC8-46EE-A28A-573E14E40A7E}"/>
              </a:ext>
            </a:extLst>
          </p:cNvPr>
          <p:cNvGrpSpPr/>
          <p:nvPr/>
        </p:nvGrpSpPr>
        <p:grpSpPr>
          <a:xfrm>
            <a:off x="11071073" y="202192"/>
            <a:ext cx="952115" cy="209764"/>
            <a:chOff x="10095243" y="915183"/>
            <a:chExt cx="1509184" cy="332493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23FF55AC-1B39-4EA4-B14A-E0F9F2CA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3A8AF720-911C-40E7-AAA0-98603E86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0F3A53F0-287D-4CF6-B83B-0167F585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81231AD-66CA-4810-8FBB-0CD1BE6FFE51}"/>
              </a:ext>
            </a:extLst>
          </p:cNvPr>
          <p:cNvSpPr txBox="1"/>
          <p:nvPr/>
        </p:nvSpPr>
        <p:spPr>
          <a:xfrm>
            <a:off x="8297984" y="634803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E795354-2B12-4FC3-B0BD-CBEFE55D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7984" y="2511594"/>
            <a:ext cx="3451562" cy="26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7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1B5C1-86CD-4B61-82E8-574C7374C97C}"/>
              </a:ext>
            </a:extLst>
          </p:cNvPr>
          <p:cNvSpPr/>
          <p:nvPr/>
        </p:nvSpPr>
        <p:spPr>
          <a:xfrm>
            <a:off x="4967785" y="1883391"/>
            <a:ext cx="5513696" cy="23610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itu ML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30" y="2260576"/>
            <a:ext cx="4976885" cy="166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an application of </a:t>
            </a:r>
            <a:r>
              <a:rPr lang="en-US" sz="1800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artificial intelligence (AI) 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that provides systems the ability to </a:t>
            </a:r>
            <a:r>
              <a:rPr lang="en-US" sz="1800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automatically learn 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and </a:t>
            </a:r>
            <a:r>
              <a:rPr lang="en-US" sz="1800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improve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from </a:t>
            </a:r>
            <a:r>
              <a:rPr lang="en-US" sz="1800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experience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without being explicitly programmed</a:t>
            </a:r>
          </a:p>
        </p:txBody>
      </p:sp>
      <p:pic>
        <p:nvPicPr>
          <p:cNvPr id="3" name="Picture 2" descr="A picture containing computer, table, desk, keyboard&#10;&#10;Description automatically generated">
            <a:extLst>
              <a:ext uri="{FF2B5EF4-FFF2-40B4-BE49-F238E27FC236}">
                <a16:creationId xmlns:a16="http://schemas.microsoft.com/office/drawing/2014/main" id="{22F9A358-8608-40A0-B678-82D52D54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116" y="3921859"/>
            <a:ext cx="3657500" cy="289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0CDFB5-C895-477B-920A-F46845CFF608}"/>
              </a:ext>
            </a:extLst>
          </p:cNvPr>
          <p:cNvSpPr/>
          <p:nvPr/>
        </p:nvSpPr>
        <p:spPr>
          <a:xfrm>
            <a:off x="4449170" y="3921859"/>
            <a:ext cx="464094" cy="431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80E27E-1941-499C-AF89-80BBAE9B1A6F}"/>
              </a:ext>
            </a:extLst>
          </p:cNvPr>
          <p:cNvSpPr/>
          <p:nvPr/>
        </p:nvSpPr>
        <p:spPr>
          <a:xfrm>
            <a:off x="3980736" y="4244454"/>
            <a:ext cx="331786" cy="2729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4A3EB-52A7-4289-8374-1E3E5992AD87}"/>
              </a:ext>
            </a:extLst>
          </p:cNvPr>
          <p:cNvSpPr/>
          <p:nvPr/>
        </p:nvSpPr>
        <p:spPr>
          <a:xfrm>
            <a:off x="3512302" y="4380931"/>
            <a:ext cx="331786" cy="2729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/>
      <p:bldP spid="6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Jenis ML ?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87ED670-B71D-405C-AF72-26A25065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6802" y="2001078"/>
            <a:ext cx="6504256" cy="46525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6F88985-DF41-4C1D-AC0D-4060BF5D91DB}"/>
              </a:ext>
            </a:extLst>
          </p:cNvPr>
          <p:cNvSpPr/>
          <p:nvPr/>
        </p:nvSpPr>
        <p:spPr>
          <a:xfrm>
            <a:off x="4708478" y="1743903"/>
            <a:ext cx="4449170" cy="3333063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63889-595D-4843-BEE9-47D7CCD82CBE}"/>
              </a:ext>
            </a:extLst>
          </p:cNvPr>
          <p:cNvSpPr txBox="1"/>
          <p:nvPr/>
        </p:nvSpPr>
        <p:spPr>
          <a:xfrm>
            <a:off x="5786651" y="1378019"/>
            <a:ext cx="2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7160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Klasifikasi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 vs Regresi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DB1439-FC78-48CD-A8EE-424764D7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6174" y="2296955"/>
            <a:ext cx="7119652" cy="40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Tahapan Model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62AC4E-59EC-4F67-B215-B9DCFAA1C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54" y="2707739"/>
            <a:ext cx="9457892" cy="37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4ED33-3755-4232-8EE7-20B6FA50748A}"/>
              </a:ext>
            </a:extLst>
          </p:cNvPr>
          <p:cNvSpPr txBox="1"/>
          <p:nvPr/>
        </p:nvSpPr>
        <p:spPr>
          <a:xfrm>
            <a:off x="1493398" y="2197290"/>
            <a:ext cx="20175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Data Splitting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DFB7F-34C1-4254-98A9-E782E193129C}"/>
              </a:ext>
            </a:extLst>
          </p:cNvPr>
          <p:cNvSpPr txBox="1"/>
          <p:nvPr/>
        </p:nvSpPr>
        <p:spPr>
          <a:xfrm>
            <a:off x="3966949" y="2197290"/>
            <a:ext cx="18697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Resampling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6480F-FF26-4DCD-91F5-C03C65C04363}"/>
              </a:ext>
            </a:extLst>
          </p:cNvPr>
          <p:cNvSpPr txBox="1"/>
          <p:nvPr/>
        </p:nvSpPr>
        <p:spPr>
          <a:xfrm>
            <a:off x="5984344" y="2192147"/>
            <a:ext cx="47688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Model + Tuning</a:t>
            </a:r>
          </a:p>
        </p:txBody>
      </p:sp>
    </p:spTree>
    <p:extLst>
      <p:ext uri="{BB962C8B-B14F-4D97-AF65-F5344CB8AC3E}">
        <p14:creationId xmlns:p14="http://schemas.microsoft.com/office/powerpoint/2010/main" val="237330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Splitting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EEF29-3401-4DA3-90CF-6CAA76928604}"/>
              </a:ext>
            </a:extLst>
          </p:cNvPr>
          <p:cNvSpPr/>
          <p:nvPr/>
        </p:nvSpPr>
        <p:spPr>
          <a:xfrm>
            <a:off x="2527110" y="3469943"/>
            <a:ext cx="1690049" cy="82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B74E5-4CD6-48C5-B12D-2B20C8B1B8B7}"/>
              </a:ext>
            </a:extLst>
          </p:cNvPr>
          <p:cNvSpPr/>
          <p:nvPr/>
        </p:nvSpPr>
        <p:spPr>
          <a:xfrm>
            <a:off x="4244454" y="3468237"/>
            <a:ext cx="5404514" cy="83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Training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E3774D4-CE3C-4D1F-924C-9DE2A7D6A7CD}"/>
              </a:ext>
            </a:extLst>
          </p:cNvPr>
          <p:cNvSpPr/>
          <p:nvPr/>
        </p:nvSpPr>
        <p:spPr>
          <a:xfrm rot="16200000">
            <a:off x="6683140" y="304515"/>
            <a:ext cx="499848" cy="5431810"/>
          </a:xfrm>
          <a:prstGeom prst="rightBrace">
            <a:avLst>
              <a:gd name="adj1" fmla="val 8333"/>
              <a:gd name="adj2" fmla="val 4916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977FA-2C0E-4CC1-917F-83709CD4E1E0}"/>
              </a:ext>
            </a:extLst>
          </p:cNvPr>
          <p:cNvSpPr txBox="1"/>
          <p:nvPr/>
        </p:nvSpPr>
        <p:spPr>
          <a:xfrm>
            <a:off x="5977519" y="2084728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60% - 80%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2CF68-0031-4CA4-B474-A61EC1543DF7}"/>
              </a:ext>
            </a:extLst>
          </p:cNvPr>
          <p:cNvSpPr txBox="1"/>
          <p:nvPr/>
        </p:nvSpPr>
        <p:spPr>
          <a:xfrm>
            <a:off x="6060508" y="4560797"/>
            <a:ext cx="33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Melatih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lagi untuk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b="1" dirty="0" err="1"/>
              <a:t>validasi</a:t>
            </a:r>
            <a:r>
              <a:rPr lang="en-US" b="1" dirty="0"/>
              <a:t> </a:t>
            </a:r>
            <a:r>
              <a:rPr lang="en-US" b="1" dirty="0" err="1"/>
              <a:t>silang</a:t>
            </a:r>
            <a:r>
              <a:rPr lang="en-US" dirty="0"/>
              <a:t> dan </a:t>
            </a:r>
            <a:r>
              <a:rPr lang="en-US" b="1" i="1" dirty="0"/>
              <a:t>hyperparameter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BCDB7-965B-4B3D-BD6E-D0040EFEA369}"/>
              </a:ext>
            </a:extLst>
          </p:cNvPr>
          <p:cNvSpPr txBox="1"/>
          <p:nvPr/>
        </p:nvSpPr>
        <p:spPr>
          <a:xfrm>
            <a:off x="2527110" y="4560797"/>
            <a:ext cx="336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Disebut</a:t>
            </a:r>
            <a:r>
              <a:rPr lang="en-US" dirty="0"/>
              <a:t> juga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Digunakan untuk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terpilih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4107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Data Splitting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369F6-BF8E-4EA7-AA53-15878AD7A76E}"/>
              </a:ext>
            </a:extLst>
          </p:cNvPr>
          <p:cNvCxnSpPr/>
          <p:nvPr/>
        </p:nvCxnSpPr>
        <p:spPr>
          <a:xfrm>
            <a:off x="1514901" y="5227093"/>
            <a:ext cx="36576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70199-E006-47AA-80F7-33FB2C2EB836}"/>
              </a:ext>
            </a:extLst>
          </p:cNvPr>
          <p:cNvSpPr/>
          <p:nvPr/>
        </p:nvSpPr>
        <p:spPr>
          <a:xfrm>
            <a:off x="1856096" y="2906973"/>
            <a:ext cx="941676" cy="22928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0A272-8C11-4B33-9B1C-56313E6E71A9}"/>
              </a:ext>
            </a:extLst>
          </p:cNvPr>
          <p:cNvSpPr/>
          <p:nvPr/>
        </p:nvSpPr>
        <p:spPr>
          <a:xfrm>
            <a:off x="3452701" y="3807726"/>
            <a:ext cx="941676" cy="13920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D8BC0-C059-41AD-9EE6-02AD32A8BB59}"/>
              </a:ext>
            </a:extLst>
          </p:cNvPr>
          <p:cNvSpPr txBox="1"/>
          <p:nvPr/>
        </p:nvSpPr>
        <p:spPr>
          <a:xfrm>
            <a:off x="1856095" y="5391794"/>
            <a:ext cx="25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Populasi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38C4-BB8C-47F0-98A5-DDE9AA5FD52A}"/>
              </a:ext>
            </a:extLst>
          </p:cNvPr>
          <p:cNvGrpSpPr/>
          <p:nvPr/>
        </p:nvGrpSpPr>
        <p:grpSpPr>
          <a:xfrm>
            <a:off x="7279262" y="2194104"/>
            <a:ext cx="2538254" cy="1470547"/>
            <a:chOff x="6842304" y="1832211"/>
            <a:chExt cx="3657600" cy="23201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CA699F-2AD5-4B7B-8EAD-1531A04F82E1}"/>
                </a:ext>
              </a:extLst>
            </p:cNvPr>
            <p:cNvCxnSpPr/>
            <p:nvPr/>
          </p:nvCxnSpPr>
          <p:spPr>
            <a:xfrm>
              <a:off x="6842304" y="4152331"/>
              <a:ext cx="365760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D511BB-BB92-48F1-93A7-DAB726407E25}"/>
                </a:ext>
              </a:extLst>
            </p:cNvPr>
            <p:cNvSpPr/>
            <p:nvPr/>
          </p:nvSpPr>
          <p:spPr>
            <a:xfrm>
              <a:off x="7183499" y="1832211"/>
              <a:ext cx="941676" cy="22928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FCB978-FE0A-45B6-AFAC-2FB0A307F1F7}"/>
                </a:ext>
              </a:extLst>
            </p:cNvPr>
            <p:cNvSpPr/>
            <p:nvPr/>
          </p:nvSpPr>
          <p:spPr>
            <a:xfrm>
              <a:off x="8780104" y="2732964"/>
              <a:ext cx="941676" cy="13920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C2B402-C605-4EE3-8DC1-193727F29FD4}"/>
              </a:ext>
            </a:extLst>
          </p:cNvPr>
          <p:cNvSpPr txBox="1"/>
          <p:nvPr/>
        </p:nvSpPr>
        <p:spPr>
          <a:xfrm>
            <a:off x="7279262" y="3765683"/>
            <a:ext cx="25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Stratified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3D0400-859E-484F-B5FE-491412218423}"/>
              </a:ext>
            </a:extLst>
          </p:cNvPr>
          <p:cNvGrpSpPr/>
          <p:nvPr/>
        </p:nvGrpSpPr>
        <p:grpSpPr>
          <a:xfrm>
            <a:off x="7279261" y="4299369"/>
            <a:ext cx="2538254" cy="1470547"/>
            <a:chOff x="6842304" y="1832211"/>
            <a:chExt cx="3657600" cy="232012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5DB0E6-766F-43EC-8FB8-19E456D7D708}"/>
                </a:ext>
              </a:extLst>
            </p:cNvPr>
            <p:cNvCxnSpPr/>
            <p:nvPr/>
          </p:nvCxnSpPr>
          <p:spPr>
            <a:xfrm>
              <a:off x="6842304" y="4152331"/>
              <a:ext cx="3657600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8B327-4155-4461-80B7-8D8F33613CCA}"/>
                </a:ext>
              </a:extLst>
            </p:cNvPr>
            <p:cNvSpPr/>
            <p:nvPr/>
          </p:nvSpPr>
          <p:spPr>
            <a:xfrm>
              <a:off x="7183499" y="1990858"/>
              <a:ext cx="941676" cy="21341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3447D-C621-4AD1-B0B4-B5CE4E221DC7}"/>
                </a:ext>
              </a:extLst>
            </p:cNvPr>
            <p:cNvSpPr/>
            <p:nvPr/>
          </p:nvSpPr>
          <p:spPr>
            <a:xfrm>
              <a:off x="8780103" y="1832211"/>
              <a:ext cx="941676" cy="22928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129485C-C5C1-4000-ADDE-608B37D89649}"/>
              </a:ext>
            </a:extLst>
          </p:cNvPr>
          <p:cNvSpPr txBox="1"/>
          <p:nvPr/>
        </p:nvSpPr>
        <p:spPr>
          <a:xfrm>
            <a:off x="7279261" y="5870948"/>
            <a:ext cx="253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Simple Random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2885CA-6853-48B7-BCA8-8BB744802437}"/>
              </a:ext>
            </a:extLst>
          </p:cNvPr>
          <p:cNvCxnSpPr/>
          <p:nvPr/>
        </p:nvCxnSpPr>
        <p:spPr>
          <a:xfrm flipV="1">
            <a:off x="4872251" y="3043451"/>
            <a:ext cx="1992373" cy="900752"/>
          </a:xfrm>
          <a:prstGeom prst="straightConnector1">
            <a:avLst/>
          </a:prstGeom>
          <a:ln w="28575">
            <a:solidFill>
              <a:srgbClr val="0044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FBF994-7DB8-4ED7-9FEB-D88A003788A8}"/>
              </a:ext>
            </a:extLst>
          </p:cNvPr>
          <p:cNvCxnSpPr>
            <a:cxnSpLocks/>
          </p:cNvCxnSpPr>
          <p:nvPr/>
        </p:nvCxnSpPr>
        <p:spPr>
          <a:xfrm>
            <a:off x="4912739" y="4197595"/>
            <a:ext cx="2148802" cy="609376"/>
          </a:xfrm>
          <a:prstGeom prst="straightConnector1">
            <a:avLst/>
          </a:prstGeom>
          <a:ln w="28575">
            <a:solidFill>
              <a:srgbClr val="0044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0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Metode 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B0606-F242-433D-B710-3B8E7D12AA77}"/>
              </a:ext>
            </a:extLst>
          </p:cNvPr>
          <p:cNvSpPr txBox="1"/>
          <p:nvPr/>
        </p:nvSpPr>
        <p:spPr>
          <a:xfrm>
            <a:off x="1201003" y="2098581"/>
            <a:ext cx="3248167" cy="369332"/>
          </a:xfrm>
          <a:prstGeom prst="rect">
            <a:avLst/>
          </a:prstGeom>
          <a:solidFill>
            <a:srgbClr val="004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Simple hold-out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74458-4155-4CC8-9BE9-0F4EC42AAE88}"/>
              </a:ext>
            </a:extLst>
          </p:cNvPr>
          <p:cNvSpPr/>
          <p:nvPr/>
        </p:nvSpPr>
        <p:spPr>
          <a:xfrm>
            <a:off x="4314967" y="2985673"/>
            <a:ext cx="4528782" cy="8598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46330-2D5F-4207-9792-087BCE29B4C2}"/>
              </a:ext>
            </a:extLst>
          </p:cNvPr>
          <p:cNvSpPr/>
          <p:nvPr/>
        </p:nvSpPr>
        <p:spPr>
          <a:xfrm>
            <a:off x="2936543" y="2985674"/>
            <a:ext cx="1378424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F5299D9-EFB5-411B-B890-33D34F207F14}"/>
              </a:ext>
            </a:extLst>
          </p:cNvPr>
          <p:cNvSpPr/>
          <p:nvPr/>
        </p:nvSpPr>
        <p:spPr>
          <a:xfrm>
            <a:off x="5849230" y="5067869"/>
            <a:ext cx="1514881" cy="998339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9B119-5BC8-4046-85E4-6B49C309EF87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6579358" y="3845482"/>
            <a:ext cx="27313" cy="122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61E8A5-ADA4-4BC2-9FB0-5351C4E2570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3625755" y="3845483"/>
            <a:ext cx="2223475" cy="172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1CFDD4AA-D878-430F-8B4C-100DDD9BF83E}"/>
              </a:ext>
            </a:extLst>
          </p:cNvPr>
          <p:cNvSpPr/>
          <p:nvPr/>
        </p:nvSpPr>
        <p:spPr>
          <a:xfrm>
            <a:off x="2367452" y="5067868"/>
            <a:ext cx="1514881" cy="99833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70CC44-48CE-47FF-9AAF-913AE2510C87}"/>
              </a:ext>
            </a:extLst>
          </p:cNvPr>
          <p:cNvCxnSpPr>
            <a:cxnSpLocks/>
            <a:stCxn id="5" idx="2"/>
            <a:endCxn id="16" idx="4"/>
          </p:cNvCxnSpPr>
          <p:nvPr/>
        </p:nvCxnSpPr>
        <p:spPr>
          <a:xfrm flipH="1" flipV="1">
            <a:off x="3882333" y="5567038"/>
            <a:ext cx="1966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7">
            <a:extLst>
              <a:ext uri="{FF2B5EF4-FFF2-40B4-BE49-F238E27FC236}">
                <a16:creationId xmlns:a16="http://schemas.microsoft.com/office/drawing/2014/main" id="{BF877C2A-E114-41D3-9858-CE0C0738C964}"/>
              </a:ext>
            </a:extLst>
          </p:cNvPr>
          <p:cNvSpPr txBox="1">
            <a:spLocks/>
          </p:cNvSpPr>
          <p:nvPr/>
        </p:nvSpPr>
        <p:spPr>
          <a:xfrm>
            <a:off x="1271516" y="1199322"/>
            <a:ext cx="8179628" cy="954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Workshop R Bulan Juli</a:t>
            </a:r>
            <a:endParaRPr lang="en-US" b="1" dirty="0">
              <a:solidFill>
                <a:srgbClr val="00448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A68F643-3737-4BD1-8AA7-5D5DD9AFB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048189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Metode 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B0606-F242-433D-B710-3B8E7D12AA77}"/>
              </a:ext>
            </a:extLst>
          </p:cNvPr>
          <p:cNvSpPr txBox="1"/>
          <p:nvPr/>
        </p:nvSpPr>
        <p:spPr>
          <a:xfrm>
            <a:off x="1201003" y="2098581"/>
            <a:ext cx="3248167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K-Fold Cross Validation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227553-BC31-48D3-8801-72A7623A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64" y="3095883"/>
            <a:ext cx="7584150" cy="304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2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Bias Variance Trade-Off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54DE9ED-9084-4AE0-B649-F9B3B538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4" y="1846314"/>
            <a:ext cx="5882185" cy="23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1F04-A69E-4BDF-938A-C1228A776B34}"/>
              </a:ext>
            </a:extLst>
          </p:cNvPr>
          <p:cNvSpPr txBox="1"/>
          <p:nvPr/>
        </p:nvSpPr>
        <p:spPr>
          <a:xfrm>
            <a:off x="7831575" y="2051030"/>
            <a:ext cx="253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High Bias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82225D5-E13B-421C-9AA8-34C2F6FC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4" y="4321356"/>
            <a:ext cx="5882185" cy="23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E6FF7-B8C2-4086-98E9-4EEE43F12D0A}"/>
              </a:ext>
            </a:extLst>
          </p:cNvPr>
          <p:cNvSpPr txBox="1"/>
          <p:nvPr/>
        </p:nvSpPr>
        <p:spPr>
          <a:xfrm>
            <a:off x="7831574" y="4619626"/>
            <a:ext cx="316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oppins" panose="00000500000000000000" pitchFamily="50" charset="0"/>
                <a:cs typeface="Poppins" panose="00000500000000000000" pitchFamily="50" charset="0"/>
              </a:rPr>
              <a:t>High Variance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F5398-4F95-4B95-A020-E2C8CA4225A9}"/>
              </a:ext>
            </a:extLst>
          </p:cNvPr>
          <p:cNvSpPr txBox="1"/>
          <p:nvPr/>
        </p:nvSpPr>
        <p:spPr>
          <a:xfrm>
            <a:off x="7968052" y="2605076"/>
            <a:ext cx="253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Kurang </a:t>
            </a:r>
            <a:r>
              <a:rPr lang="en-US" dirty="0" err="1"/>
              <a:t>fleksible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terpengaruh</a:t>
            </a:r>
            <a:r>
              <a:rPr lang="en-US" dirty="0"/>
              <a:t> oleh noise pada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D3F31-915F-4759-9B73-CB4565525AF5}"/>
              </a:ext>
            </a:extLst>
          </p:cNvPr>
          <p:cNvSpPr txBox="1"/>
          <p:nvPr/>
        </p:nvSpPr>
        <p:spPr>
          <a:xfrm>
            <a:off x="7968052" y="5142846"/>
            <a:ext cx="253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fleksible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Mudah </a:t>
            </a:r>
            <a:r>
              <a:rPr lang="en-US" dirty="0" err="1"/>
              <a:t>terpengaruh</a:t>
            </a:r>
            <a:r>
              <a:rPr lang="en-US" dirty="0"/>
              <a:t> oleh noise pada data </a:t>
            </a:r>
          </a:p>
        </p:txBody>
      </p:sp>
    </p:spTree>
    <p:extLst>
      <p:ext uri="{BB962C8B-B14F-4D97-AF65-F5344CB8AC3E}">
        <p14:creationId xmlns:p14="http://schemas.microsoft.com/office/powerpoint/2010/main" val="112800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Feature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02143-004B-4EE3-B228-B6A062E3E05B}"/>
              </a:ext>
            </a:extLst>
          </p:cNvPr>
          <p:cNvSpPr txBox="1"/>
          <p:nvPr/>
        </p:nvSpPr>
        <p:spPr>
          <a:xfrm>
            <a:off x="1207792" y="2279176"/>
            <a:ext cx="8420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Variabel Numerik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Feature scaling</a:t>
            </a: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Variabel </a:t>
            </a:r>
            <a:r>
              <a:rPr lang="en-US" b="1" dirty="0" err="1">
                <a:latin typeface="Poppins" panose="00000500000000000000" pitchFamily="50" charset="0"/>
                <a:cs typeface="Poppins" panose="00000500000000000000" pitchFamily="50" charset="0"/>
              </a:rPr>
              <a:t>Kategorikal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Lumping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One-hot / dummy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Label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0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Feature Scaling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02143-004B-4EE3-B228-B6A062E3E05B}"/>
              </a:ext>
            </a:extLst>
          </p:cNvPr>
          <p:cNvSpPr txBox="1"/>
          <p:nvPr/>
        </p:nvSpPr>
        <p:spPr>
          <a:xfrm>
            <a:off x="1207792" y="2279176"/>
            <a:ext cx="8420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Normalisasi</a:t>
            </a: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r>
              <a:rPr lang="en-US" b="1" dirty="0" err="1">
                <a:latin typeface="Poppins" panose="00000500000000000000" pitchFamily="50" charset="0"/>
                <a:cs typeface="Poppins" panose="00000500000000000000" pitchFamily="50" charset="0"/>
              </a:rPr>
              <a:t>Standardisasi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170CF86-6E73-4604-B6EC-791047BF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28" y="2819302"/>
            <a:ext cx="3191793" cy="82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CE05363-D6EC-4CD0-B555-CEBBE0D2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29" y="4980594"/>
            <a:ext cx="2510332" cy="9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3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Lumping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784310-89CB-4284-AC1E-823948868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95460"/>
              </p:ext>
            </p:extLst>
          </p:nvPr>
        </p:nvGraphicFramePr>
        <p:xfrm>
          <a:off x="1202589" y="2603337"/>
          <a:ext cx="2837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8">
                  <a:extLst>
                    <a:ext uri="{9D8B030D-6E8A-4147-A177-3AD203B41FA5}">
                      <a16:colId xmlns:a16="http://schemas.microsoft.com/office/drawing/2014/main" val="3324539549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292579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Salatiga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Madiun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9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8387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8D9DA002-AC24-4EBC-9DBF-289EA632DC06}"/>
              </a:ext>
            </a:extLst>
          </p:cNvPr>
          <p:cNvSpPr/>
          <p:nvPr/>
        </p:nvSpPr>
        <p:spPr>
          <a:xfrm>
            <a:off x="4511997" y="3848669"/>
            <a:ext cx="1924335" cy="436728"/>
          </a:xfrm>
          <a:prstGeom prst="rightArrow">
            <a:avLst/>
          </a:prstGeom>
          <a:solidFill>
            <a:srgbClr val="004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A7F78D9-5119-4E2B-872E-D29C8CAC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9419"/>
              </p:ext>
            </p:extLst>
          </p:nvPr>
        </p:nvGraphicFramePr>
        <p:xfrm>
          <a:off x="6864624" y="2921569"/>
          <a:ext cx="28371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8">
                  <a:extLst>
                    <a:ext uri="{9D8B030D-6E8A-4147-A177-3AD203B41FA5}">
                      <a16:colId xmlns:a16="http://schemas.microsoft.com/office/drawing/2014/main" val="3324539549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292579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Lainnya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6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One-Hot / Dummy Encode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4E2B4FD-0940-4834-815F-37B6D168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78110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76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Label Encoding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2A98E3-F1EE-48A1-8D70-31D63396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04755"/>
              </p:ext>
            </p:extLst>
          </p:nvPr>
        </p:nvGraphicFramePr>
        <p:xfrm>
          <a:off x="1202589" y="2603337"/>
          <a:ext cx="2837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8">
                  <a:extLst>
                    <a:ext uri="{9D8B030D-6E8A-4147-A177-3AD203B41FA5}">
                      <a16:colId xmlns:a16="http://schemas.microsoft.com/office/drawing/2014/main" val="3324539549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292579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Jakarta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Salatiga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Madiun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9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838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F30577-0C0B-4723-881D-0687CD4C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93354"/>
              </p:ext>
            </p:extLst>
          </p:nvPr>
        </p:nvGraphicFramePr>
        <p:xfrm>
          <a:off x="6864624" y="2603337"/>
          <a:ext cx="2837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8">
                  <a:extLst>
                    <a:ext uri="{9D8B030D-6E8A-4147-A177-3AD203B41FA5}">
                      <a16:colId xmlns:a16="http://schemas.microsoft.com/office/drawing/2014/main" val="3324539549"/>
                    </a:ext>
                  </a:extLst>
                </a:gridCol>
                <a:gridCol w="1460310">
                  <a:extLst>
                    <a:ext uri="{9D8B030D-6E8A-4147-A177-3AD203B41FA5}">
                      <a16:colId xmlns:a16="http://schemas.microsoft.com/office/drawing/2014/main" val="292579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6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9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9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838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899CF4-F69F-4291-A98C-8C64DCBFF6D4}"/>
              </a:ext>
            </a:extLst>
          </p:cNvPr>
          <p:cNvSpPr/>
          <p:nvPr/>
        </p:nvSpPr>
        <p:spPr>
          <a:xfrm>
            <a:off x="4511997" y="3848669"/>
            <a:ext cx="1924335" cy="436728"/>
          </a:xfrm>
          <a:prstGeom prst="rightArrow">
            <a:avLst/>
          </a:prstGeom>
          <a:solidFill>
            <a:srgbClr val="004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Regresi Linier</a:t>
            </a:r>
          </a:p>
        </p:txBody>
      </p:sp>
      <p:pic>
        <p:nvPicPr>
          <p:cNvPr id="17410" name="Picture 2" descr="The least squares fit from regressing sale price on living space for the the Ames housing data. Left: Fitted regression line. Right: Fitted regression line with vertical grey bars representing the residuals.">
            <a:extLst>
              <a:ext uri="{FF2B5EF4-FFF2-40B4-BE49-F238E27FC236}">
                <a16:creationId xmlns:a16="http://schemas.microsoft.com/office/drawing/2014/main" id="{F35B4BB6-18D7-4196-85EB-E122CB18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2468439"/>
            <a:ext cx="1023257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81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K-Nearest Neighbors</a:t>
            </a:r>
          </a:p>
        </p:txBody>
      </p:sp>
      <p:pic>
        <p:nvPicPr>
          <p:cNvPr id="19458" name="Picture 2" descr="Klasifikasi K-Nearest Neighbor Menggunakan R | by ERZYLIA HERLIN ...">
            <a:extLst>
              <a:ext uri="{FF2B5EF4-FFF2-40B4-BE49-F238E27FC236}">
                <a16:creationId xmlns:a16="http://schemas.microsoft.com/office/drawing/2014/main" id="{FAA05133-C35E-4A7B-98CA-EA9AA2FE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65" y="2466866"/>
            <a:ext cx="4303585" cy="36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FDF660-034D-4A63-8787-A191205ABAFE}"/>
              </a:ext>
            </a:extLst>
          </p:cNvPr>
          <p:cNvSpPr txBox="1"/>
          <p:nvPr/>
        </p:nvSpPr>
        <p:spPr>
          <a:xfrm>
            <a:off x="6153489" y="2466866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K-nearest Neighbors (KNN) adalah algoritma yang sangat sederhana di mana setiap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pengamatan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diprediksi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berdasarkan "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kesamaan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" dengan </a:t>
            </a: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pengamatan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lainnya.</a:t>
            </a:r>
          </a:p>
        </p:txBody>
      </p:sp>
    </p:spTree>
    <p:extLst>
      <p:ext uri="{BB962C8B-B14F-4D97-AF65-F5344CB8AC3E}">
        <p14:creationId xmlns:p14="http://schemas.microsoft.com/office/powerpoint/2010/main" val="109741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Decision Trees</a:t>
            </a:r>
          </a:p>
        </p:txBody>
      </p:sp>
      <p:pic>
        <p:nvPicPr>
          <p:cNvPr id="20482" name="Picture 2" descr="Machine Learning: Decision Tree Regression – mc.ai">
            <a:extLst>
              <a:ext uri="{FF2B5EF4-FFF2-40B4-BE49-F238E27FC236}">
                <a16:creationId xmlns:a16="http://schemas.microsoft.com/office/drawing/2014/main" id="{A7991374-EE24-4163-AAE9-892AA1D31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73" y="2360561"/>
            <a:ext cx="6976853" cy="38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1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yang </a:t>
            </a:r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akan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dipelajari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15" y="2001078"/>
            <a:ext cx="8179629" cy="4175884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 Predictive Analytics</a:t>
            </a:r>
          </a:p>
          <a:p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Predictive Model menggunakan Machine Learning</a:t>
            </a:r>
          </a:p>
          <a:p>
            <a:r>
              <a:rPr lang="en-US" sz="1800" dirty="0" err="1">
                <a:latin typeface="Poppins" panose="00000500000000000000" pitchFamily="50" charset="0"/>
                <a:cs typeface="Poppins" panose="00000500000000000000" pitchFamily="50" charset="0"/>
              </a:rPr>
              <a:t>Praktek</a:t>
            </a:r>
            <a:endParaRPr lang="en-US" sz="18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Evaluasi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Model Regresi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9D780D-1460-4D11-A886-E1DBF8394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313" y="2675767"/>
                <a:ext cx="8179629" cy="30853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latin typeface="Poppins" panose="00000500000000000000" pitchFamily="50" charset="0"/>
                    <a:cs typeface="Poppins" panose="00000500000000000000" pitchFamily="50" charset="0"/>
                  </a:rPr>
                  <a:t>MSE</a:t>
                </a:r>
              </a:p>
              <a:p>
                <a:pPr marL="0" indent="0">
                  <a:buNone/>
                </a:pPr>
                <a:endParaRPr lang="en-US" sz="1800" b="1" dirty="0">
                  <a:latin typeface="Poppins" panose="00000500000000000000" pitchFamily="50" charset="0"/>
                  <a:cs typeface="Poppins" panose="00000500000000000000" pitchFamily="5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Poppins" panose="00000500000000000000" pitchFamily="50" charset="0"/>
                        </a:rPr>
                        <m:t>𝑴𝑺𝑬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Poppins" panose="00000500000000000000" pitchFamily="50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  <a:cs typeface="Poppins" panose="00000500000000000000" pitchFamily="50" charset="0"/>
                        </a:rPr>
                        <m:t> </m:t>
                      </m:r>
                    </m:oMath>
                  </m:oMathPara>
                </a14:m>
                <a:endParaRPr lang="en-US" sz="1800" b="1" dirty="0">
                  <a:latin typeface="Poppins" panose="00000500000000000000" pitchFamily="50" charset="0"/>
                  <a:cs typeface="Poppins" panose="00000500000000000000" pitchFamily="50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Poppins" panose="00000500000000000000" pitchFamily="50" charset="0"/>
                    <a:cs typeface="Poppins" panose="00000500000000000000" pitchFamily="50" charset="0"/>
                  </a:rPr>
                  <a:t>RMSE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Poppins" panose="00000500000000000000" pitchFamily="50" charset="0"/>
                        </a:rPr>
                        <m:t>𝑹𝑴𝑺𝑬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Poppins" panose="00000500000000000000" pitchFamily="50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Poppins" panose="00000500000000000000" pitchFamily="50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𝒊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  <a:cs typeface="Poppins" panose="00000500000000000000" pitchFamily="50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cs typeface="Poppins" panose="00000500000000000000" pitchFamily="50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latin typeface="Cambria Math" panose="02040503050406030204" pitchFamily="18" charset="0"/>
                                              <a:cs typeface="Poppins" panose="00000500000000000000" pitchFamily="50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 panose="02040503050406030204" pitchFamily="18" charset="0"/>
                                              <a:cs typeface="Poppins" panose="00000500000000000000" pitchFamily="50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latin typeface="Cambria Math" panose="02040503050406030204" pitchFamily="18" charset="0"/>
                                              <a:cs typeface="Poppins" panose="00000500000000000000" pitchFamily="50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Poppins" panose="00000500000000000000" pitchFamily="50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b="1" dirty="0">
                  <a:latin typeface="Poppins" panose="00000500000000000000" pitchFamily="50" charset="0"/>
                  <a:cs typeface="Poppins" panose="00000500000000000000" pitchFamily="50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9D780D-1460-4D11-A886-E1DBF8394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313" y="2675767"/>
                <a:ext cx="8179629" cy="3085359"/>
              </a:xfrm>
              <a:blipFill>
                <a:blip r:embed="rId2"/>
                <a:stretch>
                  <a:fillRect l="-671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2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Evaluasi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Model </a:t>
            </a:r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Klasifikasi</a:t>
            </a:r>
            <a:endParaRPr lang="en-US" b="1" dirty="0">
              <a:solidFill>
                <a:srgbClr val="00448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842CE4-7A25-4819-BE78-8AC4C4BE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0"/>
          <a:stretch/>
        </p:blipFill>
        <p:spPr bwMode="auto">
          <a:xfrm>
            <a:off x="838200" y="2374744"/>
            <a:ext cx="5129213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F0EBC-01FA-4900-94A2-82574DF7E628}"/>
                  </a:ext>
                </a:extLst>
              </p:cNvPr>
              <p:cNvSpPr txBox="1"/>
              <p:nvPr/>
            </p:nvSpPr>
            <p:spPr>
              <a:xfrm>
                <a:off x="6467700" y="3012354"/>
                <a:ext cx="2224585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𝑨𝒄𝒄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F0EBC-01FA-4900-94A2-82574DF7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00" y="3012354"/>
                <a:ext cx="2224585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776B30-0F0F-40C0-B066-F0E3BA71E241}"/>
              </a:ext>
            </a:extLst>
          </p:cNvPr>
          <p:cNvSpPr txBox="1"/>
          <p:nvPr/>
        </p:nvSpPr>
        <p:spPr>
          <a:xfrm>
            <a:off x="6467700" y="2486875"/>
            <a:ext cx="22245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Akurasi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5AE5E-7020-4019-A1A3-A8949D1F3DA6}"/>
                  </a:ext>
                </a:extLst>
              </p:cNvPr>
              <p:cNvSpPr txBox="1"/>
              <p:nvPr/>
            </p:nvSpPr>
            <p:spPr>
              <a:xfrm>
                <a:off x="9129215" y="3012354"/>
                <a:ext cx="2224585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5AE5E-7020-4019-A1A3-A8949D1F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215" y="3012354"/>
                <a:ext cx="2224585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565022-D503-43FA-B7E5-BC581B17A870}"/>
              </a:ext>
            </a:extLst>
          </p:cNvPr>
          <p:cNvSpPr txBox="1"/>
          <p:nvPr/>
        </p:nvSpPr>
        <p:spPr>
          <a:xfrm>
            <a:off x="9129215" y="2486875"/>
            <a:ext cx="22245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Presisi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B973BA-E801-4D95-93E6-68D2B42F8EB0}"/>
                  </a:ext>
                </a:extLst>
              </p:cNvPr>
              <p:cNvSpPr txBox="1"/>
              <p:nvPr/>
            </p:nvSpPr>
            <p:spPr>
              <a:xfrm>
                <a:off x="6467700" y="4677293"/>
                <a:ext cx="2224585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𝑺𝒆𝒏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B973BA-E801-4D95-93E6-68D2B42F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00" y="4677293"/>
                <a:ext cx="2224585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CA53387-1369-404E-825B-4AAE36BD89CE}"/>
              </a:ext>
            </a:extLst>
          </p:cNvPr>
          <p:cNvSpPr txBox="1"/>
          <p:nvPr/>
        </p:nvSpPr>
        <p:spPr>
          <a:xfrm>
            <a:off x="6467700" y="4151814"/>
            <a:ext cx="22245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Sensitifitas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DDA0B5-8384-4E25-B9D7-3AFE7059B86E}"/>
                  </a:ext>
                </a:extLst>
              </p:cNvPr>
              <p:cNvSpPr txBox="1"/>
              <p:nvPr/>
            </p:nvSpPr>
            <p:spPr>
              <a:xfrm>
                <a:off x="9129215" y="4677293"/>
                <a:ext cx="2224585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𝑺𝒑𝒆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DDA0B5-8384-4E25-B9D7-3AFE7059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215" y="4677293"/>
                <a:ext cx="2224585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EF8581-50EB-4B81-9791-5244794DD01E}"/>
              </a:ext>
            </a:extLst>
          </p:cNvPr>
          <p:cNvSpPr txBox="1"/>
          <p:nvPr/>
        </p:nvSpPr>
        <p:spPr>
          <a:xfrm>
            <a:off x="9129215" y="4151814"/>
            <a:ext cx="22245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Spesitifitas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6809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Evaluasi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Model </a:t>
            </a:r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Klasifikasi</a:t>
            </a:r>
            <a:endParaRPr lang="en-US" b="1" dirty="0">
              <a:solidFill>
                <a:srgbClr val="00448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3554" name="Picture 2" descr="Fig 12: ROC curve.">
            <a:extLst>
              <a:ext uri="{FF2B5EF4-FFF2-40B4-BE49-F238E27FC236}">
                <a16:creationId xmlns:a16="http://schemas.microsoft.com/office/drawing/2014/main" id="{69C3DE02-899A-4471-B125-E266991B9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28" y="2051030"/>
            <a:ext cx="7312143" cy="40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6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14" y="1096874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Praktek</a:t>
            </a:r>
            <a:endParaRPr lang="en-US" b="1" dirty="0">
              <a:solidFill>
                <a:srgbClr val="004483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8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79729A-48D2-46B3-9A3A-03A6E54F670F}"/>
              </a:ext>
            </a:extLst>
          </p:cNvPr>
          <p:cNvSpPr/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00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737D8-5855-4B7D-8237-6B365744F4A2}"/>
              </a:ext>
            </a:extLst>
          </p:cNvPr>
          <p:cNvSpPr txBox="1"/>
          <p:nvPr/>
        </p:nvSpPr>
        <p:spPr>
          <a:xfrm>
            <a:off x="420561" y="2511594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spc="300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US" sz="6000" b="1" spc="300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Predictive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EE202-6079-477C-BB5F-EDF7579A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9" y="133948"/>
            <a:ext cx="5436147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spc="300" dirty="0">
                <a:solidFill>
                  <a:schemeClr val="bg1"/>
                </a:solidFill>
                <a:latin typeface="Poppins Medium" panose="00000600000000000000" pitchFamily="50" charset="0"/>
                <a:ea typeface="Source Sans Pro" panose="020B0503030403020204" pitchFamily="34" charset="0"/>
                <a:cs typeface="Poppins Medium" panose="00000600000000000000" pitchFamily="50" charset="0"/>
              </a:rPr>
              <a:t>KELAS: PREDICTIVE ANALYTICS WITH 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F4B1BB-BCC8-46EE-A28A-573E14E40A7E}"/>
              </a:ext>
            </a:extLst>
          </p:cNvPr>
          <p:cNvGrpSpPr/>
          <p:nvPr/>
        </p:nvGrpSpPr>
        <p:grpSpPr>
          <a:xfrm>
            <a:off x="11071073" y="202192"/>
            <a:ext cx="952115" cy="209764"/>
            <a:chOff x="10095243" y="915183"/>
            <a:chExt cx="1509184" cy="332493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23FF55AC-1B39-4EA4-B14A-E0F9F2CA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3A8AF720-911C-40E7-AAA0-98603E86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0F3A53F0-287D-4CF6-B83B-0167F585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pPr>
                <a:defRPr/>
              </a:pPr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81231AD-66CA-4810-8FBB-0CD1BE6FFE51}"/>
              </a:ext>
            </a:extLst>
          </p:cNvPr>
          <p:cNvSpPr txBox="1"/>
          <p:nvPr/>
        </p:nvSpPr>
        <p:spPr>
          <a:xfrm>
            <a:off x="8297984" y="634803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FE795354-2B12-4FC3-B0BD-CBEFE55D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3157" y="2511594"/>
            <a:ext cx="3451562" cy="26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 err="1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Macam-Macam</a:t>
            </a:r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Analisis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2D828-FDB8-42F4-8B05-978772C93720}"/>
              </a:ext>
            </a:extLst>
          </p:cNvPr>
          <p:cNvCxnSpPr>
            <a:cxnSpLocks/>
          </p:cNvCxnSpPr>
          <p:nvPr/>
        </p:nvCxnSpPr>
        <p:spPr>
          <a:xfrm>
            <a:off x="1405719" y="3889612"/>
            <a:ext cx="9089409" cy="0"/>
          </a:xfrm>
          <a:prstGeom prst="straightConnector1">
            <a:avLst/>
          </a:prstGeom>
          <a:ln w="76200">
            <a:solidFill>
              <a:srgbClr val="0044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74379C-C4FD-4D5A-84BD-534BE03D42EA}"/>
              </a:ext>
            </a:extLst>
          </p:cNvPr>
          <p:cNvSpPr/>
          <p:nvPr/>
        </p:nvSpPr>
        <p:spPr>
          <a:xfrm>
            <a:off x="2033516" y="3775312"/>
            <a:ext cx="246222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0B221-2476-4BFC-B29D-95D183E55A16}"/>
              </a:ext>
            </a:extLst>
          </p:cNvPr>
          <p:cNvSpPr txBox="1"/>
          <p:nvPr/>
        </p:nvSpPr>
        <p:spPr>
          <a:xfrm>
            <a:off x="1405719" y="30146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Descriptive Analytics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68E7BC-FA2D-4F69-90B9-78781BC0C171}"/>
              </a:ext>
            </a:extLst>
          </p:cNvPr>
          <p:cNvSpPr/>
          <p:nvPr/>
        </p:nvSpPr>
        <p:spPr>
          <a:xfrm>
            <a:off x="9175633" y="3775312"/>
            <a:ext cx="246222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0C108-EDC3-4CA1-A564-04B4AFAB5533}"/>
              </a:ext>
            </a:extLst>
          </p:cNvPr>
          <p:cNvSpPr txBox="1"/>
          <p:nvPr/>
        </p:nvSpPr>
        <p:spPr>
          <a:xfrm>
            <a:off x="3727939" y="4230469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Diagnostic Analytics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A99530-8105-4459-894F-1BBE5AB3DA3E}"/>
              </a:ext>
            </a:extLst>
          </p:cNvPr>
          <p:cNvSpPr/>
          <p:nvPr/>
        </p:nvSpPr>
        <p:spPr>
          <a:xfrm>
            <a:off x="7158038" y="3775312"/>
            <a:ext cx="246222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9BCFCF-63A9-4382-952F-C75E63CDAA0D}"/>
              </a:ext>
            </a:extLst>
          </p:cNvPr>
          <p:cNvSpPr/>
          <p:nvPr/>
        </p:nvSpPr>
        <p:spPr>
          <a:xfrm>
            <a:off x="4471461" y="3775312"/>
            <a:ext cx="246222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8793F-6C28-4432-BE1E-B6FD78F8254A}"/>
              </a:ext>
            </a:extLst>
          </p:cNvPr>
          <p:cNvSpPr txBox="1"/>
          <p:nvPr/>
        </p:nvSpPr>
        <p:spPr>
          <a:xfrm>
            <a:off x="6291405" y="298567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Predictive Analytics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D1D85-A7B4-427B-AACC-C74F86237BB5}"/>
              </a:ext>
            </a:extLst>
          </p:cNvPr>
          <p:cNvSpPr txBox="1"/>
          <p:nvPr/>
        </p:nvSpPr>
        <p:spPr>
          <a:xfrm>
            <a:off x="8432111" y="4296460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50" charset="0"/>
                <a:cs typeface="Poppins" panose="00000500000000000000" pitchFamily="50" charset="0"/>
              </a:rPr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0784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Descriptive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3" y="2301461"/>
            <a:ext cx="3207225" cy="36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What has happened ?</a:t>
            </a:r>
          </a:p>
        </p:txBody>
      </p:sp>
      <p:pic>
        <p:nvPicPr>
          <p:cNvPr id="1026" name="Picture 2" descr="Zahir Enterprise - Software Akuntansi Terbaik Laporan Keuangan">
            <a:extLst>
              <a:ext uri="{FF2B5EF4-FFF2-40B4-BE49-F238E27FC236}">
                <a16:creationId xmlns:a16="http://schemas.microsoft.com/office/drawing/2014/main" id="{F8394551-DDAD-488C-8FF3-AEF9A041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11" y="2366962"/>
            <a:ext cx="6097446" cy="33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2352B-C184-4481-8530-0F918F660385}"/>
              </a:ext>
            </a:extLst>
          </p:cNvPr>
          <p:cNvSpPr txBox="1"/>
          <p:nvPr/>
        </p:nvSpPr>
        <p:spPr>
          <a:xfrm>
            <a:off x="1296176" y="2990327"/>
            <a:ext cx="3275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Relating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Summarize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153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Diagnostic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3" y="2301461"/>
            <a:ext cx="3207225" cy="36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Why this happening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2352B-C184-4481-8530-0F918F660385}"/>
              </a:ext>
            </a:extLst>
          </p:cNvPr>
          <p:cNvSpPr txBox="1"/>
          <p:nvPr/>
        </p:nvSpPr>
        <p:spPr>
          <a:xfrm>
            <a:off x="1296176" y="2990327"/>
            <a:ext cx="3275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Drill down data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Causation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54871-7FEF-40F3-B110-3454E3943C39}"/>
              </a:ext>
            </a:extLst>
          </p:cNvPr>
          <p:cNvGrpSpPr/>
          <p:nvPr/>
        </p:nvGrpSpPr>
        <p:grpSpPr>
          <a:xfrm>
            <a:off x="5208930" y="2415654"/>
            <a:ext cx="5122425" cy="2565779"/>
            <a:chOff x="5208930" y="2415654"/>
            <a:chExt cx="5122425" cy="256577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5AB44-6E11-4819-B867-5D800E0EE67C}"/>
                </a:ext>
              </a:extLst>
            </p:cNvPr>
            <p:cNvCxnSpPr/>
            <p:nvPr/>
          </p:nvCxnSpPr>
          <p:spPr>
            <a:xfrm>
              <a:off x="5254388" y="2415654"/>
              <a:ext cx="0" cy="2565779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804569-64F0-49AA-ACB8-0892DC5A87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388" y="4981433"/>
              <a:ext cx="5076967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15BB81-A74D-4672-9573-0B98884F3A3A}"/>
                </a:ext>
              </a:extLst>
            </p:cNvPr>
            <p:cNvSpPr/>
            <p:nvPr/>
          </p:nvSpPr>
          <p:spPr>
            <a:xfrm>
              <a:off x="5240740" y="2838703"/>
              <a:ext cx="5063320" cy="1502486"/>
            </a:xfrm>
            <a:custGeom>
              <a:avLst/>
              <a:gdLst>
                <a:gd name="connsiteX0" fmla="*/ 0 w 5063320"/>
                <a:gd name="connsiteY0" fmla="*/ 1351160 h 1502486"/>
                <a:gd name="connsiteX1" fmla="*/ 736979 w 5063320"/>
                <a:gd name="connsiteY1" fmla="*/ 1378455 h 1502486"/>
                <a:gd name="connsiteX2" fmla="*/ 2429302 w 5063320"/>
                <a:gd name="connsiteY2" fmla="*/ 31 h 1502486"/>
                <a:gd name="connsiteX3" fmla="*/ 4230806 w 5063320"/>
                <a:gd name="connsiteY3" fmla="*/ 1337512 h 1502486"/>
                <a:gd name="connsiteX4" fmla="*/ 5063320 w 5063320"/>
                <a:gd name="connsiteY4" fmla="*/ 1446694 h 15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320" h="1502486">
                  <a:moveTo>
                    <a:pt x="0" y="1351160"/>
                  </a:moveTo>
                  <a:cubicBezTo>
                    <a:pt x="166047" y="1477401"/>
                    <a:pt x="332095" y="1603643"/>
                    <a:pt x="736979" y="1378455"/>
                  </a:cubicBezTo>
                  <a:cubicBezTo>
                    <a:pt x="1141863" y="1153267"/>
                    <a:pt x="1846998" y="6855"/>
                    <a:pt x="2429302" y="31"/>
                  </a:cubicBezTo>
                  <a:cubicBezTo>
                    <a:pt x="3011606" y="-6793"/>
                    <a:pt x="3791803" y="1096402"/>
                    <a:pt x="4230806" y="1337512"/>
                  </a:cubicBezTo>
                  <a:cubicBezTo>
                    <a:pt x="4669809" y="1578622"/>
                    <a:pt x="4669810" y="1460342"/>
                    <a:pt x="5063320" y="1446694"/>
                  </a:cubicBezTo>
                </a:path>
              </a:pathLst>
            </a:custGeom>
            <a:noFill/>
            <a:ln w="38100">
              <a:solidFill>
                <a:srgbClr val="004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A9849E-F749-435E-89FF-EF2D97F65432}"/>
                </a:ext>
              </a:extLst>
            </p:cNvPr>
            <p:cNvSpPr/>
            <p:nvPr/>
          </p:nvSpPr>
          <p:spPr>
            <a:xfrm rot="10800000">
              <a:off x="5208930" y="2985673"/>
              <a:ext cx="5063320" cy="1502486"/>
            </a:xfrm>
            <a:custGeom>
              <a:avLst/>
              <a:gdLst>
                <a:gd name="connsiteX0" fmla="*/ 0 w 5063320"/>
                <a:gd name="connsiteY0" fmla="*/ 1351160 h 1502486"/>
                <a:gd name="connsiteX1" fmla="*/ 736979 w 5063320"/>
                <a:gd name="connsiteY1" fmla="*/ 1378455 h 1502486"/>
                <a:gd name="connsiteX2" fmla="*/ 2429302 w 5063320"/>
                <a:gd name="connsiteY2" fmla="*/ 31 h 1502486"/>
                <a:gd name="connsiteX3" fmla="*/ 4230806 w 5063320"/>
                <a:gd name="connsiteY3" fmla="*/ 1337512 h 1502486"/>
                <a:gd name="connsiteX4" fmla="*/ 5063320 w 5063320"/>
                <a:gd name="connsiteY4" fmla="*/ 1446694 h 15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320" h="1502486">
                  <a:moveTo>
                    <a:pt x="0" y="1351160"/>
                  </a:moveTo>
                  <a:cubicBezTo>
                    <a:pt x="166047" y="1477401"/>
                    <a:pt x="332095" y="1603643"/>
                    <a:pt x="736979" y="1378455"/>
                  </a:cubicBezTo>
                  <a:cubicBezTo>
                    <a:pt x="1141863" y="1153267"/>
                    <a:pt x="1846998" y="6855"/>
                    <a:pt x="2429302" y="31"/>
                  </a:cubicBezTo>
                  <a:cubicBezTo>
                    <a:pt x="3011606" y="-6793"/>
                    <a:pt x="3791803" y="1096402"/>
                    <a:pt x="4230806" y="1337512"/>
                  </a:cubicBezTo>
                  <a:cubicBezTo>
                    <a:pt x="4669809" y="1578622"/>
                    <a:pt x="4669810" y="1460342"/>
                    <a:pt x="5063320" y="144669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F9D3C15-838F-4634-A804-B3B93E639DD6}"/>
              </a:ext>
            </a:extLst>
          </p:cNvPr>
          <p:cNvSpPr txBox="1"/>
          <p:nvPr/>
        </p:nvSpPr>
        <p:spPr>
          <a:xfrm>
            <a:off x="10240733" y="2985673"/>
            <a:ext cx="13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Bajigur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B8E21-BAA8-40AD-8C46-0020DBA860FA}"/>
              </a:ext>
            </a:extLst>
          </p:cNvPr>
          <p:cNvSpPr txBox="1"/>
          <p:nvPr/>
        </p:nvSpPr>
        <p:spPr>
          <a:xfrm>
            <a:off x="10254450" y="4067546"/>
            <a:ext cx="13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Cendol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06E52-15BA-4BC3-A85B-95AAC043D4A2}"/>
              </a:ext>
            </a:extLst>
          </p:cNvPr>
          <p:cNvSpPr txBox="1"/>
          <p:nvPr/>
        </p:nvSpPr>
        <p:spPr>
          <a:xfrm>
            <a:off x="9922535" y="5032714"/>
            <a:ext cx="6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C6F01-DAE4-408B-A2C0-024A4CCB0354}"/>
              </a:ext>
            </a:extLst>
          </p:cNvPr>
          <p:cNvSpPr txBox="1"/>
          <p:nvPr/>
        </p:nvSpPr>
        <p:spPr>
          <a:xfrm>
            <a:off x="5240740" y="5035150"/>
            <a:ext cx="6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18D6-FDF7-49C2-95B1-63B086861F60}"/>
              </a:ext>
            </a:extLst>
          </p:cNvPr>
          <p:cNvSpPr txBox="1"/>
          <p:nvPr/>
        </p:nvSpPr>
        <p:spPr>
          <a:xfrm>
            <a:off x="8293469" y="5032714"/>
            <a:ext cx="6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15F73-AA05-487A-BFCF-B788951C4251}"/>
              </a:ext>
            </a:extLst>
          </p:cNvPr>
          <p:cNvSpPr txBox="1"/>
          <p:nvPr/>
        </p:nvSpPr>
        <p:spPr>
          <a:xfrm>
            <a:off x="6664403" y="5045007"/>
            <a:ext cx="6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F27E8B-AD73-4AA4-9D98-2765B8F8D29D}"/>
              </a:ext>
            </a:extLst>
          </p:cNvPr>
          <p:cNvSpPr txBox="1"/>
          <p:nvPr/>
        </p:nvSpPr>
        <p:spPr>
          <a:xfrm>
            <a:off x="7453123" y="5384576"/>
            <a:ext cx="8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66640-9540-4C47-8778-0F482B228CF6}"/>
              </a:ext>
            </a:extLst>
          </p:cNvPr>
          <p:cNvSpPr txBox="1"/>
          <p:nvPr/>
        </p:nvSpPr>
        <p:spPr>
          <a:xfrm rot="16200000">
            <a:off x="4055165" y="3128666"/>
            <a:ext cx="189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Penjualan</a:t>
            </a:r>
          </a:p>
        </p:txBody>
      </p:sp>
    </p:spTree>
    <p:extLst>
      <p:ext uri="{BB962C8B-B14F-4D97-AF65-F5344CB8AC3E}">
        <p14:creationId xmlns:p14="http://schemas.microsoft.com/office/powerpoint/2010/main" val="369413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Predictive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3" y="2301461"/>
            <a:ext cx="3207225" cy="36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What’s </a:t>
            </a:r>
            <a:r>
              <a:rPr lang="en-US" sz="1800" b="1" dirty="0" err="1">
                <a:latin typeface="Poppins" panose="00000500000000000000" pitchFamily="50" charset="0"/>
                <a:cs typeface="Poppins" panose="00000500000000000000" pitchFamily="50" charset="0"/>
              </a:rPr>
              <a:t>gonna</a:t>
            </a: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 happen?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2352B-C184-4481-8530-0F918F660385}"/>
              </a:ext>
            </a:extLst>
          </p:cNvPr>
          <p:cNvSpPr txBox="1"/>
          <p:nvPr/>
        </p:nvSpPr>
        <p:spPr>
          <a:xfrm>
            <a:off x="1296176" y="2990327"/>
            <a:ext cx="327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Build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Refine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54871-7FEF-40F3-B110-3454E3943C39}"/>
              </a:ext>
            </a:extLst>
          </p:cNvPr>
          <p:cNvGrpSpPr/>
          <p:nvPr/>
        </p:nvGrpSpPr>
        <p:grpSpPr>
          <a:xfrm>
            <a:off x="5254388" y="2415654"/>
            <a:ext cx="5076967" cy="2565779"/>
            <a:chOff x="5254388" y="2415654"/>
            <a:chExt cx="5076967" cy="256577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5AB44-6E11-4819-B867-5D800E0EE67C}"/>
                </a:ext>
              </a:extLst>
            </p:cNvPr>
            <p:cNvCxnSpPr/>
            <p:nvPr/>
          </p:nvCxnSpPr>
          <p:spPr>
            <a:xfrm>
              <a:off x="5254388" y="2415654"/>
              <a:ext cx="0" cy="2565779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804569-64F0-49AA-ACB8-0892DC5A87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388" y="4981433"/>
              <a:ext cx="5076967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F9D3C15-838F-4634-A804-B3B93E639DD6}"/>
              </a:ext>
            </a:extLst>
          </p:cNvPr>
          <p:cNvSpPr txBox="1"/>
          <p:nvPr/>
        </p:nvSpPr>
        <p:spPr>
          <a:xfrm>
            <a:off x="10240733" y="2985673"/>
            <a:ext cx="13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Bajigur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B8E21-BAA8-40AD-8C46-0020DBA860FA}"/>
              </a:ext>
            </a:extLst>
          </p:cNvPr>
          <p:cNvSpPr txBox="1"/>
          <p:nvPr/>
        </p:nvSpPr>
        <p:spPr>
          <a:xfrm>
            <a:off x="10254450" y="4067546"/>
            <a:ext cx="13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Cendol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06E52-15BA-4BC3-A85B-95AAC043D4A2}"/>
              </a:ext>
            </a:extLst>
          </p:cNvPr>
          <p:cNvSpPr txBox="1"/>
          <p:nvPr/>
        </p:nvSpPr>
        <p:spPr>
          <a:xfrm>
            <a:off x="9876929" y="5032714"/>
            <a:ext cx="13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01/2023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C6F01-DAE4-408B-A2C0-024A4CCB0354}"/>
              </a:ext>
            </a:extLst>
          </p:cNvPr>
          <p:cNvSpPr txBox="1"/>
          <p:nvPr/>
        </p:nvSpPr>
        <p:spPr>
          <a:xfrm>
            <a:off x="5240739" y="5035150"/>
            <a:ext cx="10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01/2014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18D6-FDF7-49C2-95B1-63B086861F60}"/>
              </a:ext>
            </a:extLst>
          </p:cNvPr>
          <p:cNvSpPr txBox="1"/>
          <p:nvPr/>
        </p:nvSpPr>
        <p:spPr>
          <a:xfrm>
            <a:off x="8293468" y="5032714"/>
            <a:ext cx="10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15F73-AA05-487A-BFCF-B788951C4251}"/>
              </a:ext>
            </a:extLst>
          </p:cNvPr>
          <p:cNvSpPr txBox="1"/>
          <p:nvPr/>
        </p:nvSpPr>
        <p:spPr>
          <a:xfrm>
            <a:off x="6664402" y="5045007"/>
            <a:ext cx="105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01/2017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F27E8B-AD73-4AA4-9D98-2765B8F8D29D}"/>
              </a:ext>
            </a:extLst>
          </p:cNvPr>
          <p:cNvSpPr txBox="1"/>
          <p:nvPr/>
        </p:nvSpPr>
        <p:spPr>
          <a:xfrm>
            <a:off x="7453123" y="5384576"/>
            <a:ext cx="8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66640-9540-4C47-8778-0F482B228CF6}"/>
              </a:ext>
            </a:extLst>
          </p:cNvPr>
          <p:cNvSpPr txBox="1"/>
          <p:nvPr/>
        </p:nvSpPr>
        <p:spPr>
          <a:xfrm rot="16200000">
            <a:off x="4055165" y="3128666"/>
            <a:ext cx="189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Penjualan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C7BDC4-DCD7-44C4-B828-B2176DB70D61}"/>
              </a:ext>
            </a:extLst>
          </p:cNvPr>
          <p:cNvSpPr/>
          <p:nvPr/>
        </p:nvSpPr>
        <p:spPr>
          <a:xfrm>
            <a:off x="5486400" y="2838737"/>
            <a:ext cx="3309701" cy="2033517"/>
          </a:xfrm>
          <a:custGeom>
            <a:avLst/>
            <a:gdLst>
              <a:gd name="connsiteX0" fmla="*/ 0 w 3002507"/>
              <a:gd name="connsiteY0" fmla="*/ 2033517 h 2033517"/>
              <a:gd name="connsiteX1" fmla="*/ 109182 w 3002507"/>
              <a:gd name="connsiteY1" fmla="*/ 1883391 h 2033517"/>
              <a:gd name="connsiteX2" fmla="*/ 150125 w 3002507"/>
              <a:gd name="connsiteY2" fmla="*/ 1801505 h 2033517"/>
              <a:gd name="connsiteX3" fmla="*/ 163773 w 3002507"/>
              <a:gd name="connsiteY3" fmla="*/ 1760561 h 2033517"/>
              <a:gd name="connsiteX4" fmla="*/ 191069 w 3002507"/>
              <a:gd name="connsiteY4" fmla="*/ 1719618 h 2033517"/>
              <a:gd name="connsiteX5" fmla="*/ 218364 w 3002507"/>
              <a:gd name="connsiteY5" fmla="*/ 1665027 h 2033517"/>
              <a:gd name="connsiteX6" fmla="*/ 232012 w 3002507"/>
              <a:gd name="connsiteY6" fmla="*/ 1624084 h 2033517"/>
              <a:gd name="connsiteX7" fmla="*/ 259307 w 3002507"/>
              <a:gd name="connsiteY7" fmla="*/ 1583140 h 2033517"/>
              <a:gd name="connsiteX8" fmla="*/ 272955 w 3002507"/>
              <a:gd name="connsiteY8" fmla="*/ 1624084 h 2033517"/>
              <a:gd name="connsiteX9" fmla="*/ 300251 w 3002507"/>
              <a:gd name="connsiteY9" fmla="*/ 1774209 h 2033517"/>
              <a:gd name="connsiteX10" fmla="*/ 327546 w 3002507"/>
              <a:gd name="connsiteY10" fmla="*/ 1856096 h 2033517"/>
              <a:gd name="connsiteX11" fmla="*/ 354842 w 3002507"/>
              <a:gd name="connsiteY11" fmla="*/ 1801505 h 2033517"/>
              <a:gd name="connsiteX12" fmla="*/ 368490 w 3002507"/>
              <a:gd name="connsiteY12" fmla="*/ 1733266 h 2033517"/>
              <a:gd name="connsiteX13" fmla="*/ 395785 w 3002507"/>
              <a:gd name="connsiteY13" fmla="*/ 1473958 h 2033517"/>
              <a:gd name="connsiteX14" fmla="*/ 423081 w 3002507"/>
              <a:gd name="connsiteY14" fmla="*/ 1364776 h 2033517"/>
              <a:gd name="connsiteX15" fmla="*/ 450376 w 3002507"/>
              <a:gd name="connsiteY15" fmla="*/ 1460311 h 2033517"/>
              <a:gd name="connsiteX16" fmla="*/ 477672 w 3002507"/>
              <a:gd name="connsiteY16" fmla="*/ 1501254 h 2033517"/>
              <a:gd name="connsiteX17" fmla="*/ 491319 w 3002507"/>
              <a:gd name="connsiteY17" fmla="*/ 1542197 h 2033517"/>
              <a:gd name="connsiteX18" fmla="*/ 518615 w 3002507"/>
              <a:gd name="connsiteY18" fmla="*/ 1583140 h 2033517"/>
              <a:gd name="connsiteX19" fmla="*/ 545910 w 3002507"/>
              <a:gd name="connsiteY19" fmla="*/ 1665027 h 2033517"/>
              <a:gd name="connsiteX20" fmla="*/ 586854 w 3002507"/>
              <a:gd name="connsiteY20" fmla="*/ 1433015 h 2033517"/>
              <a:gd name="connsiteX21" fmla="*/ 614149 w 3002507"/>
              <a:gd name="connsiteY21" fmla="*/ 1269242 h 2033517"/>
              <a:gd name="connsiteX22" fmla="*/ 641445 w 3002507"/>
              <a:gd name="connsiteY22" fmla="*/ 1187355 h 2033517"/>
              <a:gd name="connsiteX23" fmla="*/ 682388 w 3002507"/>
              <a:gd name="connsiteY23" fmla="*/ 1105469 h 2033517"/>
              <a:gd name="connsiteX24" fmla="*/ 709684 w 3002507"/>
              <a:gd name="connsiteY24" fmla="*/ 1146412 h 2033517"/>
              <a:gd name="connsiteX25" fmla="*/ 723331 w 3002507"/>
              <a:gd name="connsiteY25" fmla="*/ 1187355 h 2033517"/>
              <a:gd name="connsiteX26" fmla="*/ 750627 w 3002507"/>
              <a:gd name="connsiteY26" fmla="*/ 1255594 h 2033517"/>
              <a:gd name="connsiteX27" fmla="*/ 777922 w 3002507"/>
              <a:gd name="connsiteY27" fmla="*/ 1296537 h 2033517"/>
              <a:gd name="connsiteX28" fmla="*/ 805218 w 3002507"/>
              <a:gd name="connsiteY28" fmla="*/ 1378424 h 2033517"/>
              <a:gd name="connsiteX29" fmla="*/ 832513 w 3002507"/>
              <a:gd name="connsiteY29" fmla="*/ 1255594 h 2033517"/>
              <a:gd name="connsiteX30" fmla="*/ 846161 w 3002507"/>
              <a:gd name="connsiteY30" fmla="*/ 1201003 h 2033517"/>
              <a:gd name="connsiteX31" fmla="*/ 873457 w 3002507"/>
              <a:gd name="connsiteY31" fmla="*/ 1037230 h 2033517"/>
              <a:gd name="connsiteX32" fmla="*/ 887104 w 3002507"/>
              <a:gd name="connsiteY32" fmla="*/ 1078173 h 2033517"/>
              <a:gd name="connsiteX33" fmla="*/ 900752 w 3002507"/>
              <a:gd name="connsiteY33" fmla="*/ 1132764 h 2033517"/>
              <a:gd name="connsiteX34" fmla="*/ 955343 w 3002507"/>
              <a:gd name="connsiteY34" fmla="*/ 1228299 h 2033517"/>
              <a:gd name="connsiteX35" fmla="*/ 968991 w 3002507"/>
              <a:gd name="connsiteY35" fmla="*/ 1269242 h 2033517"/>
              <a:gd name="connsiteX36" fmla="*/ 982639 w 3002507"/>
              <a:gd name="connsiteY36" fmla="*/ 1228299 h 2033517"/>
              <a:gd name="connsiteX37" fmla="*/ 996287 w 3002507"/>
              <a:gd name="connsiteY37" fmla="*/ 1282890 h 2033517"/>
              <a:gd name="connsiteX38" fmla="*/ 1023582 w 3002507"/>
              <a:gd name="connsiteY38" fmla="*/ 1364776 h 2033517"/>
              <a:gd name="connsiteX39" fmla="*/ 1050878 w 3002507"/>
              <a:gd name="connsiteY39" fmla="*/ 1323833 h 2033517"/>
              <a:gd name="connsiteX40" fmla="*/ 1105469 w 3002507"/>
              <a:gd name="connsiteY40" fmla="*/ 1105469 h 2033517"/>
              <a:gd name="connsiteX41" fmla="*/ 1119116 w 3002507"/>
              <a:gd name="connsiteY41" fmla="*/ 1037230 h 2033517"/>
              <a:gd name="connsiteX42" fmla="*/ 1132764 w 3002507"/>
              <a:gd name="connsiteY42" fmla="*/ 996287 h 2033517"/>
              <a:gd name="connsiteX43" fmla="*/ 1160060 w 3002507"/>
              <a:gd name="connsiteY43" fmla="*/ 1050878 h 2033517"/>
              <a:gd name="connsiteX44" fmla="*/ 1187355 w 3002507"/>
              <a:gd name="connsiteY44" fmla="*/ 1173708 h 2033517"/>
              <a:gd name="connsiteX45" fmla="*/ 1201003 w 3002507"/>
              <a:gd name="connsiteY45" fmla="*/ 1214651 h 2033517"/>
              <a:gd name="connsiteX46" fmla="*/ 1228299 w 3002507"/>
              <a:gd name="connsiteY46" fmla="*/ 1173708 h 2033517"/>
              <a:gd name="connsiteX47" fmla="*/ 1241946 w 3002507"/>
              <a:gd name="connsiteY47" fmla="*/ 1119117 h 2033517"/>
              <a:gd name="connsiteX48" fmla="*/ 1255594 w 3002507"/>
              <a:gd name="connsiteY48" fmla="*/ 1078173 h 2033517"/>
              <a:gd name="connsiteX49" fmla="*/ 1269242 w 3002507"/>
              <a:gd name="connsiteY49" fmla="*/ 1023582 h 2033517"/>
              <a:gd name="connsiteX50" fmla="*/ 1296537 w 3002507"/>
              <a:gd name="connsiteY50" fmla="*/ 982639 h 2033517"/>
              <a:gd name="connsiteX51" fmla="*/ 1323833 w 3002507"/>
              <a:gd name="connsiteY51" fmla="*/ 887105 h 2033517"/>
              <a:gd name="connsiteX52" fmla="*/ 1378424 w 3002507"/>
              <a:gd name="connsiteY52" fmla="*/ 1023582 h 2033517"/>
              <a:gd name="connsiteX53" fmla="*/ 1392072 w 3002507"/>
              <a:gd name="connsiteY53" fmla="*/ 1064525 h 2033517"/>
              <a:gd name="connsiteX54" fmla="*/ 1433015 w 3002507"/>
              <a:gd name="connsiteY54" fmla="*/ 1078173 h 2033517"/>
              <a:gd name="connsiteX55" fmla="*/ 1555845 w 3002507"/>
              <a:gd name="connsiteY55" fmla="*/ 818866 h 2033517"/>
              <a:gd name="connsiteX56" fmla="*/ 1624084 w 3002507"/>
              <a:gd name="connsiteY56" fmla="*/ 655093 h 2033517"/>
              <a:gd name="connsiteX57" fmla="*/ 1746913 w 3002507"/>
              <a:gd name="connsiteY57" fmla="*/ 464024 h 2033517"/>
              <a:gd name="connsiteX58" fmla="*/ 1760561 w 3002507"/>
              <a:gd name="connsiteY58" fmla="*/ 409433 h 2033517"/>
              <a:gd name="connsiteX59" fmla="*/ 1774209 w 3002507"/>
              <a:gd name="connsiteY59" fmla="*/ 368490 h 2033517"/>
              <a:gd name="connsiteX60" fmla="*/ 1828800 w 3002507"/>
              <a:gd name="connsiteY60" fmla="*/ 586854 h 2033517"/>
              <a:gd name="connsiteX61" fmla="*/ 1937982 w 3002507"/>
              <a:gd name="connsiteY61" fmla="*/ 900752 h 2033517"/>
              <a:gd name="connsiteX62" fmla="*/ 1951630 w 3002507"/>
              <a:gd name="connsiteY62" fmla="*/ 941696 h 2033517"/>
              <a:gd name="connsiteX63" fmla="*/ 1965278 w 3002507"/>
              <a:gd name="connsiteY63" fmla="*/ 982639 h 2033517"/>
              <a:gd name="connsiteX64" fmla="*/ 1978925 w 3002507"/>
              <a:gd name="connsiteY64" fmla="*/ 887105 h 2033517"/>
              <a:gd name="connsiteX65" fmla="*/ 1992573 w 3002507"/>
              <a:gd name="connsiteY65" fmla="*/ 832514 h 2033517"/>
              <a:gd name="connsiteX66" fmla="*/ 2006221 w 3002507"/>
              <a:gd name="connsiteY66" fmla="*/ 764275 h 2033517"/>
              <a:gd name="connsiteX67" fmla="*/ 2019869 w 3002507"/>
              <a:gd name="connsiteY67" fmla="*/ 709684 h 2033517"/>
              <a:gd name="connsiteX68" fmla="*/ 2047164 w 3002507"/>
              <a:gd name="connsiteY68" fmla="*/ 586854 h 2033517"/>
              <a:gd name="connsiteX69" fmla="*/ 2074460 w 3002507"/>
              <a:gd name="connsiteY69" fmla="*/ 668740 h 2033517"/>
              <a:gd name="connsiteX70" fmla="*/ 2088107 w 3002507"/>
              <a:gd name="connsiteY70" fmla="*/ 709684 h 2033517"/>
              <a:gd name="connsiteX71" fmla="*/ 2115403 w 3002507"/>
              <a:gd name="connsiteY71" fmla="*/ 832514 h 2033517"/>
              <a:gd name="connsiteX72" fmla="*/ 2142699 w 3002507"/>
              <a:gd name="connsiteY72" fmla="*/ 655093 h 2033517"/>
              <a:gd name="connsiteX73" fmla="*/ 2169994 w 3002507"/>
              <a:gd name="connsiteY73" fmla="*/ 573206 h 2033517"/>
              <a:gd name="connsiteX74" fmla="*/ 2224585 w 3002507"/>
              <a:gd name="connsiteY74" fmla="*/ 655093 h 2033517"/>
              <a:gd name="connsiteX75" fmla="*/ 2251881 w 3002507"/>
              <a:gd name="connsiteY75" fmla="*/ 696036 h 2033517"/>
              <a:gd name="connsiteX76" fmla="*/ 2306472 w 3002507"/>
              <a:gd name="connsiteY76" fmla="*/ 818866 h 2033517"/>
              <a:gd name="connsiteX77" fmla="*/ 2361063 w 3002507"/>
              <a:gd name="connsiteY77" fmla="*/ 723331 h 2033517"/>
              <a:gd name="connsiteX78" fmla="*/ 2429301 w 3002507"/>
              <a:gd name="connsiteY78" fmla="*/ 327546 h 2033517"/>
              <a:gd name="connsiteX79" fmla="*/ 2483893 w 3002507"/>
              <a:gd name="connsiteY79" fmla="*/ 204717 h 2033517"/>
              <a:gd name="connsiteX80" fmla="*/ 2497540 w 3002507"/>
              <a:gd name="connsiteY80" fmla="*/ 136478 h 2033517"/>
              <a:gd name="connsiteX81" fmla="*/ 2524836 w 3002507"/>
              <a:gd name="connsiteY81" fmla="*/ 95534 h 2033517"/>
              <a:gd name="connsiteX82" fmla="*/ 2565779 w 3002507"/>
              <a:gd name="connsiteY82" fmla="*/ 163773 h 2033517"/>
              <a:gd name="connsiteX83" fmla="*/ 2715904 w 3002507"/>
              <a:gd name="connsiteY83" fmla="*/ 709684 h 2033517"/>
              <a:gd name="connsiteX84" fmla="*/ 2729552 w 3002507"/>
              <a:gd name="connsiteY84" fmla="*/ 764275 h 2033517"/>
              <a:gd name="connsiteX85" fmla="*/ 2756848 w 3002507"/>
              <a:gd name="connsiteY85" fmla="*/ 846161 h 2033517"/>
              <a:gd name="connsiteX86" fmla="*/ 2770496 w 3002507"/>
              <a:gd name="connsiteY86" fmla="*/ 941696 h 2033517"/>
              <a:gd name="connsiteX87" fmla="*/ 2784143 w 3002507"/>
              <a:gd name="connsiteY87" fmla="*/ 887105 h 2033517"/>
              <a:gd name="connsiteX88" fmla="*/ 2811439 w 3002507"/>
              <a:gd name="connsiteY88" fmla="*/ 709684 h 2033517"/>
              <a:gd name="connsiteX89" fmla="*/ 2838734 w 3002507"/>
              <a:gd name="connsiteY89" fmla="*/ 518615 h 2033517"/>
              <a:gd name="connsiteX90" fmla="*/ 2852382 w 3002507"/>
              <a:gd name="connsiteY90" fmla="*/ 272955 h 2033517"/>
              <a:gd name="connsiteX91" fmla="*/ 2879678 w 3002507"/>
              <a:gd name="connsiteY91" fmla="*/ 354842 h 2033517"/>
              <a:gd name="connsiteX92" fmla="*/ 2920621 w 3002507"/>
              <a:gd name="connsiteY92" fmla="*/ 504967 h 2033517"/>
              <a:gd name="connsiteX93" fmla="*/ 2934269 w 3002507"/>
              <a:gd name="connsiteY93" fmla="*/ 423081 h 2033517"/>
              <a:gd name="connsiteX94" fmla="*/ 2947916 w 3002507"/>
              <a:gd name="connsiteY94" fmla="*/ 354842 h 2033517"/>
              <a:gd name="connsiteX95" fmla="*/ 2961564 w 3002507"/>
              <a:gd name="connsiteY95" fmla="*/ 191069 h 2033517"/>
              <a:gd name="connsiteX96" fmla="*/ 2975212 w 3002507"/>
              <a:gd name="connsiteY96" fmla="*/ 122830 h 2033517"/>
              <a:gd name="connsiteX97" fmla="*/ 3002507 w 3002507"/>
              <a:gd name="connsiteY97" fmla="*/ 40943 h 2033517"/>
              <a:gd name="connsiteX98" fmla="*/ 3002507 w 3002507"/>
              <a:gd name="connsiteY98" fmla="*/ 0 h 203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002507" h="2033517">
                <a:moveTo>
                  <a:pt x="0" y="2033517"/>
                </a:moveTo>
                <a:cubicBezTo>
                  <a:pt x="21238" y="2006970"/>
                  <a:pt x="99074" y="1913713"/>
                  <a:pt x="109182" y="1883391"/>
                </a:cubicBezTo>
                <a:cubicBezTo>
                  <a:pt x="143488" y="1780476"/>
                  <a:pt x="97211" y="1907335"/>
                  <a:pt x="150125" y="1801505"/>
                </a:cubicBezTo>
                <a:cubicBezTo>
                  <a:pt x="156559" y="1788638"/>
                  <a:pt x="157339" y="1773428"/>
                  <a:pt x="163773" y="1760561"/>
                </a:cubicBezTo>
                <a:cubicBezTo>
                  <a:pt x="171109" y="1745890"/>
                  <a:pt x="182931" y="1733859"/>
                  <a:pt x="191069" y="1719618"/>
                </a:cubicBezTo>
                <a:cubicBezTo>
                  <a:pt x="201163" y="1701954"/>
                  <a:pt x="210350" y="1683727"/>
                  <a:pt x="218364" y="1665027"/>
                </a:cubicBezTo>
                <a:cubicBezTo>
                  <a:pt x="224031" y="1651804"/>
                  <a:pt x="225578" y="1636951"/>
                  <a:pt x="232012" y="1624084"/>
                </a:cubicBezTo>
                <a:cubicBezTo>
                  <a:pt x="239347" y="1609413"/>
                  <a:pt x="250209" y="1596788"/>
                  <a:pt x="259307" y="1583140"/>
                </a:cubicBezTo>
                <a:cubicBezTo>
                  <a:pt x="263856" y="1596788"/>
                  <a:pt x="269834" y="1610040"/>
                  <a:pt x="272955" y="1624084"/>
                </a:cubicBezTo>
                <a:cubicBezTo>
                  <a:pt x="285441" y="1680269"/>
                  <a:pt x="285347" y="1719561"/>
                  <a:pt x="300251" y="1774209"/>
                </a:cubicBezTo>
                <a:cubicBezTo>
                  <a:pt x="307821" y="1801967"/>
                  <a:pt x="327546" y="1856096"/>
                  <a:pt x="327546" y="1856096"/>
                </a:cubicBezTo>
                <a:cubicBezTo>
                  <a:pt x="336645" y="1837899"/>
                  <a:pt x="348408" y="1820806"/>
                  <a:pt x="354842" y="1801505"/>
                </a:cubicBezTo>
                <a:cubicBezTo>
                  <a:pt x="362178" y="1779499"/>
                  <a:pt x="365424" y="1756259"/>
                  <a:pt x="368490" y="1733266"/>
                </a:cubicBezTo>
                <a:cubicBezTo>
                  <a:pt x="372713" y="1701590"/>
                  <a:pt x="389272" y="1510862"/>
                  <a:pt x="395785" y="1473958"/>
                </a:cubicBezTo>
                <a:cubicBezTo>
                  <a:pt x="402305" y="1437015"/>
                  <a:pt x="423081" y="1364776"/>
                  <a:pt x="423081" y="1364776"/>
                </a:cubicBezTo>
                <a:cubicBezTo>
                  <a:pt x="427454" y="1382270"/>
                  <a:pt x="440585" y="1440730"/>
                  <a:pt x="450376" y="1460311"/>
                </a:cubicBezTo>
                <a:cubicBezTo>
                  <a:pt x="457712" y="1474982"/>
                  <a:pt x="468573" y="1487606"/>
                  <a:pt x="477672" y="1501254"/>
                </a:cubicBezTo>
                <a:cubicBezTo>
                  <a:pt x="482221" y="1514902"/>
                  <a:pt x="484885" y="1529330"/>
                  <a:pt x="491319" y="1542197"/>
                </a:cubicBezTo>
                <a:cubicBezTo>
                  <a:pt x="498654" y="1556868"/>
                  <a:pt x="511953" y="1568151"/>
                  <a:pt x="518615" y="1583140"/>
                </a:cubicBezTo>
                <a:cubicBezTo>
                  <a:pt x="530300" y="1609432"/>
                  <a:pt x="545910" y="1665027"/>
                  <a:pt x="545910" y="1665027"/>
                </a:cubicBezTo>
                <a:cubicBezTo>
                  <a:pt x="565195" y="1568601"/>
                  <a:pt x="568190" y="1557441"/>
                  <a:pt x="586854" y="1433015"/>
                </a:cubicBezTo>
                <a:cubicBezTo>
                  <a:pt x="600403" y="1342689"/>
                  <a:pt x="592845" y="1340253"/>
                  <a:pt x="614149" y="1269242"/>
                </a:cubicBezTo>
                <a:cubicBezTo>
                  <a:pt x="622417" y="1241683"/>
                  <a:pt x="625485" y="1211295"/>
                  <a:pt x="641445" y="1187355"/>
                </a:cubicBezTo>
                <a:cubicBezTo>
                  <a:pt x="676720" y="1134442"/>
                  <a:pt x="663553" y="1161973"/>
                  <a:pt x="682388" y="1105469"/>
                </a:cubicBezTo>
                <a:cubicBezTo>
                  <a:pt x="691487" y="1119117"/>
                  <a:pt x="702349" y="1131741"/>
                  <a:pt x="709684" y="1146412"/>
                </a:cubicBezTo>
                <a:cubicBezTo>
                  <a:pt x="716118" y="1159279"/>
                  <a:pt x="718280" y="1173885"/>
                  <a:pt x="723331" y="1187355"/>
                </a:cubicBezTo>
                <a:cubicBezTo>
                  <a:pt x="731933" y="1210294"/>
                  <a:pt x="739671" y="1233682"/>
                  <a:pt x="750627" y="1255594"/>
                </a:cubicBezTo>
                <a:cubicBezTo>
                  <a:pt x="757962" y="1270265"/>
                  <a:pt x="771260" y="1281548"/>
                  <a:pt x="777922" y="1296537"/>
                </a:cubicBezTo>
                <a:cubicBezTo>
                  <a:pt x="789607" y="1322829"/>
                  <a:pt x="805218" y="1378424"/>
                  <a:pt x="805218" y="1378424"/>
                </a:cubicBezTo>
                <a:cubicBezTo>
                  <a:pt x="838503" y="1245288"/>
                  <a:pt x="797861" y="1411531"/>
                  <a:pt x="832513" y="1255594"/>
                </a:cubicBezTo>
                <a:cubicBezTo>
                  <a:pt x="836582" y="1237284"/>
                  <a:pt x="842704" y="1219439"/>
                  <a:pt x="846161" y="1201003"/>
                </a:cubicBezTo>
                <a:cubicBezTo>
                  <a:pt x="856360" y="1146607"/>
                  <a:pt x="873457" y="1037230"/>
                  <a:pt x="873457" y="1037230"/>
                </a:cubicBezTo>
                <a:cubicBezTo>
                  <a:pt x="878006" y="1050878"/>
                  <a:pt x="883152" y="1064341"/>
                  <a:pt x="887104" y="1078173"/>
                </a:cubicBezTo>
                <a:cubicBezTo>
                  <a:pt x="892257" y="1096208"/>
                  <a:pt x="894166" y="1115201"/>
                  <a:pt x="900752" y="1132764"/>
                </a:cubicBezTo>
                <a:cubicBezTo>
                  <a:pt x="936640" y="1228463"/>
                  <a:pt x="915750" y="1149112"/>
                  <a:pt x="955343" y="1228299"/>
                </a:cubicBezTo>
                <a:cubicBezTo>
                  <a:pt x="961777" y="1241166"/>
                  <a:pt x="964442" y="1255594"/>
                  <a:pt x="968991" y="1269242"/>
                </a:cubicBezTo>
                <a:cubicBezTo>
                  <a:pt x="973540" y="1255594"/>
                  <a:pt x="969772" y="1221865"/>
                  <a:pt x="982639" y="1228299"/>
                </a:cubicBezTo>
                <a:cubicBezTo>
                  <a:pt x="999416" y="1236687"/>
                  <a:pt x="990897" y="1264924"/>
                  <a:pt x="996287" y="1282890"/>
                </a:cubicBezTo>
                <a:cubicBezTo>
                  <a:pt x="1004554" y="1310448"/>
                  <a:pt x="1023582" y="1364776"/>
                  <a:pt x="1023582" y="1364776"/>
                </a:cubicBezTo>
                <a:cubicBezTo>
                  <a:pt x="1032681" y="1351128"/>
                  <a:pt x="1044216" y="1338822"/>
                  <a:pt x="1050878" y="1323833"/>
                </a:cubicBezTo>
                <a:cubicBezTo>
                  <a:pt x="1081396" y="1255166"/>
                  <a:pt x="1090988" y="1177874"/>
                  <a:pt x="1105469" y="1105469"/>
                </a:cubicBezTo>
                <a:cubicBezTo>
                  <a:pt x="1110018" y="1082723"/>
                  <a:pt x="1111780" y="1059236"/>
                  <a:pt x="1119116" y="1037230"/>
                </a:cubicBezTo>
                <a:lnTo>
                  <a:pt x="1132764" y="996287"/>
                </a:lnTo>
                <a:cubicBezTo>
                  <a:pt x="1141863" y="1014484"/>
                  <a:pt x="1152916" y="1031828"/>
                  <a:pt x="1160060" y="1050878"/>
                </a:cubicBezTo>
                <a:cubicBezTo>
                  <a:pt x="1170564" y="1078889"/>
                  <a:pt x="1180873" y="1147778"/>
                  <a:pt x="1187355" y="1173708"/>
                </a:cubicBezTo>
                <a:cubicBezTo>
                  <a:pt x="1190844" y="1187664"/>
                  <a:pt x="1196454" y="1201003"/>
                  <a:pt x="1201003" y="1214651"/>
                </a:cubicBezTo>
                <a:cubicBezTo>
                  <a:pt x="1210102" y="1201003"/>
                  <a:pt x="1221838" y="1188784"/>
                  <a:pt x="1228299" y="1173708"/>
                </a:cubicBezTo>
                <a:cubicBezTo>
                  <a:pt x="1235688" y="1156468"/>
                  <a:pt x="1236793" y="1137152"/>
                  <a:pt x="1241946" y="1119117"/>
                </a:cubicBezTo>
                <a:cubicBezTo>
                  <a:pt x="1245898" y="1105284"/>
                  <a:pt x="1251642" y="1092006"/>
                  <a:pt x="1255594" y="1078173"/>
                </a:cubicBezTo>
                <a:cubicBezTo>
                  <a:pt x="1260747" y="1060138"/>
                  <a:pt x="1261853" y="1040822"/>
                  <a:pt x="1269242" y="1023582"/>
                </a:cubicBezTo>
                <a:cubicBezTo>
                  <a:pt x="1275703" y="1008506"/>
                  <a:pt x="1289202" y="997310"/>
                  <a:pt x="1296537" y="982639"/>
                </a:cubicBezTo>
                <a:cubicBezTo>
                  <a:pt x="1306327" y="963059"/>
                  <a:pt x="1319460" y="904598"/>
                  <a:pt x="1323833" y="887105"/>
                </a:cubicBezTo>
                <a:cubicBezTo>
                  <a:pt x="1363995" y="967430"/>
                  <a:pt x="1344694" y="922395"/>
                  <a:pt x="1378424" y="1023582"/>
                </a:cubicBezTo>
                <a:cubicBezTo>
                  <a:pt x="1382973" y="1037230"/>
                  <a:pt x="1378424" y="1059976"/>
                  <a:pt x="1392072" y="1064525"/>
                </a:cubicBezTo>
                <a:lnTo>
                  <a:pt x="1433015" y="1078173"/>
                </a:lnTo>
                <a:cubicBezTo>
                  <a:pt x="1493089" y="897948"/>
                  <a:pt x="1419731" y="1102435"/>
                  <a:pt x="1555845" y="818866"/>
                </a:cubicBezTo>
                <a:cubicBezTo>
                  <a:pt x="1581437" y="765550"/>
                  <a:pt x="1596046" y="707164"/>
                  <a:pt x="1624084" y="655093"/>
                </a:cubicBezTo>
                <a:cubicBezTo>
                  <a:pt x="1659980" y="588428"/>
                  <a:pt x="1746913" y="464024"/>
                  <a:pt x="1746913" y="464024"/>
                </a:cubicBezTo>
                <a:cubicBezTo>
                  <a:pt x="1751462" y="445827"/>
                  <a:pt x="1755408" y="427468"/>
                  <a:pt x="1760561" y="409433"/>
                </a:cubicBezTo>
                <a:cubicBezTo>
                  <a:pt x="1764513" y="395601"/>
                  <a:pt x="1769045" y="355063"/>
                  <a:pt x="1774209" y="368490"/>
                </a:cubicBezTo>
                <a:cubicBezTo>
                  <a:pt x="1801143" y="438517"/>
                  <a:pt x="1806735" y="515144"/>
                  <a:pt x="1828800" y="586854"/>
                </a:cubicBezTo>
                <a:cubicBezTo>
                  <a:pt x="1861379" y="692737"/>
                  <a:pt x="1901744" y="796065"/>
                  <a:pt x="1937982" y="900752"/>
                </a:cubicBezTo>
                <a:cubicBezTo>
                  <a:pt x="1942688" y="914347"/>
                  <a:pt x="1947081" y="928048"/>
                  <a:pt x="1951630" y="941696"/>
                </a:cubicBezTo>
                <a:lnTo>
                  <a:pt x="1965278" y="982639"/>
                </a:lnTo>
                <a:cubicBezTo>
                  <a:pt x="1969827" y="950794"/>
                  <a:pt x="1973171" y="918754"/>
                  <a:pt x="1978925" y="887105"/>
                </a:cubicBezTo>
                <a:cubicBezTo>
                  <a:pt x="1982280" y="868650"/>
                  <a:pt x="1988504" y="850824"/>
                  <a:pt x="1992573" y="832514"/>
                </a:cubicBezTo>
                <a:cubicBezTo>
                  <a:pt x="1997605" y="809870"/>
                  <a:pt x="2001189" y="786919"/>
                  <a:pt x="2006221" y="764275"/>
                </a:cubicBezTo>
                <a:cubicBezTo>
                  <a:pt x="2010290" y="745965"/>
                  <a:pt x="2016191" y="728077"/>
                  <a:pt x="2019869" y="709684"/>
                </a:cubicBezTo>
                <a:cubicBezTo>
                  <a:pt x="2043888" y="589586"/>
                  <a:pt x="2020602" y="666537"/>
                  <a:pt x="2047164" y="586854"/>
                </a:cubicBezTo>
                <a:lnTo>
                  <a:pt x="2074460" y="668740"/>
                </a:lnTo>
                <a:cubicBezTo>
                  <a:pt x="2079009" y="682388"/>
                  <a:pt x="2085742" y="695494"/>
                  <a:pt x="2088107" y="709684"/>
                </a:cubicBezTo>
                <a:cubicBezTo>
                  <a:pt x="2104120" y="805761"/>
                  <a:pt x="2093004" y="765318"/>
                  <a:pt x="2115403" y="832514"/>
                </a:cubicBezTo>
                <a:cubicBezTo>
                  <a:pt x="2125015" y="746006"/>
                  <a:pt x="2121840" y="724623"/>
                  <a:pt x="2142699" y="655093"/>
                </a:cubicBezTo>
                <a:cubicBezTo>
                  <a:pt x="2150967" y="627534"/>
                  <a:pt x="2169994" y="573206"/>
                  <a:pt x="2169994" y="573206"/>
                </a:cubicBezTo>
                <a:lnTo>
                  <a:pt x="2224585" y="655093"/>
                </a:lnTo>
                <a:lnTo>
                  <a:pt x="2251881" y="696036"/>
                </a:lnTo>
                <a:cubicBezTo>
                  <a:pt x="2284363" y="793483"/>
                  <a:pt x="2263216" y="753982"/>
                  <a:pt x="2306472" y="818866"/>
                </a:cubicBezTo>
                <a:cubicBezTo>
                  <a:pt x="2324669" y="787021"/>
                  <a:pt x="2350384" y="758419"/>
                  <a:pt x="2361063" y="723331"/>
                </a:cubicBezTo>
                <a:cubicBezTo>
                  <a:pt x="2488627" y="304191"/>
                  <a:pt x="2329667" y="692867"/>
                  <a:pt x="2429301" y="327546"/>
                </a:cubicBezTo>
                <a:cubicBezTo>
                  <a:pt x="2441090" y="284320"/>
                  <a:pt x="2465696" y="245660"/>
                  <a:pt x="2483893" y="204717"/>
                </a:cubicBezTo>
                <a:cubicBezTo>
                  <a:pt x="2488442" y="181971"/>
                  <a:pt x="2489395" y="158198"/>
                  <a:pt x="2497540" y="136478"/>
                </a:cubicBezTo>
                <a:cubicBezTo>
                  <a:pt x="2503299" y="121119"/>
                  <a:pt x="2509606" y="89442"/>
                  <a:pt x="2524836" y="95534"/>
                </a:cubicBezTo>
                <a:cubicBezTo>
                  <a:pt x="2549465" y="105386"/>
                  <a:pt x="2556908" y="138774"/>
                  <a:pt x="2565779" y="163773"/>
                </a:cubicBezTo>
                <a:cubicBezTo>
                  <a:pt x="2673759" y="468080"/>
                  <a:pt x="2659746" y="456974"/>
                  <a:pt x="2715904" y="709684"/>
                </a:cubicBezTo>
                <a:cubicBezTo>
                  <a:pt x="2719973" y="727994"/>
                  <a:pt x="2724162" y="746309"/>
                  <a:pt x="2729552" y="764275"/>
                </a:cubicBezTo>
                <a:cubicBezTo>
                  <a:pt x="2737820" y="791833"/>
                  <a:pt x="2756848" y="846161"/>
                  <a:pt x="2756848" y="846161"/>
                </a:cubicBezTo>
                <a:cubicBezTo>
                  <a:pt x="2761397" y="878006"/>
                  <a:pt x="2752653" y="914930"/>
                  <a:pt x="2770496" y="941696"/>
                </a:cubicBezTo>
                <a:cubicBezTo>
                  <a:pt x="2780900" y="957303"/>
                  <a:pt x="2780883" y="905577"/>
                  <a:pt x="2784143" y="887105"/>
                </a:cubicBezTo>
                <a:cubicBezTo>
                  <a:pt x="2794542" y="828179"/>
                  <a:pt x="2803700" y="769018"/>
                  <a:pt x="2811439" y="709684"/>
                </a:cubicBezTo>
                <a:cubicBezTo>
                  <a:pt x="2836827" y="515045"/>
                  <a:pt x="2809948" y="633765"/>
                  <a:pt x="2838734" y="518615"/>
                </a:cubicBezTo>
                <a:cubicBezTo>
                  <a:pt x="2843283" y="436728"/>
                  <a:pt x="2832491" y="352519"/>
                  <a:pt x="2852382" y="272955"/>
                </a:cubicBezTo>
                <a:cubicBezTo>
                  <a:pt x="2859360" y="245042"/>
                  <a:pt x="2872700" y="326929"/>
                  <a:pt x="2879678" y="354842"/>
                </a:cubicBezTo>
                <a:cubicBezTo>
                  <a:pt x="2910462" y="477980"/>
                  <a:pt x="2895110" y="428435"/>
                  <a:pt x="2920621" y="504967"/>
                </a:cubicBezTo>
                <a:cubicBezTo>
                  <a:pt x="2925170" y="477672"/>
                  <a:pt x="2929319" y="450307"/>
                  <a:pt x="2934269" y="423081"/>
                </a:cubicBezTo>
                <a:cubicBezTo>
                  <a:pt x="2938418" y="400258"/>
                  <a:pt x="2945206" y="377880"/>
                  <a:pt x="2947916" y="354842"/>
                </a:cubicBezTo>
                <a:cubicBezTo>
                  <a:pt x="2954316" y="300437"/>
                  <a:pt x="2955163" y="245474"/>
                  <a:pt x="2961564" y="191069"/>
                </a:cubicBezTo>
                <a:cubicBezTo>
                  <a:pt x="2964274" y="168031"/>
                  <a:pt x="2969109" y="145209"/>
                  <a:pt x="2975212" y="122830"/>
                </a:cubicBezTo>
                <a:cubicBezTo>
                  <a:pt x="2982782" y="95072"/>
                  <a:pt x="3002507" y="69715"/>
                  <a:pt x="3002507" y="40943"/>
                </a:cubicBezTo>
                <a:lnTo>
                  <a:pt x="3002507" y="0"/>
                </a:lnTo>
              </a:path>
            </a:pathLst>
          </a:custGeom>
          <a:noFill/>
          <a:ln w="38100">
            <a:solidFill>
              <a:srgbClr val="004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699835-DC3C-49B6-89BF-D7F7EA4174F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8796101" y="2301461"/>
            <a:ext cx="1" cy="273125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DFAF0D-87DE-4690-A464-0C3C4FCC358F}"/>
              </a:ext>
            </a:extLst>
          </p:cNvPr>
          <p:cNvSpPr/>
          <p:nvPr/>
        </p:nvSpPr>
        <p:spPr>
          <a:xfrm>
            <a:off x="8789158" y="2292824"/>
            <a:ext cx="1241946" cy="1146412"/>
          </a:xfrm>
          <a:custGeom>
            <a:avLst/>
            <a:gdLst>
              <a:gd name="connsiteX0" fmla="*/ 0 w 1241946"/>
              <a:gd name="connsiteY0" fmla="*/ 627797 h 1146412"/>
              <a:gd name="connsiteX1" fmla="*/ 13648 w 1241946"/>
              <a:gd name="connsiteY1" fmla="*/ 696036 h 1146412"/>
              <a:gd name="connsiteX2" fmla="*/ 40943 w 1241946"/>
              <a:gd name="connsiteY2" fmla="*/ 736979 h 1146412"/>
              <a:gd name="connsiteX3" fmla="*/ 68239 w 1241946"/>
              <a:gd name="connsiteY3" fmla="*/ 818866 h 1146412"/>
              <a:gd name="connsiteX4" fmla="*/ 95535 w 1241946"/>
              <a:gd name="connsiteY4" fmla="*/ 900752 h 1146412"/>
              <a:gd name="connsiteX5" fmla="*/ 109182 w 1241946"/>
              <a:gd name="connsiteY5" fmla="*/ 941695 h 1146412"/>
              <a:gd name="connsiteX6" fmla="*/ 150126 w 1241946"/>
              <a:gd name="connsiteY6" fmla="*/ 900752 h 1146412"/>
              <a:gd name="connsiteX7" fmla="*/ 163773 w 1241946"/>
              <a:gd name="connsiteY7" fmla="*/ 859809 h 1146412"/>
              <a:gd name="connsiteX8" fmla="*/ 191069 w 1241946"/>
              <a:gd name="connsiteY8" fmla="*/ 818866 h 1146412"/>
              <a:gd name="connsiteX9" fmla="*/ 204717 w 1241946"/>
              <a:gd name="connsiteY9" fmla="*/ 777922 h 1146412"/>
              <a:gd name="connsiteX10" fmla="*/ 218364 w 1241946"/>
              <a:gd name="connsiteY10" fmla="*/ 887104 h 1146412"/>
              <a:gd name="connsiteX11" fmla="*/ 245660 w 1241946"/>
              <a:gd name="connsiteY11" fmla="*/ 1064525 h 1146412"/>
              <a:gd name="connsiteX12" fmla="*/ 272955 w 1241946"/>
              <a:gd name="connsiteY12" fmla="*/ 1146412 h 1146412"/>
              <a:gd name="connsiteX13" fmla="*/ 354842 w 1241946"/>
              <a:gd name="connsiteY13" fmla="*/ 873457 h 1146412"/>
              <a:gd name="connsiteX14" fmla="*/ 395785 w 1241946"/>
              <a:gd name="connsiteY14" fmla="*/ 723331 h 1146412"/>
              <a:gd name="connsiteX15" fmla="*/ 409433 w 1241946"/>
              <a:gd name="connsiteY15" fmla="*/ 682388 h 1146412"/>
              <a:gd name="connsiteX16" fmla="*/ 436729 w 1241946"/>
              <a:gd name="connsiteY16" fmla="*/ 545910 h 1146412"/>
              <a:gd name="connsiteX17" fmla="*/ 450376 w 1241946"/>
              <a:gd name="connsiteY17" fmla="*/ 504967 h 1146412"/>
              <a:gd name="connsiteX18" fmla="*/ 464024 w 1241946"/>
              <a:gd name="connsiteY18" fmla="*/ 450376 h 1146412"/>
              <a:gd name="connsiteX19" fmla="*/ 477672 w 1241946"/>
              <a:gd name="connsiteY19" fmla="*/ 327546 h 1146412"/>
              <a:gd name="connsiteX20" fmla="*/ 491320 w 1241946"/>
              <a:gd name="connsiteY20" fmla="*/ 286603 h 1146412"/>
              <a:gd name="connsiteX21" fmla="*/ 504967 w 1241946"/>
              <a:gd name="connsiteY21" fmla="*/ 409433 h 1146412"/>
              <a:gd name="connsiteX22" fmla="*/ 518615 w 1241946"/>
              <a:gd name="connsiteY22" fmla="*/ 464024 h 1146412"/>
              <a:gd name="connsiteX23" fmla="*/ 545911 w 1241946"/>
              <a:gd name="connsiteY23" fmla="*/ 600501 h 1146412"/>
              <a:gd name="connsiteX24" fmla="*/ 586854 w 1241946"/>
              <a:gd name="connsiteY24" fmla="*/ 518615 h 1146412"/>
              <a:gd name="connsiteX25" fmla="*/ 614149 w 1241946"/>
              <a:gd name="connsiteY25" fmla="*/ 409433 h 1146412"/>
              <a:gd name="connsiteX26" fmla="*/ 668741 w 1241946"/>
              <a:gd name="connsiteY26" fmla="*/ 327546 h 1146412"/>
              <a:gd name="connsiteX27" fmla="*/ 709684 w 1241946"/>
              <a:gd name="connsiteY27" fmla="*/ 272955 h 1146412"/>
              <a:gd name="connsiteX28" fmla="*/ 764275 w 1241946"/>
              <a:gd name="connsiteY28" fmla="*/ 191069 h 1146412"/>
              <a:gd name="connsiteX29" fmla="*/ 791570 w 1241946"/>
              <a:gd name="connsiteY29" fmla="*/ 286603 h 1146412"/>
              <a:gd name="connsiteX30" fmla="*/ 805218 w 1241946"/>
              <a:gd name="connsiteY30" fmla="*/ 327546 h 1146412"/>
              <a:gd name="connsiteX31" fmla="*/ 832514 w 1241946"/>
              <a:gd name="connsiteY31" fmla="*/ 491319 h 1146412"/>
              <a:gd name="connsiteX32" fmla="*/ 859809 w 1241946"/>
              <a:gd name="connsiteY32" fmla="*/ 573206 h 1146412"/>
              <a:gd name="connsiteX33" fmla="*/ 887105 w 1241946"/>
              <a:gd name="connsiteY33" fmla="*/ 614149 h 1146412"/>
              <a:gd name="connsiteX34" fmla="*/ 900752 w 1241946"/>
              <a:gd name="connsiteY34" fmla="*/ 655092 h 1146412"/>
              <a:gd name="connsiteX35" fmla="*/ 955343 w 1241946"/>
              <a:gd name="connsiteY35" fmla="*/ 450376 h 1146412"/>
              <a:gd name="connsiteX36" fmla="*/ 1023582 w 1241946"/>
              <a:gd name="connsiteY36" fmla="*/ 191069 h 1146412"/>
              <a:gd name="connsiteX37" fmla="*/ 1064526 w 1241946"/>
              <a:gd name="connsiteY37" fmla="*/ 40943 h 1146412"/>
              <a:gd name="connsiteX38" fmla="*/ 1078173 w 1241946"/>
              <a:gd name="connsiteY38" fmla="*/ 0 h 1146412"/>
              <a:gd name="connsiteX39" fmla="*/ 1119117 w 1241946"/>
              <a:gd name="connsiteY39" fmla="*/ 13648 h 1146412"/>
              <a:gd name="connsiteX40" fmla="*/ 1132764 w 1241946"/>
              <a:gd name="connsiteY40" fmla="*/ 54591 h 1146412"/>
              <a:gd name="connsiteX41" fmla="*/ 1160060 w 1241946"/>
              <a:gd name="connsiteY41" fmla="*/ 191069 h 1146412"/>
              <a:gd name="connsiteX42" fmla="*/ 1173708 w 1241946"/>
              <a:gd name="connsiteY42" fmla="*/ 150125 h 1146412"/>
              <a:gd name="connsiteX43" fmla="*/ 1228299 w 1241946"/>
              <a:gd name="connsiteY43" fmla="*/ 68239 h 1146412"/>
              <a:gd name="connsiteX44" fmla="*/ 1241946 w 1241946"/>
              <a:gd name="connsiteY44" fmla="*/ 27295 h 11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1946" h="1146412">
                <a:moveTo>
                  <a:pt x="0" y="627797"/>
                </a:moveTo>
                <a:cubicBezTo>
                  <a:pt x="4549" y="650543"/>
                  <a:pt x="5503" y="674316"/>
                  <a:pt x="13648" y="696036"/>
                </a:cubicBezTo>
                <a:cubicBezTo>
                  <a:pt x="19407" y="711394"/>
                  <a:pt x="34281" y="721990"/>
                  <a:pt x="40943" y="736979"/>
                </a:cubicBezTo>
                <a:cubicBezTo>
                  <a:pt x="52628" y="763271"/>
                  <a:pt x="59140" y="791570"/>
                  <a:pt x="68239" y="818866"/>
                </a:cubicBezTo>
                <a:lnTo>
                  <a:pt x="95535" y="900752"/>
                </a:lnTo>
                <a:lnTo>
                  <a:pt x="109182" y="941695"/>
                </a:lnTo>
                <a:cubicBezTo>
                  <a:pt x="122830" y="928047"/>
                  <a:pt x="139420" y="916811"/>
                  <a:pt x="150126" y="900752"/>
                </a:cubicBezTo>
                <a:cubicBezTo>
                  <a:pt x="158106" y="888782"/>
                  <a:pt x="157339" y="872676"/>
                  <a:pt x="163773" y="859809"/>
                </a:cubicBezTo>
                <a:cubicBezTo>
                  <a:pt x="171108" y="845138"/>
                  <a:pt x="181970" y="832514"/>
                  <a:pt x="191069" y="818866"/>
                </a:cubicBezTo>
                <a:cubicBezTo>
                  <a:pt x="195618" y="805218"/>
                  <a:pt x="199374" y="764565"/>
                  <a:pt x="204717" y="777922"/>
                </a:cubicBezTo>
                <a:cubicBezTo>
                  <a:pt x="218338" y="811976"/>
                  <a:pt x="213517" y="850749"/>
                  <a:pt x="218364" y="887104"/>
                </a:cubicBezTo>
                <a:cubicBezTo>
                  <a:pt x="220838" y="905659"/>
                  <a:pt x="239702" y="1040693"/>
                  <a:pt x="245660" y="1064525"/>
                </a:cubicBezTo>
                <a:cubicBezTo>
                  <a:pt x="252638" y="1092438"/>
                  <a:pt x="272955" y="1146412"/>
                  <a:pt x="272955" y="1146412"/>
                </a:cubicBezTo>
                <a:cubicBezTo>
                  <a:pt x="343371" y="982109"/>
                  <a:pt x="296362" y="1107376"/>
                  <a:pt x="354842" y="873457"/>
                </a:cubicBezTo>
                <a:cubicBezTo>
                  <a:pt x="367422" y="823136"/>
                  <a:pt x="381535" y="773205"/>
                  <a:pt x="395785" y="723331"/>
                </a:cubicBezTo>
                <a:cubicBezTo>
                  <a:pt x="399737" y="709499"/>
                  <a:pt x="405481" y="696220"/>
                  <a:pt x="409433" y="682388"/>
                </a:cubicBezTo>
                <a:cubicBezTo>
                  <a:pt x="436622" y="587230"/>
                  <a:pt x="409922" y="666542"/>
                  <a:pt x="436729" y="545910"/>
                </a:cubicBezTo>
                <a:cubicBezTo>
                  <a:pt x="439850" y="531867"/>
                  <a:pt x="446424" y="518799"/>
                  <a:pt x="450376" y="504967"/>
                </a:cubicBezTo>
                <a:cubicBezTo>
                  <a:pt x="455529" y="486932"/>
                  <a:pt x="459475" y="468573"/>
                  <a:pt x="464024" y="450376"/>
                </a:cubicBezTo>
                <a:cubicBezTo>
                  <a:pt x="468573" y="409433"/>
                  <a:pt x="470899" y="368181"/>
                  <a:pt x="477672" y="327546"/>
                </a:cubicBezTo>
                <a:cubicBezTo>
                  <a:pt x="480037" y="313356"/>
                  <a:pt x="486771" y="272955"/>
                  <a:pt x="491320" y="286603"/>
                </a:cubicBezTo>
                <a:cubicBezTo>
                  <a:pt x="504347" y="325684"/>
                  <a:pt x="498703" y="368717"/>
                  <a:pt x="504967" y="409433"/>
                </a:cubicBezTo>
                <a:cubicBezTo>
                  <a:pt x="507819" y="427972"/>
                  <a:pt x="515260" y="445570"/>
                  <a:pt x="518615" y="464024"/>
                </a:cubicBezTo>
                <a:cubicBezTo>
                  <a:pt x="543707" y="602027"/>
                  <a:pt x="517882" y="516417"/>
                  <a:pt x="545911" y="600501"/>
                </a:cubicBezTo>
                <a:cubicBezTo>
                  <a:pt x="574577" y="557501"/>
                  <a:pt x="573815" y="566424"/>
                  <a:pt x="586854" y="518615"/>
                </a:cubicBezTo>
                <a:cubicBezTo>
                  <a:pt x="596725" y="482423"/>
                  <a:pt x="593340" y="440646"/>
                  <a:pt x="614149" y="409433"/>
                </a:cubicBezTo>
                <a:cubicBezTo>
                  <a:pt x="632346" y="382137"/>
                  <a:pt x="649058" y="353790"/>
                  <a:pt x="668741" y="327546"/>
                </a:cubicBezTo>
                <a:cubicBezTo>
                  <a:pt x="682389" y="309349"/>
                  <a:pt x="696640" y="291589"/>
                  <a:pt x="709684" y="272955"/>
                </a:cubicBezTo>
                <a:cubicBezTo>
                  <a:pt x="728496" y="246080"/>
                  <a:pt x="764275" y="191069"/>
                  <a:pt x="764275" y="191069"/>
                </a:cubicBezTo>
                <a:cubicBezTo>
                  <a:pt x="796998" y="289236"/>
                  <a:pt x="757297" y="166645"/>
                  <a:pt x="791570" y="286603"/>
                </a:cubicBezTo>
                <a:cubicBezTo>
                  <a:pt x="795522" y="300435"/>
                  <a:pt x="800669" y="313898"/>
                  <a:pt x="805218" y="327546"/>
                </a:cubicBezTo>
                <a:cubicBezTo>
                  <a:pt x="814896" y="404968"/>
                  <a:pt x="813190" y="426907"/>
                  <a:pt x="832514" y="491319"/>
                </a:cubicBezTo>
                <a:cubicBezTo>
                  <a:pt x="840782" y="518878"/>
                  <a:pt x="843849" y="549266"/>
                  <a:pt x="859809" y="573206"/>
                </a:cubicBezTo>
                <a:lnTo>
                  <a:pt x="887105" y="614149"/>
                </a:lnTo>
                <a:cubicBezTo>
                  <a:pt x="891654" y="627797"/>
                  <a:pt x="895219" y="668371"/>
                  <a:pt x="900752" y="655092"/>
                </a:cubicBezTo>
                <a:cubicBezTo>
                  <a:pt x="927915" y="589901"/>
                  <a:pt x="942328" y="519790"/>
                  <a:pt x="955343" y="450376"/>
                </a:cubicBezTo>
                <a:cubicBezTo>
                  <a:pt x="999310" y="215891"/>
                  <a:pt x="955208" y="293631"/>
                  <a:pt x="1023582" y="191069"/>
                </a:cubicBezTo>
                <a:cubicBezTo>
                  <a:pt x="1042874" y="94612"/>
                  <a:pt x="1029893" y="144842"/>
                  <a:pt x="1064526" y="40943"/>
                </a:cubicBezTo>
                <a:lnTo>
                  <a:pt x="1078173" y="0"/>
                </a:lnTo>
                <a:cubicBezTo>
                  <a:pt x="1091821" y="4549"/>
                  <a:pt x="1108944" y="3475"/>
                  <a:pt x="1119117" y="13648"/>
                </a:cubicBezTo>
                <a:cubicBezTo>
                  <a:pt x="1129289" y="23820"/>
                  <a:pt x="1128812" y="40759"/>
                  <a:pt x="1132764" y="54591"/>
                </a:cubicBezTo>
                <a:cubicBezTo>
                  <a:pt x="1149053" y="111602"/>
                  <a:pt x="1149334" y="126716"/>
                  <a:pt x="1160060" y="191069"/>
                </a:cubicBezTo>
                <a:cubicBezTo>
                  <a:pt x="1164609" y="177421"/>
                  <a:pt x="1166721" y="162701"/>
                  <a:pt x="1173708" y="150125"/>
                </a:cubicBezTo>
                <a:cubicBezTo>
                  <a:pt x="1189640" y="121448"/>
                  <a:pt x="1228299" y="68239"/>
                  <a:pt x="1228299" y="68239"/>
                </a:cubicBezTo>
                <a:lnTo>
                  <a:pt x="1241946" y="2729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F0776-CF47-4227-9423-902D81DECD74}"/>
              </a:ext>
            </a:extLst>
          </p:cNvPr>
          <p:cNvSpPr txBox="1"/>
          <p:nvPr/>
        </p:nvSpPr>
        <p:spPr>
          <a:xfrm>
            <a:off x="6937613" y="4326341"/>
            <a:ext cx="821263" cy="400110"/>
          </a:xfrm>
          <a:prstGeom prst="rect">
            <a:avLst/>
          </a:prstGeom>
          <a:solidFill>
            <a:srgbClr val="0044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446D05-EEFF-4A98-8252-10D4A08C69C5}"/>
              </a:ext>
            </a:extLst>
          </p:cNvPr>
          <p:cNvSpPr txBox="1"/>
          <p:nvPr/>
        </p:nvSpPr>
        <p:spPr>
          <a:xfrm>
            <a:off x="9114643" y="4326341"/>
            <a:ext cx="1005267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73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A252-B2E6-4C3B-A9F5-89696484B806}"/>
              </a:ext>
            </a:extLst>
          </p:cNvPr>
          <p:cNvSpPr txBox="1"/>
          <p:nvPr/>
        </p:nvSpPr>
        <p:spPr>
          <a:xfrm>
            <a:off x="6864624" y="373261"/>
            <a:ext cx="512921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b="1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Technaut Education </a:t>
            </a:r>
            <a:r>
              <a:rPr lang="en-US" sz="1400">
                <a:solidFill>
                  <a:srgbClr val="002060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| www.technaut.co</a:t>
            </a:r>
            <a:endParaRPr lang="en-US" sz="1400" dirty="0">
              <a:solidFill>
                <a:srgbClr val="002060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49563-20DC-4150-AA59-29E62BB296CD}"/>
              </a:ext>
            </a:extLst>
          </p:cNvPr>
          <p:cNvSpPr txBox="1"/>
          <p:nvPr/>
        </p:nvSpPr>
        <p:spPr>
          <a:xfrm rot="16200000">
            <a:off x="-1026734" y="2862563"/>
            <a:ext cx="326790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spc="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PREDICTIVE ANALYTICS WITH 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89E69B-86DB-497D-BCC7-27E90E72C4E6}"/>
              </a:ext>
            </a:extLst>
          </p:cNvPr>
          <p:cNvCxnSpPr>
            <a:cxnSpLocks/>
          </p:cNvCxnSpPr>
          <p:nvPr/>
        </p:nvCxnSpPr>
        <p:spPr>
          <a:xfrm>
            <a:off x="606425" y="4876800"/>
            <a:ext cx="0" cy="1974851"/>
          </a:xfrm>
          <a:prstGeom prst="line">
            <a:avLst/>
          </a:prstGeom>
          <a:ln>
            <a:solidFill>
              <a:srgbClr val="004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BA794135-3EC7-4370-82E6-8FDDA79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6" y="1046922"/>
            <a:ext cx="8179628" cy="954156"/>
          </a:xfrm>
        </p:spPr>
        <p:txBody>
          <a:bodyPr/>
          <a:lstStyle/>
          <a:p>
            <a:r>
              <a:rPr lang="en-US" b="1" dirty="0">
                <a:solidFill>
                  <a:srgbClr val="00448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Prescriptive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FC071-8C18-4C04-A387-EBB8CCB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3" y="2301461"/>
            <a:ext cx="3207225" cy="36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oppins" panose="00000500000000000000" pitchFamily="50" charset="0"/>
                <a:cs typeface="Poppins" panose="00000500000000000000" pitchFamily="50" charset="0"/>
              </a:rPr>
              <a:t>What should we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2352B-C184-4481-8530-0F918F660385}"/>
              </a:ext>
            </a:extLst>
          </p:cNvPr>
          <p:cNvSpPr txBox="1"/>
          <p:nvPr/>
        </p:nvSpPr>
        <p:spPr>
          <a:xfrm>
            <a:off x="1296176" y="2990327"/>
            <a:ext cx="327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50" charset="0"/>
                <a:cs typeface="Poppins" panose="00000500000000000000" pitchFamily="50" charset="0"/>
              </a:rPr>
              <a:t>Suplement</a:t>
            </a: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Business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50" charset="0"/>
                <a:cs typeface="Poppins" panose="00000500000000000000" pitchFamily="50" charset="0"/>
              </a:rPr>
              <a:t>Deployment</a:t>
            </a:r>
          </a:p>
        </p:txBody>
      </p:sp>
      <p:pic>
        <p:nvPicPr>
          <p:cNvPr id="2050" name="Picture 2" descr="caffsim: inst/shiny-examples/app.md">
            <a:extLst>
              <a:ext uri="{FF2B5EF4-FFF2-40B4-BE49-F238E27FC236}">
                <a16:creationId xmlns:a16="http://schemas.microsoft.com/office/drawing/2014/main" id="{4F779BFE-5B93-44CE-AF82-518B2E84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08" y="2139002"/>
            <a:ext cx="7424267" cy="38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830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Poppins</vt:lpstr>
      <vt:lpstr>Poppins Medium</vt:lpstr>
      <vt:lpstr>Office Theme</vt:lpstr>
      <vt:lpstr>PowerPoint Presentation</vt:lpstr>
      <vt:lpstr>PowerPoint Presentation</vt:lpstr>
      <vt:lpstr>Apa yang akan dipelajari?</vt:lpstr>
      <vt:lpstr>PowerPoint Presentation</vt:lpstr>
      <vt:lpstr>Macam-Macam Analisis</vt:lpstr>
      <vt:lpstr>Descriptive Analytics</vt:lpstr>
      <vt:lpstr>Diagnostic Analytics</vt:lpstr>
      <vt:lpstr>Predictive Analytics</vt:lpstr>
      <vt:lpstr>Prescriptive Analytics</vt:lpstr>
      <vt:lpstr>Tahapan Predictive Analytics</vt:lpstr>
      <vt:lpstr>Penerapan</vt:lpstr>
      <vt:lpstr>PowerPoint Presentation</vt:lpstr>
      <vt:lpstr>Apa itu ML ?</vt:lpstr>
      <vt:lpstr>Jenis ML ?</vt:lpstr>
      <vt:lpstr>Klasifikasi  vs Regresi</vt:lpstr>
      <vt:lpstr>Tahapan Model</vt:lpstr>
      <vt:lpstr>Data Splitting</vt:lpstr>
      <vt:lpstr>Data Splitting</vt:lpstr>
      <vt:lpstr>Metode Resampling</vt:lpstr>
      <vt:lpstr>Metode Resampling</vt:lpstr>
      <vt:lpstr>Bias Variance Trade-Off</vt:lpstr>
      <vt:lpstr>Feature Preprocessing</vt:lpstr>
      <vt:lpstr>Feature Scaling</vt:lpstr>
      <vt:lpstr>Lumping</vt:lpstr>
      <vt:lpstr>One-Hot / Dummy Encode</vt:lpstr>
      <vt:lpstr>Label Encoding</vt:lpstr>
      <vt:lpstr>Regresi Linier</vt:lpstr>
      <vt:lpstr>K-Nearest Neighbors</vt:lpstr>
      <vt:lpstr>Decision Trees</vt:lpstr>
      <vt:lpstr>Evaluasi Model Regresi</vt:lpstr>
      <vt:lpstr>Evaluasi Model Klasifikasi</vt:lpstr>
      <vt:lpstr>Evaluasi Model Klasifikasi</vt:lpstr>
      <vt:lpstr>Praktek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29119004 Muhammad Apriandito Arya Saputra</dc:creator>
  <cp:lastModifiedBy>MONICA DEWI(553636)</cp:lastModifiedBy>
  <cp:revision>43</cp:revision>
  <dcterms:created xsi:type="dcterms:W3CDTF">2020-03-02T01:45:29Z</dcterms:created>
  <dcterms:modified xsi:type="dcterms:W3CDTF">2020-07-25T05:02:40Z</dcterms:modified>
</cp:coreProperties>
</file>