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2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5A29-D45F-DE4D-A49C-42C4CBAED83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0BE6B-F777-BA4C-A92A-63B1552D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2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_ObeaktMqq0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Q2uIPeiEYQ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NgPYPMerEU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</a:t>
            </a:r>
            <a:r>
              <a:rPr lang="en-US" baseline="0" dirty="0"/>
              <a:t> </a:t>
            </a: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http://www.youtube.com/watch?v=_ObeaktMqq0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0BE6B-F777-BA4C-A92A-63B1552D3F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Link:</a:t>
            </a:r>
            <a:r>
              <a:rPr lang="en-US" baseline="0" dirty="0"/>
              <a:t> </a:t>
            </a: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http://www.youtube.com/watch?v=jQ2uIPeiEYQ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0BE6B-F777-BA4C-A92A-63B1552D3F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Link: </a:t>
            </a: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http://www.youtube.com/watch?v=fNgPYPMerEU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0BE6B-F777-BA4C-A92A-63B1552D3F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9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243089-C5C6-438C-B498-0DFF078834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Management 2e - Chapter 13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Management 2e - Chapter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BB2EF-996B-419F-A60E-E07D6CE202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Management 2e - Chapter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8384A-59A7-46D1-8086-5D2B453A26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5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8534400" cy="44958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Management 2e - Chapter 13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37160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ound Single Corner Rectangle 2"/>
          <p:cNvSpPr/>
          <p:nvPr userDrawn="1"/>
        </p:nvSpPr>
        <p:spPr>
          <a:xfrm flipH="1">
            <a:off x="10098" y="11016"/>
            <a:ext cx="9133902" cy="274320"/>
          </a:xfrm>
          <a:prstGeom prst="round1Rect">
            <a:avLst/>
          </a:prstGeom>
          <a:solidFill>
            <a:srgbClr val="0078AE"/>
          </a:solidFill>
          <a:ln>
            <a:solidFill>
              <a:srgbClr val="007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D62CA-9A6F-45F7-AC36-4A06D9913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Management 2e - Chapter 13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E5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59624" cy="10668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ound Single Corner Rectangle 7"/>
          <p:cNvSpPr/>
          <p:nvPr userDrawn="1"/>
        </p:nvSpPr>
        <p:spPr>
          <a:xfrm flipH="1">
            <a:off x="10098" y="11016"/>
            <a:ext cx="9133902" cy="274320"/>
          </a:xfrm>
          <a:prstGeom prst="round1Rect">
            <a:avLst/>
          </a:prstGeom>
          <a:solidFill>
            <a:srgbClr val="0078AE"/>
          </a:solidFill>
          <a:ln>
            <a:solidFill>
              <a:srgbClr val="007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E5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59624" cy="10667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ound Single Corner Rectangle 12"/>
          <p:cNvSpPr/>
          <p:nvPr userDrawn="1"/>
        </p:nvSpPr>
        <p:spPr>
          <a:xfrm flipH="1">
            <a:off x="10098" y="11016"/>
            <a:ext cx="9133902" cy="274320"/>
          </a:xfrm>
          <a:prstGeom prst="round1Rect">
            <a:avLst/>
          </a:prstGeom>
          <a:solidFill>
            <a:srgbClr val="0078AE"/>
          </a:solidFill>
          <a:ln>
            <a:solidFill>
              <a:srgbClr val="007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7F4C32-278A-404D-B8B8-19D9EA21E6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Management 2e - Chapter 13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Management 2e - Chapter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DB340-0441-4880-9F22-0AD644E271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98C2F4-7371-4480-B3C8-550527A104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pPr>
              <a:defRPr/>
            </a:pPr>
            <a:r>
              <a:rPr lang="en-US"/>
              <a:t>Management 2e - Chapter 13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6422A7-C9AD-4CEB-9080-CDA0B47E76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pPr>
              <a:defRPr/>
            </a:pPr>
            <a:r>
              <a:rPr lang="en-US"/>
              <a:t>Management 2e - Chapter 13</a:t>
            </a:r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Management 2e - Chapter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C18461-4945-49E4-B2DA-1EDA18F215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ransition spd="med">
    <p:random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_ObeaktMqq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jQ2uIPeiEYQ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fNgPYPMerE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0857" y="280230"/>
            <a:ext cx="8077200" cy="2251579"/>
          </a:xfrm>
        </p:spPr>
        <p:txBody>
          <a:bodyPr wrap="square" lIns="92075" tIns="46038" rIns="92075" bIns="46038" numCol="1" anchorCtr="0" compatLnSpc="1">
            <a:prstTxWarp prst="textNoShape">
              <a:avLst/>
            </a:prstTxWarp>
            <a:normAutofit/>
          </a:bodyPr>
          <a:lstStyle/>
          <a:p>
            <a:pPr marL="2854325" indent="-2854325" eaLnBrk="1" hangingPunct="1">
              <a:defRPr/>
            </a:pPr>
            <a:r>
              <a:rPr lang="en-US" sz="32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planning processes and techniques</a:t>
            </a:r>
            <a:endParaRPr lang="en-US" sz="21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94" y="2069010"/>
            <a:ext cx="2527316" cy="326866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44004496"/>
      </p:ext>
    </p:ext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1" indent="0">
              <a:buSzPct val="90000"/>
              <a:buNone/>
              <a:defRPr/>
            </a:pPr>
            <a:r>
              <a:rPr lang="en-US" dirty="0"/>
              <a:t>Identify short-term activities to implement strategic plans.</a:t>
            </a:r>
          </a:p>
          <a:p>
            <a:pPr marL="457200" lvl="1" indent="0">
              <a:buSzPct val="90000"/>
              <a:buNone/>
              <a:defRPr/>
            </a:pPr>
            <a:endParaRPr lang="en-US" dirty="0"/>
          </a:p>
          <a:p>
            <a:pPr marL="457200" lvl="1" indent="0">
              <a:buSzPct val="90000"/>
              <a:buNone/>
              <a:defRPr/>
            </a:pPr>
            <a:r>
              <a:rPr lang="en-US" dirty="0"/>
              <a:t>Policies and procedures:</a:t>
            </a:r>
          </a:p>
          <a:p>
            <a:pPr lvl="2">
              <a:defRPr/>
            </a:pPr>
            <a:r>
              <a:rPr lang="en-US" dirty="0"/>
              <a:t>Policy</a:t>
            </a:r>
          </a:p>
          <a:p>
            <a:pPr lvl="3">
              <a:defRPr/>
            </a:pPr>
            <a:r>
              <a:rPr lang="en-US" dirty="0"/>
              <a:t>Broad guidelines for making decisions and taking action in specific circumstances.</a:t>
            </a:r>
          </a:p>
          <a:p>
            <a:pPr lvl="2">
              <a:defRPr/>
            </a:pPr>
            <a:r>
              <a:rPr lang="en-US" dirty="0"/>
              <a:t>Rules or procedures </a:t>
            </a:r>
          </a:p>
          <a:p>
            <a:pPr lvl="3">
              <a:defRPr/>
            </a:pPr>
            <a:r>
              <a:rPr lang="en-US" dirty="0"/>
              <a:t>Plans that describe exactly what actions are to be taken in specific situations.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plans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66743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lnSpc>
                <a:spcPct val="90000"/>
              </a:lnSpc>
              <a:buSzPct val="90000"/>
              <a:buFont typeface="Arial" pitchFamily="34" charset="0"/>
              <a:buChar char="•"/>
            </a:pPr>
            <a:r>
              <a:rPr lang="en-US" dirty="0"/>
              <a:t>Budgets:</a:t>
            </a:r>
          </a:p>
          <a:p>
            <a:pPr lvl="2">
              <a:lnSpc>
                <a:spcPct val="90000"/>
              </a:lnSpc>
              <a:buFont typeface="Candara" pitchFamily="34" charset="0"/>
              <a:buChar char="–"/>
            </a:pPr>
            <a:r>
              <a:rPr lang="en-US" dirty="0"/>
              <a:t>Single-use plans that commit resources to activities, projects, or programs</a:t>
            </a:r>
          </a:p>
          <a:p>
            <a:pPr lvl="2">
              <a:lnSpc>
                <a:spcPct val="90000"/>
              </a:lnSpc>
              <a:buFont typeface="Candara" pitchFamily="34" charset="0"/>
              <a:buChar char="–"/>
            </a:pPr>
            <a:r>
              <a:rPr lang="en-US" dirty="0"/>
              <a:t>Fixed, flexible, and zero-based budgets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plans </a:t>
            </a:r>
            <a:r>
              <a:rPr lang="en-US" sz="2000" dirty="0"/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3253427180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buSzPct val="90000"/>
            </a:pPr>
            <a:r>
              <a:rPr lang="en-US" dirty="0"/>
              <a:t>Forecasting:</a:t>
            </a:r>
          </a:p>
          <a:p>
            <a:pPr lvl="1">
              <a:lnSpc>
                <a:spcPct val="110000"/>
              </a:lnSpc>
              <a:buFont typeface="Candara" pitchFamily="34" charset="0"/>
              <a:buChar char="–"/>
            </a:pPr>
            <a:r>
              <a:rPr lang="en-US" dirty="0"/>
              <a:t>Making assumptions about what will happen in the future</a:t>
            </a:r>
          </a:p>
          <a:p>
            <a:pPr lvl="1">
              <a:lnSpc>
                <a:spcPct val="110000"/>
              </a:lnSpc>
              <a:buFont typeface="Candara" pitchFamily="34" charset="0"/>
              <a:buChar char="–"/>
            </a:pPr>
            <a:r>
              <a:rPr lang="en-US" b="1" dirty="0"/>
              <a:t>Qualitative forecasting </a:t>
            </a:r>
            <a:r>
              <a:rPr lang="en-US" dirty="0"/>
              <a:t>uses expert opinions</a:t>
            </a:r>
          </a:p>
          <a:p>
            <a:pPr lvl="1">
              <a:lnSpc>
                <a:spcPct val="110000"/>
              </a:lnSpc>
              <a:buFont typeface="Candara" pitchFamily="34" charset="0"/>
              <a:buChar char="–"/>
            </a:pPr>
            <a:r>
              <a:rPr lang="en-US" b="1" dirty="0"/>
              <a:t>Quantitative forecasting </a:t>
            </a:r>
            <a:r>
              <a:rPr lang="en-US" dirty="0"/>
              <a:t>uses mathematical and statistical analysis</a:t>
            </a:r>
          </a:p>
          <a:p>
            <a:pPr lvl="1">
              <a:lnSpc>
                <a:spcPct val="110000"/>
              </a:lnSpc>
              <a:buFont typeface="Candara" pitchFamily="34" charset="0"/>
              <a:buChar char="–"/>
            </a:pPr>
            <a:r>
              <a:rPr lang="en-US" dirty="0"/>
              <a:t>All forecasts rely on human judgment</a:t>
            </a:r>
          </a:p>
          <a:p>
            <a:pPr lvl="1">
              <a:lnSpc>
                <a:spcPct val="110000"/>
              </a:lnSpc>
              <a:buFont typeface="Candara" pitchFamily="34" charset="0"/>
              <a:buChar char="–"/>
            </a:pPr>
            <a:r>
              <a:rPr lang="en-US" dirty="0"/>
              <a:t>Planning involves deciding on how to deal with the implications of a forecast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4099650579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Contingency planning: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Identifying alternative courses of action that can be implemented if circumstances change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Contingency plans anticipate changing conditions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Tools and Techniques </a:t>
            </a:r>
            <a:r>
              <a:rPr lang="en-US" sz="2000" dirty="0"/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1340303050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Video: </a:t>
            </a:r>
            <a:r>
              <a:rPr lang="en-CA" b="1" dirty="0"/>
              <a:t>There's No Snow At The Winter Olympics?</a:t>
            </a:r>
            <a:endParaRPr lang="en-US" dirty="0"/>
          </a:p>
        </p:txBody>
      </p:sp>
      <p:pic>
        <p:nvPicPr>
          <p:cNvPr id="1026" name="Picture 2" descr="C:\Users\agrzybow\AppData\Local\Microsoft\Windows\Temporary Internet Files\Content.IE5\FEE7KSRF\MP90031414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85" y="1752600"/>
            <a:ext cx="6768830" cy="45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480552" y="2791838"/>
            <a:ext cx="4280171" cy="34565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4"/>
              </a:rPr>
              <a:t>There’s No Snow at the Winter Olympics?</a:t>
            </a:r>
            <a:endParaRPr lang="en-US" dirty="0"/>
          </a:p>
          <a:p>
            <a:pPr marL="0" indent="0" algn="r">
              <a:buNone/>
            </a:pPr>
            <a:r>
              <a:rPr lang="en-US" sz="1600" dirty="0"/>
              <a:t>(external 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95716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30000"/>
              </a:lnSpc>
              <a:buSzPct val="90000"/>
            </a:pPr>
            <a:r>
              <a:rPr lang="en-US" dirty="0"/>
              <a:t>Scenario planning:</a:t>
            </a:r>
          </a:p>
          <a:p>
            <a:pPr lvl="1">
              <a:lnSpc>
                <a:spcPct val="130000"/>
              </a:lnSpc>
              <a:buFont typeface="Candara" pitchFamily="34" charset="0"/>
              <a:buChar char="–"/>
            </a:pPr>
            <a:r>
              <a:rPr lang="en-US" dirty="0"/>
              <a:t>A long-term version of contingency planning</a:t>
            </a:r>
          </a:p>
          <a:p>
            <a:pPr lvl="1">
              <a:lnSpc>
                <a:spcPct val="130000"/>
              </a:lnSpc>
              <a:buFont typeface="Candara" pitchFamily="34" charset="0"/>
              <a:buChar char="–"/>
            </a:pPr>
            <a:r>
              <a:rPr lang="en-US" dirty="0"/>
              <a:t>Identifying alternative future scenarios</a:t>
            </a:r>
          </a:p>
          <a:p>
            <a:pPr lvl="1">
              <a:lnSpc>
                <a:spcPct val="130000"/>
              </a:lnSpc>
              <a:buFont typeface="Candara" pitchFamily="34" charset="0"/>
              <a:buChar char="–"/>
            </a:pPr>
            <a:r>
              <a:rPr lang="en-US" dirty="0"/>
              <a:t>Plans made for each future “worst-case” or “best-case” scenario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Tools and Techniques </a:t>
            </a:r>
            <a:r>
              <a:rPr lang="en-US" sz="2000" dirty="0"/>
              <a:t>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20402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Video:  </a:t>
            </a:r>
            <a:r>
              <a:rPr lang="en-CA" b="1" dirty="0"/>
              <a:t>Shell energy scenarios to 2050</a:t>
            </a:r>
            <a:br>
              <a:rPr lang="en-CA" b="1" dirty="0"/>
            </a:br>
            <a:endParaRPr lang="en-US" dirty="0"/>
          </a:p>
        </p:txBody>
      </p:sp>
      <p:pic>
        <p:nvPicPr>
          <p:cNvPr id="2050" name="Picture 2" descr="C:\Users\agrzybow\AppData\Local\Microsoft\Windows\Temporary Internet Files\Content.IE5\FEE7KSRF\MP90031414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94" y="1752599"/>
            <a:ext cx="6798013" cy="45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441642" y="2840477"/>
            <a:ext cx="4387175" cy="34079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4"/>
              </a:rPr>
              <a:t>Shell Energy Scenarios</a:t>
            </a:r>
            <a:endParaRPr lang="en-US" dirty="0"/>
          </a:p>
          <a:p>
            <a:pPr marL="0" indent="0" algn="r">
              <a:buNone/>
            </a:pPr>
            <a:r>
              <a:rPr lang="en-US" sz="1600" dirty="0"/>
              <a:t>(external link)</a:t>
            </a:r>
          </a:p>
        </p:txBody>
      </p:sp>
    </p:spTree>
    <p:extLst>
      <p:ext uri="{BB962C8B-B14F-4D97-AF65-F5344CB8AC3E}">
        <p14:creationId xmlns:p14="http://schemas.microsoft.com/office/powerpoint/2010/main" val="413580894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40000"/>
              </a:lnSpc>
              <a:buSzPct val="90000"/>
            </a:pPr>
            <a:r>
              <a:rPr lang="en-US" dirty="0"/>
              <a:t>Benchmarking:</a:t>
            </a:r>
          </a:p>
          <a:p>
            <a:pPr lvl="1">
              <a:lnSpc>
                <a:spcPct val="140000"/>
              </a:lnSpc>
              <a:buFont typeface="Candara" pitchFamily="34" charset="0"/>
              <a:buChar char="–"/>
            </a:pPr>
            <a:r>
              <a:rPr lang="en-US" dirty="0"/>
              <a:t>Use of external and internal comparisons to better evaluate current performance and identify possible actions for the future</a:t>
            </a:r>
          </a:p>
          <a:p>
            <a:pPr lvl="1">
              <a:lnSpc>
                <a:spcPct val="140000"/>
              </a:lnSpc>
              <a:buFont typeface="Candara" pitchFamily="34" charset="0"/>
              <a:buChar char="–"/>
            </a:pPr>
            <a:r>
              <a:rPr lang="en-US" dirty="0"/>
              <a:t>Adopting best practices of other organizations that achieve superior performance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Tools and Techniques </a:t>
            </a:r>
            <a:r>
              <a:rPr lang="en-US" sz="2000" dirty="0"/>
              <a:t>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16743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b="1" dirty="0"/>
              <a:t>Video: Spanish Fashion Retailer Zara's Parent Company </a:t>
            </a:r>
            <a:r>
              <a:rPr lang="en-CA" sz="2400" b="1" dirty="0" err="1"/>
              <a:t>Inditex</a:t>
            </a:r>
            <a:r>
              <a:rPr lang="en-CA" sz="2400" b="1" dirty="0"/>
              <a:t> Reports Rise in Profits and Expansion</a:t>
            </a:r>
            <a:endParaRPr lang="en-US" sz="2400" dirty="0"/>
          </a:p>
        </p:txBody>
      </p:sp>
      <p:pic>
        <p:nvPicPr>
          <p:cNvPr id="3074" name="Picture 2" descr="C:\Users\agrzybow\AppData\Local\Microsoft\Windows\Temporary Internet Files\Content.IE5\FEE7KSRF\MP90031414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58" y="1752600"/>
            <a:ext cx="6788285" cy="451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490281" y="2801566"/>
            <a:ext cx="4260716" cy="34468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4"/>
              </a:rPr>
              <a:t>Inditex</a:t>
            </a:r>
            <a:r>
              <a:rPr lang="en-US" dirty="0">
                <a:hlinkClick r:id="rId4"/>
              </a:rPr>
              <a:t> Reports Rise in Profits and Expansion</a:t>
            </a:r>
            <a:endParaRPr lang="en-US" dirty="0"/>
          </a:p>
          <a:p>
            <a:pPr marL="0" indent="0" algn="r">
              <a:buNone/>
            </a:pPr>
            <a:r>
              <a:rPr lang="en-US" sz="1600" dirty="0"/>
              <a:t>(external link)</a:t>
            </a:r>
          </a:p>
        </p:txBody>
      </p:sp>
    </p:spTree>
    <p:extLst>
      <p:ext uri="{BB962C8B-B14F-4D97-AF65-F5344CB8AC3E}">
        <p14:creationId xmlns:p14="http://schemas.microsoft.com/office/powerpoint/2010/main" val="3480182276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Goal Setting:</a:t>
            </a:r>
          </a:p>
          <a:p>
            <a:pPr lvl="1">
              <a:buFont typeface="Candara" pitchFamily="34" charset="0"/>
              <a:buChar char="–"/>
            </a:pPr>
            <a:r>
              <a:rPr lang="en-US" dirty="0"/>
              <a:t>Can make a big difference in how well management does by pointing people in the right directions and inspiring them to work hard.</a:t>
            </a:r>
          </a:p>
          <a:p>
            <a:r>
              <a:rPr lang="en-US" dirty="0"/>
              <a:t>Great goals are SMART: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pecific: target key results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easurable: results can be assessed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ttainable: challenging yet realistic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eferred to: keep on the task at hand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imely: linked to specific due dates</a:t>
            </a:r>
          </a:p>
          <a:p>
            <a:pPr lvl="1">
              <a:buFont typeface="Candara" pitchFamily="34" charset="0"/>
              <a:buChar char="–"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Plans to Achieve Results</a:t>
            </a:r>
          </a:p>
        </p:txBody>
      </p:sp>
    </p:spTree>
    <p:extLst>
      <p:ext uri="{BB962C8B-B14F-4D97-AF65-F5344CB8AC3E}">
        <p14:creationId xmlns:p14="http://schemas.microsoft.com/office/powerpoint/2010/main" val="356896050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456432" y="1143000"/>
            <a:ext cx="5306568" cy="5003800"/>
          </a:xfrm>
        </p:spPr>
        <p:txBody>
          <a:bodyPr lIns="92075" tIns="46038" rIns="92075" bIns="46038">
            <a:normAutofit/>
          </a:bodyPr>
          <a:lstStyle/>
          <a:p>
            <a:pPr>
              <a:buSzPct val="90000"/>
              <a:buFont typeface="Courier New" pitchFamily="49" charset="0"/>
              <a:buChar char="o"/>
            </a:pPr>
            <a:r>
              <a:rPr lang="en-US" dirty="0"/>
              <a:t>Understand how and why managers plan ahead</a:t>
            </a:r>
          </a:p>
          <a:p>
            <a:pPr>
              <a:buSzPct val="90000"/>
              <a:buFont typeface="Courier New" pitchFamily="49" charset="0"/>
              <a:buChar char="o"/>
            </a:pPr>
            <a:endParaRPr lang="en-US" dirty="0"/>
          </a:p>
          <a:p>
            <a:pPr>
              <a:buSzPct val="90000"/>
              <a:buFont typeface="Courier New" pitchFamily="49" charset="0"/>
              <a:buChar char="o"/>
            </a:pPr>
            <a:r>
              <a:rPr lang="en-US" dirty="0"/>
              <a:t>Understand the types of plans managers use</a:t>
            </a:r>
          </a:p>
          <a:p>
            <a:pPr>
              <a:buSzPct val="90000"/>
              <a:buFont typeface="Courier New" pitchFamily="49" charset="0"/>
              <a:buChar char="o"/>
            </a:pPr>
            <a:endParaRPr lang="en-US" dirty="0"/>
          </a:p>
          <a:p>
            <a:pPr>
              <a:buSzPct val="90000"/>
              <a:buFont typeface="Courier New" pitchFamily="49" charset="0"/>
              <a:buChar char="o"/>
            </a:pPr>
            <a:r>
              <a:rPr lang="en-US" dirty="0"/>
              <a:t>Understand various useful planning tools and techniques</a:t>
            </a:r>
          </a:p>
          <a:p>
            <a:pPr>
              <a:buSzPct val="90000"/>
              <a:buFont typeface="Courier New" pitchFamily="49" charset="0"/>
              <a:buChar char="o"/>
            </a:pPr>
            <a:endParaRPr lang="en-US" dirty="0"/>
          </a:p>
          <a:p>
            <a:pPr>
              <a:buSzPct val="90000"/>
              <a:buFont typeface="Courier New" pitchFamily="49" charset="0"/>
              <a:buChar char="o"/>
            </a:pPr>
            <a:r>
              <a:rPr lang="en-US" dirty="0"/>
              <a:t>Understand how can plans be </a:t>
            </a:r>
            <a:r>
              <a:rPr lang="en-US"/>
              <a:t>well implemented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97280"/>
            <a:ext cx="2685996" cy="2560320"/>
          </a:xfrm>
        </p:spPr>
        <p:txBody>
          <a:bodyPr lIns="92075" tIns="46038" rIns="92075" bIns="46038">
            <a:no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Planning Ahead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— Chapter 4 Learning Goals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113494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2770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To make sure that goals and plans are well integrated across the many people, work units, and levels of an organization as a whole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Goals set anywhere in the organization should ideally help advance its overall mission or purpose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</a:rPr>
              <a:t>Goal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77047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</a:rPr>
              <a:t>Figure 4.6 A sample hierarchy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98" y="1234384"/>
            <a:ext cx="8045205" cy="502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135189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/>
              <a:t>Participatory planning requires that the planning process include people who will be affected by the plans and/or will help implement them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/>
              <a:t>Benefits of participation and involvement:</a:t>
            </a:r>
          </a:p>
          <a:p>
            <a:pPr lvl="2">
              <a:lnSpc>
                <a:spcPct val="110000"/>
              </a:lnSpc>
              <a:buFont typeface="Candara" pitchFamily="34" charset="0"/>
              <a:buChar char="–"/>
            </a:pPr>
            <a:r>
              <a:rPr lang="en-US" dirty="0"/>
              <a:t>Promotes creativity in planning</a:t>
            </a:r>
          </a:p>
          <a:p>
            <a:pPr lvl="2">
              <a:lnSpc>
                <a:spcPct val="110000"/>
              </a:lnSpc>
              <a:buFont typeface="Candara" pitchFamily="34" charset="0"/>
              <a:buChar char="–"/>
            </a:pPr>
            <a:r>
              <a:rPr lang="en-US" dirty="0"/>
              <a:t>Increases available information</a:t>
            </a:r>
          </a:p>
          <a:p>
            <a:pPr lvl="2">
              <a:lnSpc>
                <a:spcPct val="110000"/>
              </a:lnSpc>
              <a:buFont typeface="Candara" pitchFamily="34" charset="0"/>
              <a:buChar char="–"/>
            </a:pPr>
            <a:r>
              <a:rPr lang="en-US" dirty="0"/>
              <a:t>Fosters understanding, acceptance, and commitment to the final plan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and involvement</a:t>
            </a:r>
          </a:p>
        </p:txBody>
      </p:sp>
    </p:spTree>
    <p:extLst>
      <p:ext uri="{BB962C8B-B14F-4D97-AF65-F5344CB8AC3E}">
        <p14:creationId xmlns:p14="http://schemas.microsoft.com/office/powerpoint/2010/main" val="2168141632"/>
      </p:ext>
    </p:extLst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Figure 4.7 How participation and involvement help build commitments to plans</a:t>
            </a:r>
            <a:endParaRPr lang="en-US" dirty="0"/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12" y="1676400"/>
            <a:ext cx="5676377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049102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SzPct val="90000"/>
            </a:pPr>
            <a:r>
              <a:rPr lang="en-US" dirty="0"/>
              <a:t>Planning:</a:t>
            </a:r>
          </a:p>
          <a:p>
            <a:pPr lvl="1">
              <a:buSzPct val="90000"/>
            </a:pPr>
            <a:r>
              <a:rPr lang="en-US" dirty="0"/>
              <a:t>The process of setting objectives and determining how to best accomplish them </a:t>
            </a:r>
          </a:p>
          <a:p>
            <a:pPr>
              <a:buSzPct val="90000"/>
            </a:pPr>
            <a:r>
              <a:rPr lang="en-US" dirty="0"/>
              <a:t>Objectives: </a:t>
            </a:r>
          </a:p>
          <a:p>
            <a:pPr lvl="1">
              <a:buSzPct val="90000"/>
            </a:pPr>
            <a:r>
              <a:rPr lang="en-US" dirty="0"/>
              <a:t>Identify the specific results or desired outcomes that one intends to achieve</a:t>
            </a:r>
          </a:p>
          <a:p>
            <a:pPr>
              <a:buSzPct val="90000"/>
            </a:pPr>
            <a:r>
              <a:rPr lang="en-US" dirty="0"/>
              <a:t>Plan:</a:t>
            </a:r>
          </a:p>
          <a:p>
            <a:pPr lvl="1">
              <a:buSzPct val="90000"/>
            </a:pPr>
            <a:r>
              <a:rPr lang="en-US" dirty="0"/>
              <a:t>A statement of action steps to be taken in order to accomplish the objectives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how do managers plan?</a:t>
            </a:r>
          </a:p>
        </p:txBody>
      </p:sp>
    </p:spTree>
    <p:extLst>
      <p:ext uri="{BB962C8B-B14F-4D97-AF65-F5344CB8AC3E}">
        <p14:creationId xmlns:p14="http://schemas.microsoft.com/office/powerpoint/2010/main" val="1955268586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4.1 the roles of planning and controlling in the management process</a:t>
            </a:r>
          </a:p>
        </p:txBody>
      </p:sp>
      <p:pic>
        <p:nvPicPr>
          <p:cNvPr id="16418" name="Picture 3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3" y="1861517"/>
            <a:ext cx="8046154" cy="404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449756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/>
              <a:t>Define your objectives.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/>
              <a:t>Determine where you stand in relations to objectives.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cs typeface="Times New Roman" pitchFamily="18" charset="0"/>
              </a:rPr>
              <a:t>Develop premises regarding future conditions.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cs typeface="Times New Roman" pitchFamily="18" charset="0"/>
              </a:rPr>
              <a:t>Analyze alternatives and make a plan.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cs typeface="Times New Roman" pitchFamily="18" charset="0"/>
              </a:rPr>
              <a:t>Implement the plan and evaluate results.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Planning Process</a:t>
            </a:r>
          </a:p>
        </p:txBody>
      </p:sp>
    </p:spTree>
    <p:extLst>
      <p:ext uri="{BB962C8B-B14F-4D97-AF65-F5344CB8AC3E}">
        <p14:creationId xmlns:p14="http://schemas.microsoft.com/office/powerpoint/2010/main" val="3555500952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dirty="0"/>
              <a:t>Improves focus and flexibility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dirty="0"/>
              <a:t>Improves action orientation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dirty="0"/>
              <a:t>Improves coordination and control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dirty="0"/>
              <a:t>Improves time management</a:t>
            </a:r>
          </a:p>
          <a:p>
            <a:pPr lvl="1">
              <a:buNone/>
            </a:pPr>
            <a:endParaRPr lang="en-US" dirty="0"/>
          </a:p>
          <a:p>
            <a:pPr>
              <a:buFont typeface="Wingdings" pitchFamily="2" charset="2"/>
              <a:buChar char="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planning</a:t>
            </a:r>
          </a:p>
        </p:txBody>
      </p:sp>
    </p:spTree>
    <p:extLst>
      <p:ext uri="{BB962C8B-B14F-4D97-AF65-F5344CB8AC3E}">
        <p14:creationId xmlns:p14="http://schemas.microsoft.com/office/powerpoint/2010/main" val="438183066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415134"/>
            <a:ext cx="8534400" cy="4495800"/>
          </a:xfrm>
        </p:spPr>
        <p:txBody>
          <a:bodyPr>
            <a:normAutofit fontScale="92500"/>
          </a:bodyPr>
          <a:lstStyle/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b="1" dirty="0"/>
              <a:t>DO</a:t>
            </a:r>
            <a:r>
              <a:rPr lang="en-US" dirty="0"/>
              <a:t> say “no” to requests that distract you from what you should be doing.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b="1" dirty="0"/>
              <a:t>DON’T</a:t>
            </a:r>
            <a:r>
              <a:rPr lang="en-US" dirty="0"/>
              <a:t> get bogged down in details that can be addressed later.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b="1" dirty="0"/>
              <a:t>DO</a:t>
            </a:r>
            <a:r>
              <a:rPr lang="en-US" dirty="0"/>
              <a:t> screen telephone calls, emails, and meeting requests.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b="1" dirty="0"/>
              <a:t>DON’T</a:t>
            </a:r>
            <a:r>
              <a:rPr lang="en-US" dirty="0"/>
              <a:t> let drop-in visitors or instant messaging use up your time.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b="1" dirty="0"/>
              <a:t>DO</a:t>
            </a:r>
            <a:r>
              <a:rPr lang="en-US" dirty="0"/>
              <a:t> prioritize your important and urgent work.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b="1" dirty="0"/>
              <a:t>DON’T</a:t>
            </a:r>
            <a:r>
              <a:rPr lang="en-US" dirty="0"/>
              <a:t> become calendar bound by letting others control your schedule.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b="1" dirty="0"/>
              <a:t>DO</a:t>
            </a:r>
            <a:r>
              <a:rPr lang="en-US" dirty="0"/>
              <a:t> follow priorities; do most important and urgent work first.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Time Management Tips</a:t>
            </a:r>
          </a:p>
        </p:txBody>
      </p:sp>
    </p:spTree>
    <p:extLst>
      <p:ext uri="{BB962C8B-B14F-4D97-AF65-F5344CB8AC3E}">
        <p14:creationId xmlns:p14="http://schemas.microsoft.com/office/powerpoint/2010/main" val="3789423072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SzPct val="90000"/>
            </a:pPr>
            <a:r>
              <a:rPr lang="en-US" dirty="0"/>
              <a:t>Short-range and long-range plans</a:t>
            </a:r>
          </a:p>
          <a:p>
            <a:pPr lvl="1">
              <a:lnSpc>
                <a:spcPct val="120000"/>
              </a:lnSpc>
              <a:buFont typeface="Candara" pitchFamily="34" charset="0"/>
              <a:buChar char="–"/>
            </a:pPr>
            <a:r>
              <a:rPr lang="en-US" dirty="0"/>
              <a:t>Short-range plans = 1 year or less</a:t>
            </a:r>
          </a:p>
          <a:p>
            <a:pPr lvl="1">
              <a:lnSpc>
                <a:spcPct val="120000"/>
              </a:lnSpc>
              <a:buFont typeface="Candara" pitchFamily="34" charset="0"/>
              <a:buChar char="–"/>
            </a:pPr>
            <a:r>
              <a:rPr lang="en-US" dirty="0"/>
              <a:t>Intermediate-range plans = 1 to 2 years</a:t>
            </a:r>
          </a:p>
          <a:p>
            <a:pPr lvl="1">
              <a:lnSpc>
                <a:spcPct val="120000"/>
              </a:lnSpc>
              <a:buFont typeface="Candara" pitchFamily="34" charset="0"/>
              <a:buChar char="–"/>
            </a:pPr>
            <a:r>
              <a:rPr lang="en-US" dirty="0"/>
              <a:t>Long-range plans = 3 or more years</a:t>
            </a:r>
          </a:p>
          <a:p>
            <a:pPr>
              <a:lnSpc>
                <a:spcPct val="120000"/>
              </a:lnSpc>
            </a:pPr>
            <a:r>
              <a:rPr lang="en-US" dirty="0"/>
              <a:t>People vary in their capability to deal effectively with different time horizons.</a:t>
            </a:r>
          </a:p>
          <a:p>
            <a:pPr>
              <a:lnSpc>
                <a:spcPct val="120000"/>
              </a:lnSpc>
            </a:pPr>
            <a:r>
              <a:rPr lang="en-US" dirty="0"/>
              <a:t>Higher management levels focus on longer time horizons.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Plans Used by Managers</a:t>
            </a:r>
          </a:p>
        </p:txBody>
      </p:sp>
    </p:spTree>
    <p:extLst>
      <p:ext uri="{BB962C8B-B14F-4D97-AF65-F5344CB8AC3E}">
        <p14:creationId xmlns:p14="http://schemas.microsoft.com/office/powerpoint/2010/main" val="3999214262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143005"/>
            <a:ext cx="8534400" cy="4931229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b="1" dirty="0"/>
              <a:t>Strategic plans</a:t>
            </a:r>
            <a:r>
              <a:rPr lang="en-US" dirty="0"/>
              <a:t>: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set broad, comprehensive, and longer-term action directions for the entire organization.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b="1" dirty="0"/>
              <a:t>Tactical plans</a:t>
            </a:r>
            <a:r>
              <a:rPr lang="en-US" dirty="0"/>
              <a:t>: 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define what needs to be done in specific functions to implement strategic plans.</a:t>
            </a:r>
          </a:p>
          <a:p>
            <a:pPr lvl="3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Production plans</a:t>
            </a:r>
          </a:p>
          <a:p>
            <a:pPr lvl="3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Financial plans</a:t>
            </a:r>
          </a:p>
          <a:p>
            <a:pPr lvl="3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Facilities plans</a:t>
            </a:r>
          </a:p>
          <a:p>
            <a:pPr lvl="3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Marketing plans</a:t>
            </a:r>
          </a:p>
          <a:p>
            <a:pPr lvl="3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Human resource plans</a:t>
            </a:r>
          </a:p>
          <a:p>
            <a:pPr lvl="3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lvl="2">
              <a:lnSpc>
                <a:spcPct val="90000"/>
              </a:lnSpc>
              <a:defRPr/>
            </a:pPr>
            <a:r>
              <a:rPr lang="en-US" b="1" dirty="0"/>
              <a:t>Functional plans</a:t>
            </a:r>
            <a:r>
              <a:rPr lang="en-US" dirty="0"/>
              <a:t>:  describe how different operations within the organization will help advance the overall strategy</a:t>
            </a:r>
          </a:p>
          <a:p>
            <a:pPr lvl="2">
              <a:lnSpc>
                <a:spcPct val="90000"/>
              </a:lnSpc>
              <a:defRPr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Char char=""/>
              <a:defRPr/>
            </a:pPr>
            <a:endParaRPr lang="en-US" sz="25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and Tactical Plans</a:t>
            </a:r>
          </a:p>
        </p:txBody>
      </p:sp>
    </p:spTree>
    <p:extLst>
      <p:ext uri="{BB962C8B-B14F-4D97-AF65-F5344CB8AC3E}">
        <p14:creationId xmlns:p14="http://schemas.microsoft.com/office/powerpoint/2010/main" val="2985274346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PowerPoint Theme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Theme.thmx</Template>
  <TotalTime>292</TotalTime>
  <Words>868</Words>
  <Application>Microsoft Office PowerPoint</Application>
  <PresentationFormat>On-screen Show (4:3)</PresentationFormat>
  <Paragraphs>123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Candara</vt:lpstr>
      <vt:lpstr>Courier New</vt:lpstr>
      <vt:lpstr>Verdana</vt:lpstr>
      <vt:lpstr>Wingdings</vt:lpstr>
      <vt:lpstr>PowerPoint Theme</vt:lpstr>
      <vt:lpstr>Chapter 4: planning processes and techniques</vt:lpstr>
      <vt:lpstr>Planning Ahead — Chapter 4 Learning Goals</vt:lpstr>
      <vt:lpstr>Why and how do managers plan?</vt:lpstr>
      <vt:lpstr>Figure 4.1 the roles of planning and controlling in the management process</vt:lpstr>
      <vt:lpstr>Steps in the Planning Process</vt:lpstr>
      <vt:lpstr>Benefits of planning</vt:lpstr>
      <vt:lpstr>Personal Time Management Tips</vt:lpstr>
      <vt:lpstr>Types of Plans Used by Managers</vt:lpstr>
      <vt:lpstr>Strategic and Tactical Plans</vt:lpstr>
      <vt:lpstr>Operational plans </vt:lpstr>
      <vt:lpstr>Operational plans (cont’d)</vt:lpstr>
      <vt:lpstr>Planning Tools and Techniques</vt:lpstr>
      <vt:lpstr>Planning Tools and Techniques (cont’d)</vt:lpstr>
      <vt:lpstr>Video: There's No Snow At The Winter Olympics?</vt:lpstr>
      <vt:lpstr>Planning Tools and Techniques (cont’d)</vt:lpstr>
      <vt:lpstr>Video:  Shell energy scenarios to 2050 </vt:lpstr>
      <vt:lpstr>Planning Tools and Techniques (cont’d)</vt:lpstr>
      <vt:lpstr>Video: Spanish Fashion Retailer Zara's Parent Company Inditex Reports Rise in Profits and Expansion</vt:lpstr>
      <vt:lpstr>Implementing Plans to Achieve Results</vt:lpstr>
      <vt:lpstr>Goal Alignment</vt:lpstr>
      <vt:lpstr>Figure 4.6 A sample hierarchy</vt:lpstr>
      <vt:lpstr>Participation and involvement</vt:lpstr>
      <vt:lpstr>Figure 4.7 How participation and involvement help build commitments to plans</vt:lpstr>
    </vt:vector>
  </TitlesOfParts>
  <Company>John Wiley &amp; Sons Canada,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Management Fundamentals</dc:title>
  <dc:creator>Tegan Wallace</dc:creator>
  <cp:lastModifiedBy>Hu, Roy</cp:lastModifiedBy>
  <cp:revision>126</cp:revision>
  <dcterms:created xsi:type="dcterms:W3CDTF">2013-04-01T18:46:58Z</dcterms:created>
  <dcterms:modified xsi:type="dcterms:W3CDTF">2021-10-22T03:32:39Z</dcterms:modified>
</cp:coreProperties>
</file>