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86400" autoAdjust="0"/>
  </p:normalViewPr>
  <p:slideViewPr>
    <p:cSldViewPr>
      <p:cViewPr>
        <p:scale>
          <a:sx n="140" d="100"/>
          <a:sy n="140" d="100"/>
        </p:scale>
        <p:origin x="-228" y="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0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3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3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44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2EE4-6E2D-4581-BF25-628BA15300FC}" type="datetimeFigureOut">
              <a:rPr lang="en-GB" smtClean="0"/>
              <a:t>29/10/2014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C646-2F50-494B-BAAC-7D00050257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4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kazimierz.walach@kongsberg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kazimierez.walach@kongsberg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rtin.lynghoi@kongsberg.com" TargetMode="External"/><Relationship Id="rId5" Type="http://schemas.openxmlformats.org/officeDocument/2006/relationships/hyperlink" Target="mailto:Chang.min.park@kongsberg.com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dong.hee.kim@kongsberg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_kongsberggrup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339725"/>
            <a:ext cx="59213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bunnlin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416675"/>
            <a:ext cx="88106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843213" y="6416675"/>
            <a:ext cx="36734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2" tIns="47896" rIns="95792" bIns="47896" numCol="1" anchor="ctr" anchorCtr="0" compatLnSpc="1">
            <a:prstTxWarp prst="textNoShape">
              <a:avLst/>
            </a:prstTxWarp>
          </a:bodyPr>
          <a:lstStyle>
            <a:lvl1pPr algn="ctr">
              <a:defRPr sz="700" b="1" smtClean="0"/>
            </a:lvl1pPr>
          </a:lstStyle>
          <a:p>
            <a:pPr>
              <a:defRPr/>
            </a:pPr>
            <a:r>
              <a:rPr lang="en-US" dirty="0"/>
              <a:t>WORLD CLASS – through people, technology and dedication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219075" y="6416675"/>
            <a:ext cx="19288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2" tIns="47896" rIns="95792" bIns="47896" numCol="1" anchor="ctr" anchorCtr="0" compatLnSpc="1">
            <a:prstTxWarp prst="textNoShape">
              <a:avLst/>
            </a:prstTxWarp>
          </a:bodyPr>
          <a:lstStyle>
            <a:lvl1pPr>
              <a:defRPr sz="700" b="1" smtClean="0"/>
            </a:lvl1pPr>
          </a:lstStyle>
          <a:p>
            <a:pPr>
              <a:defRPr/>
            </a:pPr>
            <a:r>
              <a:rPr lang="en-US" dirty="0"/>
              <a:t>/ </a:t>
            </a:r>
            <a:fld id="{1632C8A2-63D7-4F4F-8210-A42886B979EB}" type="slidenum">
              <a:rPr lang="en-US"/>
              <a:pPr>
                <a:defRPr/>
              </a:pPr>
              <a:t>1</a:t>
            </a:fld>
            <a:r>
              <a:rPr lang="en-US" dirty="0"/>
              <a:t> /</a:t>
            </a:r>
          </a:p>
        </p:txBody>
      </p:sp>
      <p:sp>
        <p:nvSpPr>
          <p:cNvPr id="38" name="Rectangle 13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825500" y="6416675"/>
            <a:ext cx="197326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33677" rIns="67355" bIns="33677" numCol="1" anchor="ctr" anchorCtr="0" compatLnSpc="1">
            <a:prstTxWarp prst="textNoShape">
              <a:avLst/>
            </a:prstTxWarp>
          </a:bodyPr>
          <a:lstStyle>
            <a:lvl1pPr>
              <a:defRPr sz="700" b="1"/>
            </a:lvl1pPr>
          </a:lstStyle>
          <a:p>
            <a:fld id="{58C5F413-B549-4070-BBA8-C4B76BF504CC}" type="datetime5">
              <a:rPr lang="en-GB"/>
              <a:pPr/>
              <a:t>29-Oct-14</a:t>
            </a:fld>
            <a:endParaRPr lang="en-GB" dirty="0"/>
          </a:p>
        </p:txBody>
      </p:sp>
      <p:pic>
        <p:nvPicPr>
          <p:cNvPr id="39" name="Picture 15" descr="thefull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6524625"/>
            <a:ext cx="11969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041289" y="48494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3172"/>
                </a:solidFill>
                <a:latin typeface="Verdana" pitchFamily="34" charset="0"/>
              </a:rPr>
              <a:t>Navigation</a:t>
            </a:r>
            <a:endParaRPr lang="en-US" sz="12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3492" y="4827296"/>
            <a:ext cx="190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3172"/>
                </a:solidFill>
                <a:latin typeface="Verdana" pitchFamily="34" charset="0"/>
              </a:rPr>
              <a:t>IVCS</a:t>
            </a:r>
          </a:p>
          <a:p>
            <a:pPr lvl="0" algn="ctr" defTabSz="957263" fontAlgn="base">
              <a:spcBef>
                <a:spcPct val="50000"/>
              </a:spcBef>
              <a:spcAft>
                <a:spcPct val="0"/>
              </a:spcAft>
            </a:pP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27584" y="1238675"/>
            <a:ext cx="2878467" cy="471379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 bwMode="auto">
          <a:xfrm>
            <a:off x="1259632" y="3160690"/>
            <a:ext cx="2160240" cy="153233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IVCS Project Manager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800" b="1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Busan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office Korea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</a:br>
            <a:r>
              <a:rPr lang="en-US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Chang Min Park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  <a:hlinkClick r:id="rId5"/>
              </a:rPr>
              <a:t>Chang.min.park@kongsberg.com</a:t>
            </a:r>
            <a:endParaRPr lang="nb-NO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+82517498604</a:t>
            </a:r>
            <a:endParaRPr lang="en-US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endParaRPr lang="en-US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endParaRPr lang="en-US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endParaRPr lang="en-GB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3852876" y="2462626"/>
            <a:ext cx="1798288" cy="14642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Local 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Advisor </a:t>
            </a:r>
            <a:r>
              <a:rPr lang="en-US" sz="800" b="1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Busan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50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50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Operation Manager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GB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Martin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Lynghøi</a:t>
            </a:r>
            <a:endParaRPr lang="en-GB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(</a:t>
            </a: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  <a:hlinkClick r:id="rId6"/>
              </a:rPr>
              <a:t>martin.lynghoi@kongsberg.com</a:t>
            </a:r>
            <a:endParaRPr lang="nb-NO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+821074912321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endParaRPr lang="nb-NO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endParaRPr lang="en-GB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223628" y="1504270"/>
            <a:ext cx="2232248" cy="1055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IVCS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Main Project </a:t>
            </a:r>
            <a: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Manager </a:t>
            </a:r>
            <a:b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Head office Norway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</a:br>
            <a:r>
              <a:rPr lang="en-GB" sz="800" dirty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Stein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Dahle</a:t>
            </a:r>
            <a:endParaRPr lang="en-GB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(</a:t>
            </a: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  <a:hlinkClick r:id="rId7"/>
              </a:rPr>
              <a:t>stein.dahle@kongsberg.com</a:t>
            </a:r>
            <a:r>
              <a:rPr lang="nb-NO" sz="800" dirty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)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+47330322222</a:t>
            </a:r>
            <a:endParaRPr lang="en-GB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70" name="Straight Connector 69"/>
          <p:cNvCxnSpPr>
            <a:stCxn id="69" idx="2"/>
            <a:endCxn id="58" idx="0"/>
          </p:cNvCxnSpPr>
          <p:nvPr/>
        </p:nvCxnSpPr>
        <p:spPr bwMode="auto">
          <a:xfrm>
            <a:off x="2339752" y="2559878"/>
            <a:ext cx="0" cy="600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331640" y="260648"/>
            <a:ext cx="627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Organization chart – Level I</a:t>
            </a:r>
            <a:endParaRPr lang="nb-NO" b="1" dirty="0"/>
          </a:p>
          <a:p>
            <a:pPr algn="ctr"/>
            <a:r>
              <a:rPr lang="nb-NO" b="1" dirty="0" smtClean="0"/>
              <a:t>HHI/HSHI UASC 14500 &amp; 18800 TEU Container </a:t>
            </a:r>
            <a:r>
              <a:rPr lang="nb-NO" b="1" dirty="0" err="1" smtClean="0"/>
              <a:t>vessels</a:t>
            </a:r>
            <a:endParaRPr lang="en-GB" b="1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651164" y="2822386"/>
            <a:ext cx="1373186" cy="1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732286" y="1315878"/>
            <a:ext cx="2584130" cy="471379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ounded Rectangle 55"/>
          <p:cNvSpPr/>
          <p:nvPr/>
        </p:nvSpPr>
        <p:spPr bwMode="auto">
          <a:xfrm>
            <a:off x="5917121" y="1504270"/>
            <a:ext cx="2214459" cy="10556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Navigation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Main Project </a:t>
            </a:r>
            <a: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Manager </a:t>
            </a:r>
            <a:b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Head office Norway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</a:b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Kazimierz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Walach</a:t>
            </a:r>
            <a:endParaRPr lang="en-GB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(</a:t>
            </a: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  <a:hlinkClick r:id="rId8"/>
              </a:rPr>
              <a:t>kazimierz.walach@kongsberg.com</a:t>
            </a: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)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+4732285590</a:t>
            </a:r>
            <a:endParaRPr lang="en-GB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57" name="Straight Connector 56"/>
          <p:cNvCxnSpPr>
            <a:stCxn id="56" idx="2"/>
            <a:endCxn id="59" idx="0"/>
          </p:cNvCxnSpPr>
          <p:nvPr/>
        </p:nvCxnSpPr>
        <p:spPr bwMode="auto">
          <a:xfrm>
            <a:off x="7024351" y="2559878"/>
            <a:ext cx="0" cy="5464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17121" y="3106283"/>
            <a:ext cx="2214459" cy="11237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Navigation Project Manager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sz="800" b="1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Busan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office Korea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Verdana" pitchFamily="34" charset="0"/>
              </a:rPr>
            </a:br>
            <a:r>
              <a:rPr lang="en-US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Dong </a:t>
            </a:r>
            <a:r>
              <a:rPr lang="en-US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Hee</a:t>
            </a:r>
            <a:r>
              <a:rPr lang="en-US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Kim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nb-NO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  <a:hlinkClick r:id="rId9"/>
              </a:rPr>
              <a:t>dong.hee.kim@kongsberg.com</a:t>
            </a:r>
            <a:endParaRPr lang="en-US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+82517198743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endParaRPr lang="en-GB" sz="800" dirty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2375756" y="2822386"/>
            <a:ext cx="1477120" cy="0"/>
          </a:xfrm>
          <a:prstGeom prst="line">
            <a:avLst/>
          </a:prstGeom>
          <a:ln w="25400"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_kongsberggrup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339725"/>
            <a:ext cx="59213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bunnlin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6416675"/>
            <a:ext cx="88106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2843213" y="6416675"/>
            <a:ext cx="36734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2" tIns="47896" rIns="95792" bIns="47896" numCol="1" anchor="ctr" anchorCtr="0" compatLnSpc="1">
            <a:prstTxWarp prst="textNoShape">
              <a:avLst/>
            </a:prstTxWarp>
          </a:bodyPr>
          <a:lstStyle>
            <a:lvl1pPr algn="ctr">
              <a:defRPr sz="700" b="1" smtClean="0"/>
            </a:lvl1pPr>
          </a:lstStyle>
          <a:p>
            <a:pPr>
              <a:defRPr/>
            </a:pPr>
            <a:r>
              <a:rPr lang="en-US" dirty="0"/>
              <a:t>WORLD CLASS – through people, technology and dedication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219075" y="6416675"/>
            <a:ext cx="192881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2" tIns="47896" rIns="95792" bIns="47896" numCol="1" anchor="ctr" anchorCtr="0" compatLnSpc="1">
            <a:prstTxWarp prst="textNoShape">
              <a:avLst/>
            </a:prstTxWarp>
          </a:bodyPr>
          <a:lstStyle>
            <a:lvl1pPr>
              <a:defRPr sz="700" b="1" smtClean="0"/>
            </a:lvl1pPr>
          </a:lstStyle>
          <a:p>
            <a:pPr>
              <a:defRPr/>
            </a:pPr>
            <a:r>
              <a:rPr lang="en-US" dirty="0"/>
              <a:t>/ </a:t>
            </a:r>
            <a:fld id="{1632C8A2-63D7-4F4F-8210-A42886B979EB}" type="slidenum">
              <a:rPr lang="en-US"/>
              <a:pPr>
                <a:defRPr/>
              </a:pPr>
              <a:t>2</a:t>
            </a:fld>
            <a:r>
              <a:rPr lang="en-US" dirty="0"/>
              <a:t> /</a:t>
            </a:r>
          </a:p>
        </p:txBody>
      </p:sp>
      <p:sp>
        <p:nvSpPr>
          <p:cNvPr id="38" name="Rectangle 13"/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825500" y="6416675"/>
            <a:ext cx="1973263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355" tIns="33677" rIns="67355" bIns="33677" numCol="1" anchor="ctr" anchorCtr="0" compatLnSpc="1">
            <a:prstTxWarp prst="textNoShape">
              <a:avLst/>
            </a:prstTxWarp>
          </a:bodyPr>
          <a:lstStyle>
            <a:lvl1pPr>
              <a:defRPr sz="700" b="1"/>
            </a:lvl1pPr>
          </a:lstStyle>
          <a:p>
            <a:fld id="{58C5F413-B549-4070-BBA8-C4B76BF504CC}" type="datetime5">
              <a:rPr lang="en-GB"/>
              <a:pPr/>
              <a:t>29-Oct-14</a:t>
            </a:fld>
            <a:endParaRPr lang="en-GB" dirty="0"/>
          </a:p>
        </p:txBody>
      </p:sp>
      <p:pic>
        <p:nvPicPr>
          <p:cNvPr id="39" name="Picture 15" descr="thefull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6524625"/>
            <a:ext cx="11969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ounded Rectangle 68"/>
          <p:cNvSpPr/>
          <p:nvPr/>
        </p:nvSpPr>
        <p:spPr bwMode="auto">
          <a:xfrm>
            <a:off x="2109253" y="1211661"/>
            <a:ext cx="1748856" cy="510778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IVCS Project </a:t>
            </a:r>
            <a: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KM-</a:t>
            </a:r>
            <a:r>
              <a:rPr lang="en-US" sz="800" b="1" dirty="0" err="1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Horten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GB" sz="800" dirty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Stein </a:t>
            </a:r>
            <a:r>
              <a:rPr lang="en-GB" sz="800" dirty="0" err="1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Dahle</a:t>
            </a:r>
            <a:endParaRPr lang="en-GB" sz="800" dirty="0">
              <a:ln w="9525">
                <a:noFill/>
                <a:prstDash val="solid"/>
                <a:miter lim="800000"/>
              </a:ln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2" name="Rounded Rectangle 41"/>
          <p:cNvSpPr/>
          <p:nvPr/>
        </p:nvSpPr>
        <p:spPr>
          <a:xfrm>
            <a:off x="81214" y="3847554"/>
            <a:ext cx="1178420" cy="247658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02907" y="6000382"/>
            <a:ext cx="105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K-Chief </a:t>
            </a:r>
            <a:r>
              <a:rPr lang="en-US" altLang="zh-CN" sz="1000" b="1" dirty="0">
                <a:solidFill>
                  <a:srgbClr val="003172"/>
                </a:solidFill>
                <a:latin typeface="Verdana" pitchFamily="34" charset="0"/>
              </a:rPr>
              <a:t>600 </a:t>
            </a: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cxnSp>
        <p:nvCxnSpPr>
          <p:cNvPr id="7" name="肘形连接符 6"/>
          <p:cNvCxnSpPr/>
          <p:nvPr/>
        </p:nvCxnSpPr>
        <p:spPr>
          <a:xfrm>
            <a:off x="741174" y="3265595"/>
            <a:ext cx="5248669" cy="117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69"/>
          <p:cNvCxnSpPr/>
          <p:nvPr/>
        </p:nvCxnSpPr>
        <p:spPr bwMode="auto">
          <a:xfrm>
            <a:off x="2920871" y="1740588"/>
            <a:ext cx="0" cy="15250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1640" y="260648"/>
            <a:ext cx="627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Organization chart – Level 2 Horten</a:t>
            </a:r>
            <a:endParaRPr lang="nb-NO" b="1" dirty="0"/>
          </a:p>
          <a:p>
            <a:pPr algn="ctr"/>
            <a:r>
              <a:rPr lang="nb-NO" b="1" dirty="0" smtClean="0"/>
              <a:t>HHI/HSHI UASC 14500 &amp; 18800 TEU Container </a:t>
            </a:r>
            <a:r>
              <a:rPr lang="nb-NO" b="1" dirty="0" err="1" smtClean="0"/>
              <a:t>vessels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166688" y="3952893"/>
            <a:ext cx="1716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03</a:t>
            </a:r>
          </a:p>
          <a:p>
            <a:r>
              <a:rPr lang="en-GB" sz="800" dirty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Stein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Dahle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/>
            </a:r>
            <a:b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</a:b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Andrzej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Kamecki</a:t>
            </a:r>
            <a:endParaRPr lang="en-GB" sz="800" dirty="0" smtClean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nb-NO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Line Johansen</a:t>
            </a:r>
          </a:p>
          <a:p>
            <a:r>
              <a:rPr lang="nb-NO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Sun IN </a:t>
            </a:r>
            <a:r>
              <a:rPr lang="nb-NO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Choi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1233" y="4590471"/>
            <a:ext cx="171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Product:</a:t>
            </a:r>
            <a:b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GB" altLang="zh-CN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Rune </a:t>
            </a:r>
            <a:r>
              <a:rPr lang="en-GB" altLang="zh-CN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Melås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endParaRPr lang="en-GB" sz="800" dirty="0"/>
          </a:p>
        </p:txBody>
      </p:sp>
      <p:sp>
        <p:nvSpPr>
          <p:cNvPr id="33" name="Rounded Rectangle 41"/>
          <p:cNvSpPr/>
          <p:nvPr/>
        </p:nvSpPr>
        <p:spPr>
          <a:xfrm>
            <a:off x="1387189" y="3838283"/>
            <a:ext cx="1250427" cy="247658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41"/>
          <p:cNvSpPr/>
          <p:nvPr/>
        </p:nvSpPr>
        <p:spPr>
          <a:xfrm>
            <a:off x="2844659" y="3838282"/>
            <a:ext cx="1127472" cy="247658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1387188" y="5973737"/>
            <a:ext cx="1250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K-Thrust 600 </a:t>
            </a: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cxnSp>
        <p:nvCxnSpPr>
          <p:cNvPr id="48" name="Straight Connector 69"/>
          <p:cNvCxnSpPr>
            <a:endCxn id="40" idx="0"/>
          </p:cNvCxnSpPr>
          <p:nvPr/>
        </p:nvCxnSpPr>
        <p:spPr bwMode="auto">
          <a:xfrm>
            <a:off x="3408395" y="3277304"/>
            <a:ext cx="0" cy="5609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69"/>
          <p:cNvCxnSpPr/>
          <p:nvPr/>
        </p:nvCxnSpPr>
        <p:spPr bwMode="auto">
          <a:xfrm>
            <a:off x="731270" y="3256404"/>
            <a:ext cx="19808" cy="582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69"/>
          <p:cNvCxnSpPr/>
          <p:nvPr/>
        </p:nvCxnSpPr>
        <p:spPr bwMode="auto">
          <a:xfrm>
            <a:off x="2002498" y="3247446"/>
            <a:ext cx="19808" cy="582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467822" y="3952893"/>
            <a:ext cx="1716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04</a:t>
            </a:r>
          </a:p>
          <a:p>
            <a:r>
              <a:rPr lang="en-GB" sz="800" dirty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Stein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Dahle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/>
            </a:r>
            <a:b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</a:b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Andrzej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Kamecki</a:t>
            </a:r>
            <a:endParaRPr lang="en-GB" sz="800" dirty="0" smtClean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nb-NO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Line Johansen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84040" y="4590470"/>
            <a:ext cx="171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Product:</a:t>
            </a:r>
            <a:b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GB" altLang="zh-CN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Ørjan</a:t>
            </a:r>
            <a:r>
              <a:rPr lang="en-GB" altLang="zh-CN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 </a:t>
            </a:r>
            <a:r>
              <a:rPr lang="en-GB" altLang="zh-CN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Sti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endParaRPr lang="en-GB" sz="800" dirty="0"/>
          </a:p>
        </p:txBody>
      </p:sp>
      <p:sp>
        <p:nvSpPr>
          <p:cNvPr id="59" name="Rectangle 58"/>
          <p:cNvSpPr/>
          <p:nvPr/>
        </p:nvSpPr>
        <p:spPr>
          <a:xfrm>
            <a:off x="2865124" y="3974559"/>
            <a:ext cx="1716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05</a:t>
            </a:r>
          </a:p>
          <a:p>
            <a:r>
              <a:rPr lang="en-GB" sz="800" dirty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Stein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Dahle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/>
            </a:r>
            <a:b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</a:b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Andrzej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Kamecki</a:t>
            </a:r>
            <a:endParaRPr lang="en-GB" sz="800" dirty="0" smtClean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Thomas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Øksendal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5404" y="5986126"/>
            <a:ext cx="105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VPS (Maren) </a:t>
            </a: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sp>
        <p:nvSpPr>
          <p:cNvPr id="61" name="Rounded Rectangle 41"/>
          <p:cNvSpPr/>
          <p:nvPr/>
        </p:nvSpPr>
        <p:spPr>
          <a:xfrm>
            <a:off x="4139952" y="3835971"/>
            <a:ext cx="1126192" cy="247658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5473577" y="5973738"/>
            <a:ext cx="105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VPS (EPOS) </a:t>
            </a: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47485" y="3974558"/>
            <a:ext cx="171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06</a:t>
            </a:r>
          </a:p>
          <a:p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Stein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Dahle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/>
            </a:r>
            <a:b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</a:b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73753" y="4657386"/>
            <a:ext cx="171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Product:</a:t>
            </a:r>
            <a:b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altLang="zh-CN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Johnny </a:t>
            </a:r>
            <a:r>
              <a:rPr lang="en-US" altLang="zh-CN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Johnsen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endParaRPr lang="en-GB" sz="800" dirty="0"/>
          </a:p>
        </p:txBody>
      </p:sp>
      <p:cxnSp>
        <p:nvCxnSpPr>
          <p:cNvPr id="65" name="Straight Connector 69"/>
          <p:cNvCxnSpPr/>
          <p:nvPr/>
        </p:nvCxnSpPr>
        <p:spPr bwMode="auto">
          <a:xfrm>
            <a:off x="4759335" y="3277304"/>
            <a:ext cx="10390" cy="570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Rounded Rectangle 41"/>
          <p:cNvSpPr/>
          <p:nvPr/>
        </p:nvSpPr>
        <p:spPr>
          <a:xfrm>
            <a:off x="5408951" y="3838492"/>
            <a:ext cx="1161784" cy="247658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395349" y="3986716"/>
            <a:ext cx="171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08</a:t>
            </a:r>
          </a:p>
          <a:p>
            <a:r>
              <a:rPr lang="en-GB" sz="800" dirty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F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redrik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Austad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/>
            </a:r>
            <a:b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</a:b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408951" y="4661345"/>
            <a:ext cx="1716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Product:</a:t>
            </a:r>
            <a:b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altLang="zh-CN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Vegard</a:t>
            </a:r>
            <a:r>
              <a:rPr lang="en-US" altLang="zh-CN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Hansen</a:t>
            </a:r>
          </a:p>
          <a:p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endParaRPr lang="en-GB" sz="800" dirty="0"/>
          </a:p>
        </p:txBody>
      </p:sp>
      <p:sp>
        <p:nvSpPr>
          <p:cNvPr id="72" name="Rounded Rectangle 41"/>
          <p:cNvSpPr/>
          <p:nvPr/>
        </p:nvSpPr>
        <p:spPr>
          <a:xfrm>
            <a:off x="6718418" y="3829534"/>
            <a:ext cx="998094" cy="247658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ounded Rectangle 41"/>
          <p:cNvSpPr/>
          <p:nvPr/>
        </p:nvSpPr>
        <p:spPr>
          <a:xfrm>
            <a:off x="7861744" y="3847553"/>
            <a:ext cx="998094" cy="247658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6643903" y="3976927"/>
            <a:ext cx="1716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07</a:t>
            </a:r>
          </a:p>
          <a:p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Kazimierz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Walach</a:t>
            </a:r>
            <a:endParaRPr lang="en-GB" sz="800" dirty="0" smtClean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nb-NO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Kai Henning Lie</a:t>
            </a:r>
            <a:br>
              <a:rPr lang="nb-NO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</a:br>
            <a:r>
              <a:rPr lang="nb-NO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Sven Arild Sande</a:t>
            </a:r>
          </a:p>
          <a:p>
            <a:r>
              <a:rPr lang="nb-NO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Line M. Johansen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861744" y="3988484"/>
            <a:ext cx="1716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10</a:t>
            </a:r>
          </a:p>
          <a:p>
            <a:r>
              <a:rPr lang="en-GB" sz="800" dirty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Kazimierz </a:t>
            </a:r>
            <a:r>
              <a:rPr lang="en-GB" sz="800" dirty="0" err="1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Walach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/>
            </a:r>
            <a:br>
              <a:rPr lang="en-GB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</a:b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79658" y="4665959"/>
            <a:ext cx="171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Product:</a:t>
            </a:r>
            <a:b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altLang="zh-CN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Ørjan</a:t>
            </a:r>
            <a:r>
              <a:rPr lang="en-US" altLang="zh-CN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r>
              <a:rPr lang="en-US" altLang="zh-CN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Sti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endParaRPr lang="en-GB" sz="800" dirty="0"/>
          </a:p>
        </p:txBody>
      </p:sp>
      <p:sp>
        <p:nvSpPr>
          <p:cNvPr id="78" name="Rectangle 77"/>
          <p:cNvSpPr/>
          <p:nvPr/>
        </p:nvSpPr>
        <p:spPr>
          <a:xfrm>
            <a:off x="7887618" y="4639186"/>
            <a:ext cx="171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Product:</a:t>
            </a:r>
            <a:b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GB" altLang="zh-CN" sz="800" dirty="0" smtClean="0">
                <a:ln w="9525">
                  <a:noFill/>
                  <a:prstDash val="solid"/>
                  <a:miter lim="800000"/>
                </a:ln>
                <a:latin typeface="Verdana" pitchFamily="34" charset="0"/>
              </a:rPr>
              <a:t>Kai Henning Lie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  <a:endParaRPr lang="en-GB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173753" y="5854060"/>
            <a:ext cx="1056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 </a:t>
            </a:r>
            <a:r>
              <a:rPr lang="en-US" altLang="zh-CN" sz="1000" b="1" dirty="0" err="1" smtClean="0">
                <a:solidFill>
                  <a:srgbClr val="003172"/>
                </a:solidFill>
                <a:latin typeface="Verdana" pitchFamily="34" charset="0"/>
              </a:rPr>
              <a:t>Ship@web</a:t>
            </a: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 </a:t>
            </a: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cxnSp>
        <p:nvCxnSpPr>
          <p:cNvPr id="81" name="Straight Connector 69"/>
          <p:cNvCxnSpPr/>
          <p:nvPr/>
        </p:nvCxnSpPr>
        <p:spPr bwMode="auto">
          <a:xfrm>
            <a:off x="5979453" y="3277304"/>
            <a:ext cx="10390" cy="570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69"/>
          <p:cNvCxnSpPr/>
          <p:nvPr/>
        </p:nvCxnSpPr>
        <p:spPr bwMode="auto">
          <a:xfrm>
            <a:off x="7194465" y="3295731"/>
            <a:ext cx="10390" cy="570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69"/>
          <p:cNvCxnSpPr/>
          <p:nvPr/>
        </p:nvCxnSpPr>
        <p:spPr bwMode="auto">
          <a:xfrm>
            <a:off x="8355596" y="3277304"/>
            <a:ext cx="5195" cy="588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 bwMode="auto">
          <a:xfrm>
            <a:off x="6958000" y="1211661"/>
            <a:ext cx="1748856" cy="510778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Nav. Project </a:t>
            </a:r>
            <a: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/>
            </a:r>
            <a:br>
              <a:rPr lang="en-US" sz="800" b="1" dirty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KM-Kongsberg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GB" sz="800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Kazimierz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Walach</a:t>
            </a:r>
            <a:endParaRPr lang="en-GB" sz="800" dirty="0">
              <a:ln w="9525">
                <a:noFill/>
                <a:prstDash val="solid"/>
                <a:miter lim="800000"/>
              </a:ln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74" name="Straight Connector 69"/>
          <p:cNvCxnSpPr/>
          <p:nvPr/>
        </p:nvCxnSpPr>
        <p:spPr bwMode="auto">
          <a:xfrm>
            <a:off x="7777540" y="1722438"/>
            <a:ext cx="0" cy="15250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83055" y="5807894"/>
            <a:ext cx="105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K-Steering 600</a:t>
            </a: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855112" y="4619821"/>
            <a:ext cx="1716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Product:</a:t>
            </a:r>
            <a:b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</a:br>
            <a:r>
              <a:rPr lang="en-US" altLang="zh-CN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Roald </a:t>
            </a:r>
            <a:r>
              <a:rPr lang="en-US" altLang="zh-CN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Baksaas</a:t>
            </a:r>
            <a:endParaRPr lang="en-GB" sz="800" dirty="0">
              <a:ln w="9525">
                <a:noFill/>
                <a:prstDash val="solid"/>
                <a:miter lim="800000"/>
              </a:ln>
              <a:latin typeface="Verdana" pitchFamily="34" charset="0"/>
            </a:endParaRPr>
          </a:p>
          <a:p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</a:p>
          <a:p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Product </a:t>
            </a:r>
            <a:r>
              <a:rPr lang="en-US" altLang="zh-CN" sz="800" b="1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Marorka</a:t>
            </a:r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:</a:t>
            </a:r>
          </a:p>
          <a:p>
            <a:r>
              <a:rPr lang="en-US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Sigmundur</a:t>
            </a:r>
            <a:r>
              <a:rPr lang="en-US" sz="800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 </a:t>
            </a:r>
          </a:p>
          <a:p>
            <a:r>
              <a:rPr lang="en-US" sz="800" dirty="0" err="1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Stefanson</a:t>
            </a:r>
            <a:endParaRPr lang="en-US" sz="800" dirty="0" smtClean="0">
              <a:ln w="9525">
                <a:noFill/>
                <a:prstDash val="solid"/>
                <a:miter lim="800000"/>
              </a:ln>
              <a:solidFill>
                <a:srgbClr val="002060"/>
              </a:solidFill>
              <a:latin typeface="Verdana" pitchFamily="34" charset="0"/>
            </a:endParaRPr>
          </a:p>
          <a:p>
            <a:endParaRPr lang="en-GB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7820840" y="5800327"/>
            <a:ext cx="105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000" b="1" dirty="0" smtClean="0">
                <a:solidFill>
                  <a:srgbClr val="003172"/>
                </a:solidFill>
                <a:latin typeface="Verdana" pitchFamily="34" charset="0"/>
              </a:rPr>
              <a:t>K-Bridge Navigation</a:t>
            </a:r>
            <a:endParaRPr lang="en-GB" sz="1000" b="1" dirty="0">
              <a:solidFill>
                <a:srgbClr val="003172"/>
              </a:solidFill>
              <a:latin typeface="Verdana" pitchFamily="34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4720" y="1700808"/>
            <a:ext cx="1748856" cy="715089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01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 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KMK-Busan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GB" sz="800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Dong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Ju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 Shin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800" b="1" dirty="0" err="1" smtClean="0">
                <a:solidFill>
                  <a:srgbClr val="003172"/>
                </a:solidFill>
                <a:latin typeface="Verdana" pitchFamily="34" charset="0"/>
              </a:rPr>
              <a:t>Auto</a:t>
            </a:r>
            <a:r>
              <a:rPr lang="en-US" altLang="zh-CN" sz="800" b="1" dirty="0" err="1" smtClean="0">
                <a:solidFill>
                  <a:srgbClr val="003172"/>
                </a:solidFill>
                <a:latin typeface="Verdana" pitchFamily="34" charset="0"/>
              </a:rPr>
              <a:t>Chief</a:t>
            </a:r>
            <a:r>
              <a:rPr lang="en-US" altLang="zh-CN" sz="800" b="1" dirty="0" smtClean="0">
                <a:solidFill>
                  <a:srgbClr val="003172"/>
                </a:solidFill>
                <a:latin typeface="Verdana" pitchFamily="34" charset="0"/>
              </a:rPr>
              <a:t> </a:t>
            </a:r>
            <a:r>
              <a:rPr lang="en-US" altLang="zh-CN" sz="800" b="1" dirty="0">
                <a:solidFill>
                  <a:srgbClr val="003172"/>
                </a:solidFill>
                <a:latin typeface="Verdana" pitchFamily="34" charset="0"/>
              </a:rPr>
              <a:t>600</a:t>
            </a:r>
            <a:endParaRPr lang="en-GB" sz="800" dirty="0">
              <a:ln w="9525">
                <a:noFill/>
                <a:prstDash val="solid"/>
                <a:miter lim="800000"/>
              </a:ln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3015" y="2475635"/>
            <a:ext cx="1748856" cy="715089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800" b="1" dirty="0" smtClean="0">
                <a:ln w="9525">
                  <a:noFill/>
                  <a:prstDash val="solid"/>
                  <a:miter lim="800000"/>
                </a:ln>
                <a:solidFill>
                  <a:srgbClr val="002060"/>
                </a:solidFill>
                <a:latin typeface="Verdana" pitchFamily="34" charset="0"/>
              </a:rPr>
              <a:t>Project: 02</a:t>
            </a: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 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KMK-Busan</a:t>
            </a:r>
            <a:br>
              <a:rPr lang="en-US" sz="800" b="1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</a:br>
            <a:r>
              <a:rPr lang="en-GB" sz="800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Dong </a:t>
            </a:r>
            <a:r>
              <a:rPr lang="en-GB" sz="800" dirty="0" err="1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Ju</a:t>
            </a:r>
            <a:r>
              <a:rPr lang="en-GB" sz="800" dirty="0" smtClean="0">
                <a:ln w="9525">
                  <a:noFill/>
                  <a:prstDash val="solid"/>
                  <a:miter lim="800000"/>
                </a:ln>
                <a:solidFill>
                  <a:schemeClr val="tx1"/>
                </a:solidFill>
                <a:latin typeface="Verdana" pitchFamily="34" charset="0"/>
              </a:rPr>
              <a:t> Shin</a:t>
            </a:r>
          </a:p>
          <a:p>
            <a:pPr algn="ctr" defTabSz="957263" fontAlgn="base">
              <a:spcBef>
                <a:spcPct val="5000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03172"/>
                </a:solidFill>
                <a:latin typeface="Verdana" pitchFamily="34" charset="0"/>
              </a:rPr>
              <a:t>Bearing wear</a:t>
            </a:r>
            <a:endParaRPr lang="en-GB" sz="800" dirty="0">
              <a:ln w="9525">
                <a:noFill/>
                <a:prstDash val="solid"/>
                <a:miter lim="800000"/>
              </a:ln>
              <a:solidFill>
                <a:schemeClr val="tx1"/>
              </a:solidFill>
              <a:latin typeface="Verdana" pitchFamily="34" charset="0"/>
            </a:endParaRPr>
          </a:p>
        </p:txBody>
      </p:sp>
      <p:cxnSp>
        <p:nvCxnSpPr>
          <p:cNvPr id="10" name="Straight Connector 9"/>
          <p:cNvCxnSpPr>
            <a:stCxn id="50" idx="3"/>
          </p:cNvCxnSpPr>
          <p:nvPr/>
        </p:nvCxnSpPr>
        <p:spPr>
          <a:xfrm>
            <a:off x="1763576" y="2058353"/>
            <a:ext cx="11518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0584" y="2708920"/>
            <a:ext cx="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750352" y="2839819"/>
            <a:ext cx="11518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165464" y="3295731"/>
            <a:ext cx="11953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87" y="1932632"/>
            <a:ext cx="16573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32644"/>
            <a:ext cx="34480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4296" y="1616577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9 different </a:t>
            </a:r>
            <a:r>
              <a:rPr lang="nb-NO" sz="1200" dirty="0" err="1" smtClean="0"/>
              <a:t>project</a:t>
            </a:r>
            <a:r>
              <a:rPr lang="nb-NO" sz="1200" dirty="0" smtClean="0"/>
              <a:t> </a:t>
            </a:r>
            <a:r>
              <a:rPr lang="nb-NO" sz="1200" dirty="0" err="1" smtClean="0"/>
              <a:t>numbers</a:t>
            </a:r>
            <a:r>
              <a:rPr lang="nb-NO" sz="1200" dirty="0" smtClean="0"/>
              <a:t> </a:t>
            </a:r>
            <a:r>
              <a:rPr lang="nb-NO" sz="1200" dirty="0" err="1" smtClean="0"/>
              <a:t>each</a:t>
            </a:r>
            <a:r>
              <a:rPr lang="nb-NO" sz="1200" dirty="0" smtClean="0"/>
              <a:t> </a:t>
            </a:r>
            <a:r>
              <a:rPr lang="nb-NO" sz="1200" dirty="0" err="1" smtClean="0"/>
              <a:t>vessel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161217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The 10 </a:t>
            </a:r>
            <a:r>
              <a:rPr lang="nb-NO" sz="1200" dirty="0" err="1" smtClean="0"/>
              <a:t>main</a:t>
            </a:r>
            <a:r>
              <a:rPr lang="nb-NO" sz="1200" dirty="0" smtClean="0"/>
              <a:t> </a:t>
            </a:r>
            <a:r>
              <a:rPr lang="nb-NO" sz="1200" dirty="0" err="1" smtClean="0"/>
              <a:t>project</a:t>
            </a:r>
            <a:r>
              <a:rPr lang="nb-NO" sz="1200" dirty="0" smtClean="0"/>
              <a:t> </a:t>
            </a:r>
            <a:r>
              <a:rPr lang="nb-NO" sz="1200" dirty="0" err="1" smtClean="0"/>
              <a:t>numbers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680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158</Words>
  <Application>Microsoft Office PowerPoint</Application>
  <PresentationFormat>On-screen Show (4:3)</PresentationFormat>
  <Paragraphs>82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Kongsberg Maritime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Jun Xu</dc:creator>
  <cp:lastModifiedBy>Stein Dahle</cp:lastModifiedBy>
  <cp:revision>80</cp:revision>
  <cp:lastPrinted>2013-11-21T14:22:27Z</cp:lastPrinted>
  <dcterms:created xsi:type="dcterms:W3CDTF">2013-07-26T03:24:22Z</dcterms:created>
  <dcterms:modified xsi:type="dcterms:W3CDTF">2014-10-29T10:57:53Z</dcterms:modified>
</cp:coreProperties>
</file>