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0"/>
  </p:notesMasterIdLst>
  <p:sldIdLst>
    <p:sldId id="256" r:id="rId3"/>
    <p:sldId id="258" r:id="rId4"/>
    <p:sldId id="257" r:id="rId5"/>
    <p:sldId id="287" r:id="rId6"/>
    <p:sldId id="269" r:id="rId7"/>
    <p:sldId id="275" r:id="rId8"/>
    <p:sldId id="290" r:id="rId9"/>
    <p:sldId id="289" r:id="rId10"/>
    <p:sldId id="291" r:id="rId11"/>
    <p:sldId id="292" r:id="rId12"/>
    <p:sldId id="293" r:id="rId13"/>
    <p:sldId id="294" r:id="rId14"/>
    <p:sldId id="295" r:id="rId15"/>
    <p:sldId id="296" r:id="rId16"/>
    <p:sldId id="297" r:id="rId17"/>
    <p:sldId id="288" r:id="rId18"/>
    <p:sldId id="26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B9437-27F1-4B2C-8C50-7C81BD58C8D5}">
  <a:tblStyle styleId="{7ACB9437-27F1-4B2C-8C50-7C81BD58C8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110" d="100"/>
          <a:sy n="110" d="100"/>
        </p:scale>
        <p:origin x="6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6"/>
        <p:cNvGrpSpPr/>
        <p:nvPr/>
      </p:nvGrpSpPr>
      <p:grpSpPr>
        <a:xfrm>
          <a:off x="0" y="0"/>
          <a:ext cx="0" cy="0"/>
          <a:chOff x="0" y="0"/>
          <a:chExt cx="0" cy="0"/>
        </a:xfrm>
      </p:grpSpPr>
      <p:sp>
        <p:nvSpPr>
          <p:cNvPr id="8877" name="Google Shape;8877;g70e1a7781e_1_20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8" name="Google Shape;8878;g70e1a7781e_1_20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9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6"/>
        <p:cNvGrpSpPr/>
        <p:nvPr/>
      </p:nvGrpSpPr>
      <p:grpSpPr>
        <a:xfrm>
          <a:off x="0" y="0"/>
          <a:ext cx="0" cy="0"/>
          <a:chOff x="0" y="0"/>
          <a:chExt cx="0" cy="0"/>
        </a:xfrm>
      </p:grpSpPr>
      <p:sp>
        <p:nvSpPr>
          <p:cNvPr id="8877" name="Google Shape;8877;g70e1a7781e_1_20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8" name="Google Shape;8878;g70e1a7781e_1_20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93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6"/>
        <p:cNvGrpSpPr/>
        <p:nvPr/>
      </p:nvGrpSpPr>
      <p:grpSpPr>
        <a:xfrm>
          <a:off x="0" y="0"/>
          <a:ext cx="0" cy="0"/>
          <a:chOff x="0" y="0"/>
          <a:chExt cx="0" cy="0"/>
        </a:xfrm>
      </p:grpSpPr>
      <p:sp>
        <p:nvSpPr>
          <p:cNvPr id="8877" name="Google Shape;8877;g70e1a7781e_1_20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8" name="Google Shape;8878;g70e1a7781e_1_20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768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6"/>
        <p:cNvGrpSpPr/>
        <p:nvPr/>
      </p:nvGrpSpPr>
      <p:grpSpPr>
        <a:xfrm>
          <a:off x="0" y="0"/>
          <a:ext cx="0" cy="0"/>
          <a:chOff x="0" y="0"/>
          <a:chExt cx="0" cy="0"/>
        </a:xfrm>
      </p:grpSpPr>
      <p:sp>
        <p:nvSpPr>
          <p:cNvPr id="8877" name="Google Shape;8877;g70e1a7781e_1_20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8" name="Google Shape;8878;g70e1a7781e_1_20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305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6"/>
        <p:cNvGrpSpPr/>
        <p:nvPr/>
      </p:nvGrpSpPr>
      <p:grpSpPr>
        <a:xfrm>
          <a:off x="0" y="0"/>
          <a:ext cx="0" cy="0"/>
          <a:chOff x="0" y="0"/>
          <a:chExt cx="0" cy="0"/>
        </a:xfrm>
      </p:grpSpPr>
      <p:sp>
        <p:nvSpPr>
          <p:cNvPr id="8877" name="Google Shape;8877;g70e1a7781e_1_20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8" name="Google Shape;8878;g70e1a7781e_1_20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967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6"/>
        <p:cNvGrpSpPr/>
        <p:nvPr/>
      </p:nvGrpSpPr>
      <p:grpSpPr>
        <a:xfrm>
          <a:off x="0" y="0"/>
          <a:ext cx="0" cy="0"/>
          <a:chOff x="0" y="0"/>
          <a:chExt cx="0" cy="0"/>
        </a:xfrm>
      </p:grpSpPr>
      <p:sp>
        <p:nvSpPr>
          <p:cNvPr id="8877" name="Google Shape;8877;g70e1a7781e_1_20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8" name="Google Shape;8878;g70e1a7781e_1_20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03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890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999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6"/>
        <p:cNvGrpSpPr/>
        <p:nvPr/>
      </p:nvGrpSpPr>
      <p:grpSpPr>
        <a:xfrm>
          <a:off x="0" y="0"/>
          <a:ext cx="0" cy="0"/>
          <a:chOff x="0" y="0"/>
          <a:chExt cx="0" cy="0"/>
        </a:xfrm>
      </p:grpSpPr>
      <p:sp>
        <p:nvSpPr>
          <p:cNvPr id="8877" name="Google Shape;8877;g70e1a7781e_1_20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8" name="Google Shape;8878;g70e1a7781e_1_20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12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6"/>
        <p:cNvGrpSpPr/>
        <p:nvPr/>
      </p:nvGrpSpPr>
      <p:grpSpPr>
        <a:xfrm>
          <a:off x="0" y="0"/>
          <a:ext cx="0" cy="0"/>
          <a:chOff x="0" y="0"/>
          <a:chExt cx="0" cy="0"/>
        </a:xfrm>
      </p:grpSpPr>
      <p:sp>
        <p:nvSpPr>
          <p:cNvPr id="8877" name="Google Shape;8877;g70e1a7781e_1_20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8" name="Google Shape;8878;g70e1a7781e_1_20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792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6"/>
        <p:cNvGrpSpPr/>
        <p:nvPr/>
      </p:nvGrpSpPr>
      <p:grpSpPr>
        <a:xfrm>
          <a:off x="0" y="0"/>
          <a:ext cx="0" cy="0"/>
          <a:chOff x="0" y="0"/>
          <a:chExt cx="0" cy="0"/>
        </a:xfrm>
      </p:grpSpPr>
      <p:sp>
        <p:nvSpPr>
          <p:cNvPr id="8877" name="Google Shape;8877;g70e1a7781e_1_20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8" name="Google Shape;8878;g70e1a7781e_1_20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06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9"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946518" y="442028"/>
            <a:ext cx="7051964" cy="2459382"/>
          </a:xfrm>
          <a:prstGeom prst="rect">
            <a:avLst/>
          </a:prstGeom>
        </p:spPr>
        <p:txBody>
          <a:bodyPr spcFirstLastPara="1" wrap="square" lIns="91425" tIns="91425" rIns="91425" bIns="91425" anchor="b" anchorCtr="0">
            <a:noAutofit/>
          </a:bodyPr>
          <a:lstStyle/>
          <a:p>
            <a:pPr lvl="0" rtl="1"/>
            <a:r>
              <a:rPr lang="fa-IR" sz="4000" dirty="0">
                <a:cs typeface="B Nazanin" panose="00000400000000000000" pitchFamily="2" charset="-78"/>
              </a:rPr>
              <a:t>پروژه درس برنامه نویسی چند </a:t>
            </a:r>
            <a:r>
              <a:rPr lang="fa-IR" sz="4000" dirty="0" smtClean="0">
                <a:cs typeface="B Nazanin" panose="00000400000000000000" pitchFamily="2" charset="-78"/>
              </a:rPr>
              <a:t>هسته ای</a:t>
            </a:r>
            <a:br>
              <a:rPr lang="fa-IR" sz="4000" dirty="0" smtClean="0">
                <a:cs typeface="B Nazanin" panose="00000400000000000000" pitchFamily="2" charset="-78"/>
              </a:rPr>
            </a:br>
            <a:r>
              <a:rPr lang="fa-IR" sz="4000" dirty="0" smtClean="0">
                <a:cs typeface="B Nazanin" panose="00000400000000000000" pitchFamily="2" charset="-78"/>
              </a:rPr>
              <a:t>فیلتر </a:t>
            </a:r>
            <a:r>
              <a:rPr lang="fa-IR" sz="4000" dirty="0">
                <a:cs typeface="B Nazanin" panose="00000400000000000000" pitchFamily="2" charset="-78"/>
              </a:rPr>
              <a:t>گاوسی و فیلتر </a:t>
            </a:r>
            <a:r>
              <a:rPr lang="en-US" sz="3600" dirty="0" smtClean="0">
                <a:cs typeface="B Nazanin" panose="00000400000000000000" pitchFamily="2" charset="-78"/>
              </a:rPr>
              <a:t>Bilateral</a:t>
            </a:r>
            <a:endParaRPr sz="3600" dirty="0">
              <a:cs typeface="B Nazanin" panose="00000400000000000000" pitchFamily="2" charset="-78"/>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79"/>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13225493"/>
              </p:ext>
            </p:extLst>
          </p:nvPr>
        </p:nvGraphicFramePr>
        <p:xfrm>
          <a:off x="5777347" y="927130"/>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39.699</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71.710</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52.567</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48.583</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56.044</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76.675</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109.264</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43.334</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52.710</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81.587</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63.217</a:t>
                      </a:r>
                      <a:endParaRPr lang="en-US" dirty="0"/>
                    </a:p>
                  </a:txBody>
                  <a:tcPr/>
                </a:tc>
                <a:extLst>
                  <a:ext uri="{0D108BD9-81ED-4DB2-BD59-A6C34878D82A}">
                    <a16:rowId xmlns:a16="http://schemas.microsoft.com/office/drawing/2014/main" val="1295220975"/>
                  </a:ext>
                </a:extLst>
              </a:tr>
            </a:tbl>
          </a:graphicData>
        </a:graphic>
      </p:graphicFrame>
      <p:sp>
        <p:nvSpPr>
          <p:cNvPr id="6" name="Google Shape;1242;p44"/>
          <p:cNvSpPr txBox="1">
            <a:spLocks/>
          </p:cNvSpPr>
          <p:nvPr/>
        </p:nvSpPr>
        <p:spPr>
          <a:xfrm>
            <a:off x="5271658" y="265079"/>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smtClean="0">
                <a:solidFill>
                  <a:schemeClr val="bg1"/>
                </a:solidFill>
                <a:cs typeface="B Nazanin" panose="00000400000000000000" pitchFamily="2" charset="-78"/>
              </a:rPr>
              <a:t>8 threads</a:t>
            </a:r>
            <a:endParaRPr lang="en-US" sz="2400" dirty="0">
              <a:solidFill>
                <a:schemeClr val="bg1"/>
              </a:solidFill>
              <a:cs typeface="B Nazanin" panose="00000400000000000000" pitchFamily="2" charset="-78"/>
            </a:endParaRPr>
          </a:p>
        </p:txBody>
      </p:sp>
      <p:graphicFrame>
        <p:nvGraphicFramePr>
          <p:cNvPr id="7" name="Table 6"/>
          <p:cNvGraphicFramePr>
            <a:graphicFrameLocks noGrp="1"/>
          </p:cNvGraphicFramePr>
          <p:nvPr>
            <p:extLst>
              <p:ext uri="{D42A27DB-BD31-4B8C-83A1-F6EECF244321}">
                <p14:modId xmlns:p14="http://schemas.microsoft.com/office/powerpoint/2010/main" val="2429266727"/>
              </p:ext>
            </p:extLst>
          </p:nvPr>
        </p:nvGraphicFramePr>
        <p:xfrm>
          <a:off x="1676401" y="927130"/>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121.030</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124.818</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122.226</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123.074</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122.725</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125.378</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120.727</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122.620</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115.617</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125.302</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122.351</a:t>
                      </a:r>
                      <a:endParaRPr lang="en-US" dirty="0"/>
                    </a:p>
                  </a:txBody>
                  <a:tcPr/>
                </a:tc>
                <a:extLst>
                  <a:ext uri="{0D108BD9-81ED-4DB2-BD59-A6C34878D82A}">
                    <a16:rowId xmlns:a16="http://schemas.microsoft.com/office/drawing/2014/main" val="1295220975"/>
                  </a:ext>
                </a:extLst>
              </a:tr>
            </a:tbl>
          </a:graphicData>
        </a:graphic>
      </p:graphicFrame>
      <p:sp>
        <p:nvSpPr>
          <p:cNvPr id="8" name="Google Shape;1242;p44"/>
          <p:cNvSpPr txBox="1">
            <a:spLocks/>
          </p:cNvSpPr>
          <p:nvPr/>
        </p:nvSpPr>
        <p:spPr>
          <a:xfrm>
            <a:off x="1170712" y="265079"/>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smtClean="0">
                <a:solidFill>
                  <a:schemeClr val="bg1"/>
                </a:solidFill>
                <a:cs typeface="B Nazanin" panose="00000400000000000000" pitchFamily="2" charset="-78"/>
              </a:rPr>
              <a:t>4 threads</a:t>
            </a:r>
            <a:endParaRPr lang="en-US" sz="24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119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79"/>
        <p:cNvGrpSpPr/>
        <p:nvPr/>
      </p:nvGrpSpPr>
      <p:grpSpPr>
        <a:xfrm>
          <a:off x="0" y="0"/>
          <a:ext cx="0" cy="0"/>
          <a:chOff x="0" y="0"/>
          <a:chExt cx="0" cy="0"/>
        </a:xfrm>
      </p:grpSpPr>
      <p:sp>
        <p:nvSpPr>
          <p:cNvPr id="41" name="Google Shape;1242;p44"/>
          <p:cNvSpPr txBox="1">
            <a:spLocks/>
          </p:cNvSpPr>
          <p:nvPr/>
        </p:nvSpPr>
        <p:spPr>
          <a:xfrm>
            <a:off x="205415" y="210784"/>
            <a:ext cx="266247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a:solidFill>
                  <a:schemeClr val="bg1"/>
                </a:solidFill>
                <a:cs typeface="B Nazanin" panose="00000400000000000000" pitchFamily="2" charset="-78"/>
              </a:rPr>
              <a:t>parallel </a:t>
            </a:r>
            <a:r>
              <a:rPr lang="en-US" sz="2400" dirty="0" smtClean="0">
                <a:solidFill>
                  <a:schemeClr val="bg1"/>
                </a:solidFill>
                <a:cs typeface="B Nazanin" panose="00000400000000000000" pitchFamily="2" charset="-78"/>
              </a:rPr>
              <a:t>for private</a:t>
            </a:r>
            <a:endParaRPr lang="en-US" sz="2400" dirty="0">
              <a:solidFill>
                <a:schemeClr val="bg1"/>
              </a:solidFill>
              <a:cs typeface="B Nazanin" panose="00000400000000000000" pitchFamily="2"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1280684801"/>
              </p:ext>
            </p:extLst>
          </p:nvPr>
        </p:nvGraphicFramePr>
        <p:xfrm>
          <a:off x="6477001" y="1011381"/>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94.893</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93.504</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94.243</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94.369</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94.537</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94.588</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96.731</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92.495</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96.183</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92.567</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94.411</a:t>
                      </a:r>
                      <a:endParaRPr lang="en-US" dirty="0"/>
                    </a:p>
                  </a:txBody>
                  <a:tcPr/>
                </a:tc>
                <a:extLst>
                  <a:ext uri="{0D108BD9-81ED-4DB2-BD59-A6C34878D82A}">
                    <a16:rowId xmlns:a16="http://schemas.microsoft.com/office/drawing/2014/main" val="1295220975"/>
                  </a:ext>
                </a:extLst>
              </a:tr>
            </a:tbl>
          </a:graphicData>
        </a:graphic>
      </p:graphicFrame>
      <p:sp>
        <p:nvSpPr>
          <p:cNvPr id="6" name="Google Shape;1242;p44"/>
          <p:cNvSpPr txBox="1">
            <a:spLocks/>
          </p:cNvSpPr>
          <p:nvPr/>
        </p:nvSpPr>
        <p:spPr>
          <a:xfrm>
            <a:off x="5971312" y="349330"/>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smtClean="0">
                <a:solidFill>
                  <a:schemeClr val="bg1"/>
                </a:solidFill>
                <a:cs typeface="B Nazanin" panose="00000400000000000000" pitchFamily="2" charset="-78"/>
              </a:rPr>
              <a:t>2 threads</a:t>
            </a:r>
            <a:endParaRPr lang="en-US" sz="2400" dirty="0">
              <a:solidFill>
                <a:schemeClr val="bg1"/>
              </a:solidFill>
              <a:cs typeface="B Nazanin" panose="00000400000000000000" pitchFamily="2" charset="-78"/>
            </a:endParaRPr>
          </a:p>
        </p:txBody>
      </p:sp>
      <p:pic>
        <p:nvPicPr>
          <p:cNvPr id="2" name="Picture 1"/>
          <p:cNvPicPr>
            <a:picLocks noChangeAspect="1"/>
          </p:cNvPicPr>
          <p:nvPr/>
        </p:nvPicPr>
        <p:blipFill>
          <a:blip r:embed="rId3"/>
          <a:stretch>
            <a:fillRect/>
          </a:stretch>
        </p:blipFill>
        <p:spPr>
          <a:xfrm>
            <a:off x="108775" y="1011381"/>
            <a:ext cx="6008007" cy="3453849"/>
          </a:xfrm>
          <a:prstGeom prst="rect">
            <a:avLst/>
          </a:prstGeom>
        </p:spPr>
      </p:pic>
    </p:spTree>
    <p:extLst>
      <p:ext uri="{BB962C8B-B14F-4D97-AF65-F5344CB8AC3E}">
        <p14:creationId xmlns:p14="http://schemas.microsoft.com/office/powerpoint/2010/main" val="12438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79"/>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3445276"/>
              </p:ext>
            </p:extLst>
          </p:nvPr>
        </p:nvGraphicFramePr>
        <p:xfrm>
          <a:off x="5777347" y="927130"/>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81.036</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83.642</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82.623</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81.783</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86.958</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83.298</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83.777</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82.928</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82.954</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82.201</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83.120</a:t>
                      </a:r>
                      <a:endParaRPr lang="en-US" dirty="0"/>
                    </a:p>
                  </a:txBody>
                  <a:tcPr/>
                </a:tc>
                <a:extLst>
                  <a:ext uri="{0D108BD9-81ED-4DB2-BD59-A6C34878D82A}">
                    <a16:rowId xmlns:a16="http://schemas.microsoft.com/office/drawing/2014/main" val="1295220975"/>
                  </a:ext>
                </a:extLst>
              </a:tr>
            </a:tbl>
          </a:graphicData>
        </a:graphic>
      </p:graphicFrame>
      <p:sp>
        <p:nvSpPr>
          <p:cNvPr id="6" name="Google Shape;1242;p44"/>
          <p:cNvSpPr txBox="1">
            <a:spLocks/>
          </p:cNvSpPr>
          <p:nvPr/>
        </p:nvSpPr>
        <p:spPr>
          <a:xfrm>
            <a:off x="5271658" y="265079"/>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smtClean="0">
                <a:solidFill>
                  <a:schemeClr val="bg1"/>
                </a:solidFill>
                <a:cs typeface="B Nazanin" panose="00000400000000000000" pitchFamily="2" charset="-78"/>
              </a:rPr>
              <a:t>8 threads</a:t>
            </a:r>
            <a:endParaRPr lang="en-US" sz="2400" dirty="0">
              <a:solidFill>
                <a:schemeClr val="bg1"/>
              </a:solidFill>
              <a:cs typeface="B Nazanin" panose="00000400000000000000" pitchFamily="2" charset="-78"/>
            </a:endParaRPr>
          </a:p>
        </p:txBody>
      </p:sp>
      <p:graphicFrame>
        <p:nvGraphicFramePr>
          <p:cNvPr id="7" name="Table 6"/>
          <p:cNvGraphicFramePr>
            <a:graphicFrameLocks noGrp="1"/>
          </p:cNvGraphicFramePr>
          <p:nvPr>
            <p:extLst>
              <p:ext uri="{D42A27DB-BD31-4B8C-83A1-F6EECF244321}">
                <p14:modId xmlns:p14="http://schemas.microsoft.com/office/powerpoint/2010/main" val="2666364265"/>
              </p:ext>
            </p:extLst>
          </p:nvPr>
        </p:nvGraphicFramePr>
        <p:xfrm>
          <a:off x="1676401" y="927130"/>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127.241</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125.184</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130.492</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119.686</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125.385</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130.005</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122.673</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124.747</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122.293</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122.114</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124.982</a:t>
                      </a:r>
                      <a:endParaRPr lang="en-US" dirty="0"/>
                    </a:p>
                  </a:txBody>
                  <a:tcPr/>
                </a:tc>
                <a:extLst>
                  <a:ext uri="{0D108BD9-81ED-4DB2-BD59-A6C34878D82A}">
                    <a16:rowId xmlns:a16="http://schemas.microsoft.com/office/drawing/2014/main" val="1295220975"/>
                  </a:ext>
                </a:extLst>
              </a:tr>
            </a:tbl>
          </a:graphicData>
        </a:graphic>
      </p:graphicFrame>
      <p:sp>
        <p:nvSpPr>
          <p:cNvPr id="8" name="Google Shape;1242;p44"/>
          <p:cNvSpPr txBox="1">
            <a:spLocks/>
          </p:cNvSpPr>
          <p:nvPr/>
        </p:nvSpPr>
        <p:spPr>
          <a:xfrm>
            <a:off x="1170712" y="265079"/>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smtClean="0">
                <a:solidFill>
                  <a:schemeClr val="bg1"/>
                </a:solidFill>
                <a:cs typeface="B Nazanin" panose="00000400000000000000" pitchFamily="2" charset="-78"/>
              </a:rPr>
              <a:t>4 threads</a:t>
            </a:r>
            <a:endParaRPr lang="en-US" sz="24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86949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79"/>
        <p:cNvGrpSpPr/>
        <p:nvPr/>
      </p:nvGrpSpPr>
      <p:grpSpPr>
        <a:xfrm>
          <a:off x="0" y="0"/>
          <a:ext cx="0" cy="0"/>
          <a:chOff x="0" y="0"/>
          <a:chExt cx="0" cy="0"/>
        </a:xfrm>
      </p:grpSpPr>
      <p:sp>
        <p:nvSpPr>
          <p:cNvPr id="41" name="Google Shape;1242;p44"/>
          <p:cNvSpPr txBox="1">
            <a:spLocks/>
          </p:cNvSpPr>
          <p:nvPr/>
        </p:nvSpPr>
        <p:spPr>
          <a:xfrm>
            <a:off x="205414" y="210784"/>
            <a:ext cx="375698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a:solidFill>
                  <a:schemeClr val="bg1"/>
                </a:solidFill>
                <a:cs typeface="B Nazanin" panose="00000400000000000000" pitchFamily="2" charset="-78"/>
              </a:rPr>
              <a:t>parallel </a:t>
            </a:r>
            <a:r>
              <a:rPr lang="en-US" sz="2400" dirty="0" smtClean="0">
                <a:solidFill>
                  <a:schemeClr val="bg1"/>
                </a:solidFill>
                <a:cs typeface="B Nazanin" panose="00000400000000000000" pitchFamily="2" charset="-78"/>
              </a:rPr>
              <a:t>for schedule static</a:t>
            </a:r>
            <a:endParaRPr lang="en-US" sz="2400" dirty="0">
              <a:solidFill>
                <a:schemeClr val="bg1"/>
              </a:solidFill>
              <a:cs typeface="B Nazanin" panose="00000400000000000000" pitchFamily="2"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3551062535"/>
              </p:ext>
            </p:extLst>
          </p:nvPr>
        </p:nvGraphicFramePr>
        <p:xfrm>
          <a:off x="6477001" y="1011381"/>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565.917</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574.346</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561.897</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594.820</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487.679</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541.911</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536.285</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544.771</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569.866</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515.007</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549.249</a:t>
                      </a:r>
                      <a:endParaRPr lang="en-US" dirty="0"/>
                    </a:p>
                  </a:txBody>
                  <a:tcPr/>
                </a:tc>
                <a:extLst>
                  <a:ext uri="{0D108BD9-81ED-4DB2-BD59-A6C34878D82A}">
                    <a16:rowId xmlns:a16="http://schemas.microsoft.com/office/drawing/2014/main" val="1295220975"/>
                  </a:ext>
                </a:extLst>
              </a:tr>
            </a:tbl>
          </a:graphicData>
        </a:graphic>
      </p:graphicFrame>
      <p:sp>
        <p:nvSpPr>
          <p:cNvPr id="6" name="Google Shape;1242;p44"/>
          <p:cNvSpPr txBox="1">
            <a:spLocks/>
          </p:cNvSpPr>
          <p:nvPr/>
        </p:nvSpPr>
        <p:spPr>
          <a:xfrm>
            <a:off x="6303820" y="335476"/>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en-US" sz="2400" dirty="0" smtClean="0">
                <a:solidFill>
                  <a:schemeClr val="bg1"/>
                </a:solidFill>
                <a:cs typeface="B Nazanin" panose="00000400000000000000" pitchFamily="2" charset="-78"/>
              </a:rPr>
              <a:t>8 threads</a:t>
            </a:r>
          </a:p>
          <a:p>
            <a:pPr algn="ctr" rtl="1"/>
            <a:r>
              <a:rPr lang="en-US" sz="2400" dirty="0" smtClean="0">
                <a:solidFill>
                  <a:schemeClr val="bg1"/>
                </a:solidFill>
                <a:cs typeface="B Nazanin" panose="00000400000000000000" pitchFamily="2" charset="-78"/>
              </a:rPr>
              <a:t>chunk 1</a:t>
            </a:r>
            <a:endParaRPr lang="en-US" sz="2400" dirty="0">
              <a:solidFill>
                <a:schemeClr val="bg1"/>
              </a:solidFill>
              <a:cs typeface="B Nazanin" panose="00000400000000000000" pitchFamily="2" charset="-78"/>
            </a:endParaRPr>
          </a:p>
        </p:txBody>
      </p:sp>
      <p:pic>
        <p:nvPicPr>
          <p:cNvPr id="5" name="Picture 4"/>
          <p:cNvPicPr>
            <a:picLocks noChangeAspect="1"/>
          </p:cNvPicPr>
          <p:nvPr/>
        </p:nvPicPr>
        <p:blipFill>
          <a:blip r:embed="rId3"/>
          <a:stretch>
            <a:fillRect/>
          </a:stretch>
        </p:blipFill>
        <p:spPr>
          <a:xfrm>
            <a:off x="38469" y="1156076"/>
            <a:ext cx="6265351" cy="3532187"/>
          </a:xfrm>
          <a:prstGeom prst="rect">
            <a:avLst/>
          </a:prstGeom>
        </p:spPr>
      </p:pic>
    </p:spTree>
    <p:extLst>
      <p:ext uri="{BB962C8B-B14F-4D97-AF65-F5344CB8AC3E}">
        <p14:creationId xmlns:p14="http://schemas.microsoft.com/office/powerpoint/2010/main" val="15416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79"/>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75416975"/>
              </p:ext>
            </p:extLst>
          </p:nvPr>
        </p:nvGraphicFramePr>
        <p:xfrm>
          <a:off x="3768438" y="906348"/>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532.817</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577.464</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556.421</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533.368</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578.889</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624.917</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594.809</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590.781</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550.319</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532.728</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567.251</a:t>
                      </a:r>
                      <a:endParaRPr lang="en-US" dirty="0"/>
                    </a:p>
                  </a:txBody>
                  <a:tcPr/>
                </a:tc>
                <a:extLst>
                  <a:ext uri="{0D108BD9-81ED-4DB2-BD59-A6C34878D82A}">
                    <a16:rowId xmlns:a16="http://schemas.microsoft.com/office/drawing/2014/main" val="1295220975"/>
                  </a:ext>
                </a:extLst>
              </a:tr>
            </a:tbl>
          </a:graphicData>
        </a:graphic>
      </p:graphicFrame>
      <p:sp>
        <p:nvSpPr>
          <p:cNvPr id="6" name="Google Shape;1242;p44"/>
          <p:cNvSpPr txBox="1">
            <a:spLocks/>
          </p:cNvSpPr>
          <p:nvPr/>
        </p:nvSpPr>
        <p:spPr>
          <a:xfrm>
            <a:off x="3595257" y="246140"/>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en-US" sz="2400" dirty="0">
                <a:solidFill>
                  <a:schemeClr val="bg1"/>
                </a:solidFill>
                <a:cs typeface="B Nazanin" panose="00000400000000000000" pitchFamily="2" charset="-78"/>
              </a:rPr>
              <a:t>8 threads</a:t>
            </a:r>
          </a:p>
          <a:p>
            <a:pPr algn="ctr" rtl="1"/>
            <a:r>
              <a:rPr lang="en-US" sz="2400" dirty="0">
                <a:solidFill>
                  <a:schemeClr val="bg1"/>
                </a:solidFill>
                <a:cs typeface="B Nazanin" panose="00000400000000000000" pitchFamily="2" charset="-78"/>
              </a:rPr>
              <a:t>chunk </a:t>
            </a:r>
            <a:r>
              <a:rPr lang="en-US" sz="2400" dirty="0" smtClean="0">
                <a:solidFill>
                  <a:schemeClr val="bg1"/>
                </a:solidFill>
                <a:cs typeface="B Nazanin" panose="00000400000000000000" pitchFamily="2" charset="-78"/>
              </a:rPr>
              <a:t>4</a:t>
            </a:r>
            <a:endParaRPr lang="en-US" sz="2400" dirty="0">
              <a:solidFill>
                <a:schemeClr val="bg1"/>
              </a:solidFill>
              <a:cs typeface="B Nazanin" panose="00000400000000000000" pitchFamily="2" charset="-78"/>
            </a:endParaRPr>
          </a:p>
        </p:txBody>
      </p:sp>
      <p:graphicFrame>
        <p:nvGraphicFramePr>
          <p:cNvPr id="7" name="Table 6"/>
          <p:cNvGraphicFramePr>
            <a:graphicFrameLocks noGrp="1"/>
          </p:cNvGraphicFramePr>
          <p:nvPr>
            <p:extLst>
              <p:ext uri="{D42A27DB-BD31-4B8C-83A1-F6EECF244321}">
                <p14:modId xmlns:p14="http://schemas.microsoft.com/office/powerpoint/2010/main" val="1952200879"/>
              </p:ext>
            </p:extLst>
          </p:nvPr>
        </p:nvGraphicFramePr>
        <p:xfrm>
          <a:off x="1129147" y="906348"/>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600.810</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669.694</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590.873</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557.997</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574.484</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550.839</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fa-IR" dirty="0" smtClean="0"/>
                        <a:t>557.122</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618.838</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519.190</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606.500</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584.634</a:t>
                      </a:r>
                      <a:endParaRPr lang="en-US" dirty="0"/>
                    </a:p>
                  </a:txBody>
                  <a:tcPr/>
                </a:tc>
                <a:extLst>
                  <a:ext uri="{0D108BD9-81ED-4DB2-BD59-A6C34878D82A}">
                    <a16:rowId xmlns:a16="http://schemas.microsoft.com/office/drawing/2014/main" val="1295220975"/>
                  </a:ext>
                </a:extLst>
              </a:tr>
            </a:tbl>
          </a:graphicData>
        </a:graphic>
      </p:graphicFrame>
      <p:sp>
        <p:nvSpPr>
          <p:cNvPr id="8" name="Google Shape;1242;p44"/>
          <p:cNvSpPr txBox="1">
            <a:spLocks/>
          </p:cNvSpPr>
          <p:nvPr/>
        </p:nvSpPr>
        <p:spPr>
          <a:xfrm>
            <a:off x="955966" y="246140"/>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en-US" sz="2400" dirty="0">
                <a:solidFill>
                  <a:schemeClr val="bg1"/>
                </a:solidFill>
                <a:cs typeface="B Nazanin" panose="00000400000000000000" pitchFamily="2" charset="-78"/>
              </a:rPr>
              <a:t>8 threads</a:t>
            </a:r>
          </a:p>
          <a:p>
            <a:pPr algn="ctr" rtl="1"/>
            <a:r>
              <a:rPr lang="en-US" sz="2400" dirty="0">
                <a:solidFill>
                  <a:schemeClr val="bg1"/>
                </a:solidFill>
                <a:cs typeface="B Nazanin" panose="00000400000000000000" pitchFamily="2" charset="-78"/>
              </a:rPr>
              <a:t>chunk </a:t>
            </a:r>
            <a:r>
              <a:rPr lang="en-US" sz="2400" dirty="0" smtClean="0">
                <a:solidFill>
                  <a:schemeClr val="bg1"/>
                </a:solidFill>
                <a:cs typeface="B Nazanin" panose="00000400000000000000" pitchFamily="2" charset="-78"/>
              </a:rPr>
              <a:t>2</a:t>
            </a:r>
            <a:endParaRPr lang="en-US" sz="2400" dirty="0">
              <a:solidFill>
                <a:schemeClr val="bg1"/>
              </a:solidFill>
              <a:cs typeface="B Nazanin" panose="00000400000000000000" pitchFamily="2" charset="-78"/>
            </a:endParaRPr>
          </a:p>
        </p:txBody>
      </p:sp>
      <p:graphicFrame>
        <p:nvGraphicFramePr>
          <p:cNvPr id="9" name="Table 8"/>
          <p:cNvGraphicFramePr>
            <a:graphicFrameLocks noGrp="1"/>
          </p:cNvGraphicFramePr>
          <p:nvPr>
            <p:extLst>
              <p:ext uri="{D42A27DB-BD31-4B8C-83A1-F6EECF244321}">
                <p14:modId xmlns:p14="http://schemas.microsoft.com/office/powerpoint/2010/main" val="2209050036"/>
              </p:ext>
            </p:extLst>
          </p:nvPr>
        </p:nvGraphicFramePr>
        <p:xfrm>
          <a:off x="6324601" y="906348"/>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487.896</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566.882</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552.189</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531.736</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555.381</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603.708</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538.416</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579.029</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578.963</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504.665</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549.886</a:t>
                      </a:r>
                      <a:endParaRPr lang="en-US" dirty="0"/>
                    </a:p>
                  </a:txBody>
                  <a:tcPr/>
                </a:tc>
                <a:extLst>
                  <a:ext uri="{0D108BD9-81ED-4DB2-BD59-A6C34878D82A}">
                    <a16:rowId xmlns:a16="http://schemas.microsoft.com/office/drawing/2014/main" val="1295220975"/>
                  </a:ext>
                </a:extLst>
              </a:tr>
            </a:tbl>
          </a:graphicData>
        </a:graphic>
      </p:graphicFrame>
      <p:sp>
        <p:nvSpPr>
          <p:cNvPr id="10" name="Google Shape;1242;p44"/>
          <p:cNvSpPr txBox="1">
            <a:spLocks/>
          </p:cNvSpPr>
          <p:nvPr/>
        </p:nvSpPr>
        <p:spPr>
          <a:xfrm>
            <a:off x="6151420" y="246140"/>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r>
              <a:rPr lang="en-US" sz="2400" dirty="0">
                <a:solidFill>
                  <a:schemeClr val="bg1"/>
                </a:solidFill>
                <a:cs typeface="B Nazanin" panose="00000400000000000000" pitchFamily="2" charset="-78"/>
              </a:rPr>
              <a:t>8 threads</a:t>
            </a:r>
          </a:p>
          <a:p>
            <a:pPr algn="ctr" rtl="1"/>
            <a:r>
              <a:rPr lang="en-US" sz="2400" dirty="0">
                <a:solidFill>
                  <a:schemeClr val="bg1"/>
                </a:solidFill>
                <a:cs typeface="B Nazanin" panose="00000400000000000000" pitchFamily="2" charset="-78"/>
              </a:rPr>
              <a:t>chunk </a:t>
            </a:r>
            <a:r>
              <a:rPr lang="en-US" sz="2400" dirty="0" smtClean="0">
                <a:solidFill>
                  <a:schemeClr val="bg1"/>
                </a:solidFill>
                <a:cs typeface="B Nazanin" panose="00000400000000000000" pitchFamily="2" charset="-78"/>
              </a:rPr>
              <a:t>8</a:t>
            </a:r>
            <a:endParaRPr lang="en-US" sz="2400" dirty="0">
              <a:solidFill>
                <a:schemeClr val="bg1"/>
              </a:solidFill>
              <a:cs typeface="B Nazanin" panose="00000400000000000000" pitchFamily="2" charset="-78"/>
            </a:endParaRPr>
          </a:p>
        </p:txBody>
      </p:sp>
    </p:spTree>
    <p:extLst>
      <p:ext uri="{BB962C8B-B14F-4D97-AF65-F5344CB8AC3E}">
        <p14:creationId xmlns:p14="http://schemas.microsoft.com/office/powerpoint/2010/main" val="278155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79"/>
        <p:cNvGrpSpPr/>
        <p:nvPr/>
      </p:nvGrpSpPr>
      <p:grpSpPr>
        <a:xfrm>
          <a:off x="0" y="0"/>
          <a:ext cx="0" cy="0"/>
          <a:chOff x="0" y="0"/>
          <a:chExt cx="0" cy="0"/>
        </a:xfrm>
      </p:grpSpPr>
      <p:sp>
        <p:nvSpPr>
          <p:cNvPr id="11" name="Google Shape;1242;p44"/>
          <p:cNvSpPr txBox="1">
            <a:spLocks/>
          </p:cNvSpPr>
          <p:nvPr/>
        </p:nvSpPr>
        <p:spPr>
          <a:xfrm>
            <a:off x="148937" y="224638"/>
            <a:ext cx="4329545"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a:solidFill>
                  <a:schemeClr val="bg1"/>
                </a:solidFill>
                <a:cs typeface="B Nazanin" panose="00000400000000000000" pitchFamily="2" charset="-78"/>
              </a:rPr>
              <a:t>parallel </a:t>
            </a:r>
            <a:r>
              <a:rPr lang="en-US" sz="2400" dirty="0" smtClean="0">
                <a:solidFill>
                  <a:schemeClr val="bg1"/>
                </a:solidFill>
                <a:cs typeface="B Nazanin" panose="00000400000000000000" pitchFamily="2" charset="-78"/>
              </a:rPr>
              <a:t>for schedule dynamic</a:t>
            </a:r>
            <a:endParaRPr lang="en-US" sz="2400" dirty="0">
              <a:solidFill>
                <a:schemeClr val="bg1"/>
              </a:solidFill>
              <a:cs typeface="B Nazanin" panose="000004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2687228442"/>
              </p:ext>
            </p:extLst>
          </p:nvPr>
        </p:nvGraphicFramePr>
        <p:xfrm>
          <a:off x="2230582" y="998158"/>
          <a:ext cx="4495800" cy="2487468"/>
        </p:xfrm>
        <a:graphic>
          <a:graphicData uri="http://schemas.openxmlformats.org/drawingml/2006/table">
            <a:tbl>
              <a:tblPr firstRow="1" bandRow="1">
                <a:tableStyleId>{C4B1156A-380E-4F78-BDF5-A606A8083BF9}</a:tableStyleId>
              </a:tblPr>
              <a:tblGrid>
                <a:gridCol w="2247900">
                  <a:extLst>
                    <a:ext uri="{9D8B030D-6E8A-4147-A177-3AD203B41FA5}">
                      <a16:colId xmlns:a16="http://schemas.microsoft.com/office/drawing/2014/main" val="3472555345"/>
                    </a:ext>
                  </a:extLst>
                </a:gridCol>
                <a:gridCol w="2247900">
                  <a:extLst>
                    <a:ext uri="{9D8B030D-6E8A-4147-A177-3AD203B41FA5}">
                      <a16:colId xmlns:a16="http://schemas.microsoft.com/office/drawing/2014/main" val="3872532856"/>
                    </a:ext>
                  </a:extLst>
                </a:gridCol>
              </a:tblGrid>
              <a:tr h="621867">
                <a:tc>
                  <a:txBody>
                    <a:bodyPr/>
                    <a:lstStyle/>
                    <a:p>
                      <a:pPr algn="ctr"/>
                      <a:r>
                        <a:rPr lang="en-US" b="0" dirty="0" smtClean="0">
                          <a:cs typeface="B Nazanin" panose="00000400000000000000" pitchFamily="2" charset="-78"/>
                        </a:rPr>
                        <a:t>Chunk</a:t>
                      </a:r>
                      <a:r>
                        <a:rPr lang="en-US" b="0" baseline="0" dirty="0" smtClean="0">
                          <a:cs typeface="B Nazanin" panose="00000400000000000000" pitchFamily="2" charset="-78"/>
                        </a:rPr>
                        <a:t> 1</a:t>
                      </a:r>
                      <a:endParaRPr lang="en-US" b="0" dirty="0">
                        <a:cs typeface="B Nazanin" panose="00000400000000000000" pitchFamily="2" charset="-78"/>
                      </a:endParaRPr>
                    </a:p>
                  </a:txBody>
                  <a:tcPr/>
                </a:tc>
                <a:tc>
                  <a:txBody>
                    <a:bodyPr/>
                    <a:lstStyle/>
                    <a:p>
                      <a:pPr algn="ctr"/>
                      <a:r>
                        <a:rPr lang="en-US" b="0" dirty="0" smtClean="0">
                          <a:cs typeface="B Nazanin" panose="00000400000000000000" pitchFamily="2" charset="-78"/>
                        </a:rPr>
                        <a:t>317.818</a:t>
                      </a:r>
                      <a:endParaRPr lang="en-US" b="0" dirty="0">
                        <a:cs typeface="B Nazanin" panose="00000400000000000000" pitchFamily="2" charset="-78"/>
                      </a:endParaRPr>
                    </a:p>
                  </a:txBody>
                  <a:tcPr/>
                </a:tc>
                <a:extLst>
                  <a:ext uri="{0D108BD9-81ED-4DB2-BD59-A6C34878D82A}">
                    <a16:rowId xmlns:a16="http://schemas.microsoft.com/office/drawing/2014/main" val="4137362583"/>
                  </a:ext>
                </a:extLst>
              </a:tr>
              <a:tr h="621867">
                <a:tc>
                  <a:txBody>
                    <a:bodyPr/>
                    <a:lstStyle/>
                    <a:p>
                      <a:pPr algn="ctr"/>
                      <a:r>
                        <a:rPr lang="en-US" dirty="0" smtClean="0">
                          <a:cs typeface="B Nazanin" panose="00000400000000000000" pitchFamily="2" charset="-78"/>
                        </a:rPr>
                        <a:t>Chunk 2</a:t>
                      </a:r>
                      <a:endParaRPr lang="en-US" dirty="0">
                        <a:cs typeface="B Nazanin" panose="00000400000000000000" pitchFamily="2" charset="-78"/>
                      </a:endParaRPr>
                    </a:p>
                  </a:txBody>
                  <a:tcPr/>
                </a:tc>
                <a:tc>
                  <a:txBody>
                    <a:bodyPr/>
                    <a:lstStyle/>
                    <a:p>
                      <a:pPr algn="ctr"/>
                      <a:r>
                        <a:rPr lang="en-US" dirty="0" smtClean="0">
                          <a:cs typeface="B Nazanin" panose="00000400000000000000" pitchFamily="2" charset="-78"/>
                        </a:rPr>
                        <a:t>415.367</a:t>
                      </a:r>
                      <a:endParaRPr lang="en-US" dirty="0">
                        <a:cs typeface="B Nazanin" panose="00000400000000000000" pitchFamily="2" charset="-78"/>
                      </a:endParaRPr>
                    </a:p>
                  </a:txBody>
                  <a:tcPr/>
                </a:tc>
                <a:extLst>
                  <a:ext uri="{0D108BD9-81ED-4DB2-BD59-A6C34878D82A}">
                    <a16:rowId xmlns:a16="http://schemas.microsoft.com/office/drawing/2014/main" val="623260635"/>
                  </a:ext>
                </a:extLst>
              </a:tr>
              <a:tr h="621867">
                <a:tc>
                  <a:txBody>
                    <a:bodyPr/>
                    <a:lstStyle/>
                    <a:p>
                      <a:pPr algn="ctr"/>
                      <a:r>
                        <a:rPr lang="en-US" dirty="0" smtClean="0">
                          <a:cs typeface="B Nazanin" panose="00000400000000000000" pitchFamily="2" charset="-78"/>
                        </a:rPr>
                        <a:t>Chunk 4</a:t>
                      </a:r>
                      <a:endParaRPr lang="en-US" dirty="0">
                        <a:cs typeface="B Nazanin" panose="00000400000000000000" pitchFamily="2" charset="-78"/>
                      </a:endParaRPr>
                    </a:p>
                  </a:txBody>
                  <a:tcPr/>
                </a:tc>
                <a:tc>
                  <a:txBody>
                    <a:bodyPr/>
                    <a:lstStyle/>
                    <a:p>
                      <a:pPr algn="ctr"/>
                      <a:r>
                        <a:rPr lang="en-US" dirty="0" smtClean="0">
                          <a:cs typeface="B Nazanin" panose="00000400000000000000" pitchFamily="2" charset="-78"/>
                        </a:rPr>
                        <a:t>495.641</a:t>
                      </a:r>
                      <a:endParaRPr lang="en-US" dirty="0">
                        <a:cs typeface="B Nazanin" panose="00000400000000000000" pitchFamily="2" charset="-78"/>
                      </a:endParaRPr>
                    </a:p>
                  </a:txBody>
                  <a:tcPr/>
                </a:tc>
                <a:extLst>
                  <a:ext uri="{0D108BD9-81ED-4DB2-BD59-A6C34878D82A}">
                    <a16:rowId xmlns:a16="http://schemas.microsoft.com/office/drawing/2014/main" val="2963096426"/>
                  </a:ext>
                </a:extLst>
              </a:tr>
              <a:tr h="621867">
                <a:tc>
                  <a:txBody>
                    <a:bodyPr/>
                    <a:lstStyle/>
                    <a:p>
                      <a:pPr algn="ctr"/>
                      <a:r>
                        <a:rPr lang="en-US" dirty="0" smtClean="0">
                          <a:cs typeface="B Nazanin" panose="00000400000000000000" pitchFamily="2" charset="-78"/>
                        </a:rPr>
                        <a:t>Chunk 8</a:t>
                      </a:r>
                      <a:endParaRPr lang="en-US" dirty="0">
                        <a:cs typeface="B Nazanin" panose="00000400000000000000" pitchFamily="2" charset="-78"/>
                      </a:endParaRPr>
                    </a:p>
                  </a:txBody>
                  <a:tcPr/>
                </a:tc>
                <a:tc>
                  <a:txBody>
                    <a:bodyPr/>
                    <a:lstStyle/>
                    <a:p>
                      <a:pPr algn="ctr"/>
                      <a:r>
                        <a:rPr lang="en-US" dirty="0" smtClean="0">
                          <a:cs typeface="B Nazanin" panose="00000400000000000000" pitchFamily="2" charset="-78"/>
                        </a:rPr>
                        <a:t>574.921</a:t>
                      </a:r>
                      <a:endParaRPr lang="en-US" dirty="0">
                        <a:cs typeface="B Nazanin" panose="00000400000000000000" pitchFamily="2" charset="-78"/>
                      </a:endParaRPr>
                    </a:p>
                  </a:txBody>
                  <a:tcPr/>
                </a:tc>
                <a:extLst>
                  <a:ext uri="{0D108BD9-81ED-4DB2-BD59-A6C34878D82A}">
                    <a16:rowId xmlns:a16="http://schemas.microsoft.com/office/drawing/2014/main" val="2385198103"/>
                  </a:ext>
                </a:extLst>
              </a:tr>
            </a:tbl>
          </a:graphicData>
        </a:graphic>
      </p:graphicFrame>
      <p:sp>
        <p:nvSpPr>
          <p:cNvPr id="12" name="Google Shape;1242;p44"/>
          <p:cNvSpPr txBox="1">
            <a:spLocks/>
          </p:cNvSpPr>
          <p:nvPr/>
        </p:nvSpPr>
        <p:spPr>
          <a:xfrm>
            <a:off x="467589" y="3757547"/>
            <a:ext cx="5704609"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1"/>
            <a:r>
              <a:rPr lang="en-US" sz="2400" dirty="0">
                <a:solidFill>
                  <a:schemeClr val="bg1"/>
                </a:solidFill>
                <a:cs typeface="B Nazanin" panose="00000400000000000000" pitchFamily="2" charset="-78"/>
              </a:rPr>
              <a:t>parallel </a:t>
            </a:r>
            <a:r>
              <a:rPr lang="en-US" sz="2400" dirty="0" smtClean="0">
                <a:solidFill>
                  <a:schemeClr val="bg1"/>
                </a:solidFill>
                <a:cs typeface="B Nazanin" panose="00000400000000000000" pitchFamily="2" charset="-78"/>
              </a:rPr>
              <a:t>for schedule auto : 527.025 </a:t>
            </a:r>
            <a:r>
              <a:rPr lang="en-US" sz="2400" dirty="0" err="1" smtClean="0">
                <a:solidFill>
                  <a:schemeClr val="bg1"/>
                </a:solidFill>
                <a:cs typeface="B Nazanin" panose="00000400000000000000" pitchFamily="2" charset="-78"/>
              </a:rPr>
              <a:t>ms</a:t>
            </a:r>
            <a:endParaRPr lang="en-US" sz="2400" dirty="0">
              <a:solidFill>
                <a:schemeClr val="bg1"/>
              </a:solidFill>
              <a:cs typeface="B Nazanin" panose="00000400000000000000" pitchFamily="2" charset="-78"/>
            </a:endParaRPr>
          </a:p>
        </p:txBody>
      </p:sp>
    </p:spTree>
    <p:extLst>
      <p:ext uri="{BB962C8B-B14F-4D97-AF65-F5344CB8AC3E}">
        <p14:creationId xmlns:p14="http://schemas.microsoft.com/office/powerpoint/2010/main" val="351632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1804962" y="363762"/>
            <a:ext cx="5675636" cy="577800"/>
          </a:xfrm>
          <a:prstGeom prst="rect">
            <a:avLst/>
          </a:prstGeom>
        </p:spPr>
        <p:txBody>
          <a:bodyPr spcFirstLastPara="1" wrap="square" lIns="91425" tIns="91425" rIns="91425" bIns="91425" anchor="b" anchorCtr="0">
            <a:noAutofit/>
          </a:bodyPr>
          <a:lstStyle/>
          <a:p>
            <a:pPr lvl="0" algn="r" rtl="1"/>
            <a:r>
              <a:rPr lang="fa-IR" dirty="0" smtClean="0">
                <a:cs typeface="B Nazanin" panose="00000400000000000000" pitchFamily="2" charset="-78"/>
              </a:rPr>
              <a:t>اعمال فیلتر </a:t>
            </a:r>
            <a:r>
              <a:rPr lang="en-US" sz="2400" dirty="0">
                <a:cs typeface="B Nazanin" panose="00000400000000000000" pitchFamily="2" charset="-78"/>
              </a:rPr>
              <a:t>Bilateral</a:t>
            </a:r>
            <a:r>
              <a:rPr lang="fa-IR" dirty="0" smtClean="0">
                <a:cs typeface="B Nazanin" panose="00000400000000000000" pitchFamily="2" charset="-78"/>
              </a:rPr>
              <a:t> روی تصویر </a:t>
            </a:r>
            <a:r>
              <a:rPr lang="en-US" sz="2400" dirty="0" smtClean="0">
                <a:cs typeface="B Nazanin" panose="00000400000000000000" pitchFamily="2" charset="-78"/>
              </a:rPr>
              <a:t>BMP</a:t>
            </a:r>
            <a:endParaRPr sz="2400" dirty="0">
              <a:cs typeface="B Nazanin" panose="00000400000000000000" pitchFamily="2" charset="-78"/>
            </a:endParaRPr>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grpSp>
      <p:sp>
        <p:nvSpPr>
          <p:cNvPr id="1103" name="Google Shape;1103;p38"/>
          <p:cNvSpPr txBox="1">
            <a:spLocks noGrp="1"/>
          </p:cNvSpPr>
          <p:nvPr>
            <p:ph type="subTitle" idx="4294967295"/>
          </p:nvPr>
        </p:nvSpPr>
        <p:spPr>
          <a:xfrm>
            <a:off x="618813" y="1712150"/>
            <a:ext cx="1881300" cy="644700"/>
          </a:xfrm>
          <a:prstGeom prst="rect">
            <a:avLst/>
          </a:prstGeom>
        </p:spPr>
        <p:txBody>
          <a:bodyPr spcFirstLastPara="1" wrap="square" lIns="91425" tIns="91425" rIns="91425" bIns="91425" anchor="b" anchorCtr="0">
            <a:noAutofit/>
          </a:bodyPr>
          <a:lstStyle/>
          <a:p>
            <a:pPr marL="0" lvl="0" indent="0" algn="ctr" rtl="1">
              <a:lnSpc>
                <a:spcPct val="100000"/>
              </a:lnSpc>
              <a:spcBef>
                <a:spcPts val="0"/>
              </a:spcBef>
              <a:spcAft>
                <a:spcPts val="0"/>
              </a:spcAft>
              <a:buNone/>
            </a:pPr>
            <a:r>
              <a:rPr lang="fa-IR" sz="1400" dirty="0" smtClean="0">
                <a:cs typeface="B Nazanin" panose="00000400000000000000" pitchFamily="2" charset="-78"/>
              </a:rPr>
              <a:t>کپی جریان بایتی تصویر در بافر</a:t>
            </a:r>
            <a:endParaRPr sz="1400" dirty="0">
              <a:cs typeface="B Nazanin" panose="00000400000000000000" pitchFamily="2" charset="-78"/>
            </a:endParaRPr>
          </a:p>
        </p:txBody>
      </p:sp>
      <p:sp>
        <p:nvSpPr>
          <p:cNvPr id="1105" name="Google Shape;1105;p38"/>
          <p:cNvSpPr txBox="1">
            <a:spLocks noGrp="1"/>
          </p:cNvSpPr>
          <p:nvPr>
            <p:ph type="subTitle" idx="4294967295"/>
          </p:nvPr>
        </p:nvSpPr>
        <p:spPr>
          <a:xfrm>
            <a:off x="6703913" y="3421323"/>
            <a:ext cx="1881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fa-IR" sz="1400" dirty="0" smtClean="0">
                <a:cs typeface="B Nazanin" panose="00000400000000000000" pitchFamily="2" charset="-78"/>
              </a:rPr>
              <a:t>نوشتن نتیجه در بافر خروجی و ساخت تصویر خروجی</a:t>
            </a:r>
            <a:endParaRPr sz="1400" dirty="0">
              <a:cs typeface="B Nazanin" panose="00000400000000000000" pitchFamily="2" charset="-78"/>
            </a:endParaRPr>
          </a:p>
        </p:txBody>
      </p:sp>
      <p:sp>
        <p:nvSpPr>
          <p:cNvPr id="1107" name="Google Shape;1107;p38"/>
          <p:cNvSpPr txBox="1">
            <a:spLocks noGrp="1"/>
          </p:cNvSpPr>
          <p:nvPr>
            <p:ph type="subTitle" idx="4294967295"/>
          </p:nvPr>
        </p:nvSpPr>
        <p:spPr>
          <a:xfrm>
            <a:off x="2532880" y="3405896"/>
            <a:ext cx="2109900" cy="644700"/>
          </a:xfrm>
          <a:prstGeom prst="rect">
            <a:avLst/>
          </a:prstGeom>
        </p:spPr>
        <p:txBody>
          <a:bodyPr spcFirstLastPara="1" wrap="square" lIns="91425" tIns="91425" rIns="91425" bIns="91425" anchor="t" anchorCtr="0">
            <a:noAutofit/>
          </a:bodyPr>
          <a:lstStyle/>
          <a:p>
            <a:pPr marL="0" lvl="0" indent="0" algn="ctr" rtl="1">
              <a:lnSpc>
                <a:spcPct val="100000"/>
              </a:lnSpc>
              <a:spcBef>
                <a:spcPts val="0"/>
              </a:spcBef>
              <a:spcAft>
                <a:spcPts val="1600"/>
              </a:spcAft>
              <a:buNone/>
            </a:pPr>
            <a:r>
              <a:rPr lang="fa-IR" sz="1400" dirty="0" smtClean="0">
                <a:cs typeface="B Nazanin" panose="00000400000000000000" pitchFamily="2" charset="-78"/>
              </a:rPr>
              <a:t>تعریف کرنل گاوسی</a:t>
            </a:r>
            <a:endParaRPr sz="1400" dirty="0">
              <a:cs typeface="B Nazanin" panose="00000400000000000000" pitchFamily="2" charset="-78"/>
            </a:endParaRPr>
          </a:p>
        </p:txBody>
      </p:sp>
      <p:sp>
        <p:nvSpPr>
          <p:cNvPr id="1109" name="Google Shape;1109;p38"/>
          <p:cNvSpPr txBox="1">
            <a:spLocks noGrp="1"/>
          </p:cNvSpPr>
          <p:nvPr>
            <p:ph type="subTitle" idx="4294967295"/>
          </p:nvPr>
        </p:nvSpPr>
        <p:spPr>
          <a:xfrm>
            <a:off x="4504277" y="1693274"/>
            <a:ext cx="2223837" cy="644700"/>
          </a:xfrm>
          <a:prstGeom prst="rect">
            <a:avLst/>
          </a:prstGeom>
        </p:spPr>
        <p:txBody>
          <a:bodyPr spcFirstLastPara="1" wrap="square" lIns="91425" tIns="91425" rIns="91425" bIns="91425" anchor="b" anchorCtr="0">
            <a:noAutofit/>
          </a:bodyPr>
          <a:lstStyle/>
          <a:p>
            <a:pPr marL="0" lvl="0" indent="0" algn="ctr" rtl="1">
              <a:lnSpc>
                <a:spcPct val="100000"/>
              </a:lnSpc>
              <a:spcBef>
                <a:spcPts val="0"/>
              </a:spcBef>
              <a:spcAft>
                <a:spcPts val="0"/>
              </a:spcAft>
              <a:buNone/>
            </a:pPr>
            <a:r>
              <a:rPr lang="fa-IR" sz="1400" dirty="0" smtClean="0">
                <a:cs typeface="B Nazanin" panose="00000400000000000000" pitchFamily="2" charset="-78"/>
              </a:rPr>
              <a:t>اعمال ضرب ماتریس کرنل در بافر</a:t>
            </a:r>
            <a:endParaRPr sz="1400" dirty="0">
              <a:cs typeface="B Nazanin" panose="00000400000000000000" pitchFamily="2" charset="-78"/>
            </a:endParaRPr>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2400" dirty="0" smtClean="0">
                <a:solidFill>
                  <a:schemeClr val="accent2"/>
                </a:solidFill>
                <a:cs typeface="B Nazanin" panose="00000400000000000000" pitchFamily="2" charset="-78"/>
              </a:rPr>
              <a:t>مرحله اول</a:t>
            </a:r>
            <a:endParaRPr sz="2400" dirty="0">
              <a:solidFill>
                <a:schemeClr val="accent2"/>
              </a:solidFill>
              <a:cs typeface="B Nazanin" panose="00000400000000000000" pitchFamily="2" charset="-78"/>
            </a:endParaRPr>
          </a:p>
        </p:txBody>
      </p:sp>
      <p:sp>
        <p:nvSpPr>
          <p:cNvPr id="1111" name="Google Shape;1111;p38"/>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2400" dirty="0" smtClean="0">
                <a:solidFill>
                  <a:schemeClr val="accent1"/>
                </a:solidFill>
                <a:cs typeface="B Nazanin" panose="00000400000000000000" pitchFamily="2" charset="-78"/>
              </a:rPr>
              <a:t>مرحله دوم</a:t>
            </a:r>
            <a:endParaRPr sz="2400" dirty="0">
              <a:solidFill>
                <a:schemeClr val="accent1"/>
              </a:solidFill>
              <a:cs typeface="B Nazanin" panose="00000400000000000000" pitchFamily="2" charset="-78"/>
            </a:endParaRPr>
          </a:p>
        </p:txBody>
      </p:sp>
      <p:sp>
        <p:nvSpPr>
          <p:cNvPr id="1112" name="Google Shape;1112;p38"/>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2400" dirty="0" smtClean="0">
                <a:solidFill>
                  <a:schemeClr val="accent3"/>
                </a:solidFill>
                <a:cs typeface="B Nazanin" panose="00000400000000000000" pitchFamily="2" charset="-78"/>
              </a:rPr>
              <a:t>مرحله سوم</a:t>
            </a:r>
            <a:endParaRPr sz="2400" dirty="0">
              <a:solidFill>
                <a:schemeClr val="accent3"/>
              </a:solidFill>
              <a:cs typeface="B Nazanin" panose="00000400000000000000" pitchFamily="2" charset="-78"/>
            </a:endParaRPr>
          </a:p>
        </p:txBody>
      </p:sp>
      <p:sp>
        <p:nvSpPr>
          <p:cNvPr id="1113" name="Google Shape;1113;p38"/>
          <p:cNvSpPr txBox="1">
            <a:spLocks noGrp="1"/>
          </p:cNvSpPr>
          <p:nvPr>
            <p:ph type="ctrTitle" idx="4294967295"/>
          </p:nvPr>
        </p:nvSpPr>
        <p:spPr>
          <a:xfrm>
            <a:off x="6874681" y="2113408"/>
            <a:ext cx="1540578"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2400" dirty="0" smtClean="0">
                <a:solidFill>
                  <a:schemeClr val="accent4"/>
                </a:solidFill>
                <a:cs typeface="B Nazanin" panose="00000400000000000000" pitchFamily="2" charset="-78"/>
              </a:rPr>
              <a:t>مرجله چهارم</a:t>
            </a:r>
            <a:br>
              <a:rPr lang="fa-IR" sz="2400" dirty="0" smtClean="0">
                <a:solidFill>
                  <a:schemeClr val="accent4"/>
                </a:solidFill>
                <a:cs typeface="B Nazanin" panose="00000400000000000000" pitchFamily="2" charset="-78"/>
              </a:rPr>
            </a:br>
            <a:endParaRPr sz="2400" dirty="0">
              <a:solidFill>
                <a:schemeClr val="accent4"/>
              </a:solidFill>
              <a:cs typeface="B Nazanin" panose="00000400000000000000" pitchFamily="2" charset="-78"/>
            </a:endParaRPr>
          </a:p>
        </p:txBody>
      </p:sp>
    </p:spTree>
    <p:extLst>
      <p:ext uri="{BB962C8B-B14F-4D97-AF65-F5344CB8AC3E}">
        <p14:creationId xmlns:p14="http://schemas.microsoft.com/office/powerpoint/2010/main" val="2829858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Thank </a:t>
            </a:r>
            <a:r>
              <a:rPr lang="en" dirty="0" smtClean="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3113118" y="3420018"/>
            <a:ext cx="1788999" cy="577800"/>
          </a:xfrm>
          <a:prstGeom prst="rect">
            <a:avLst/>
          </a:prstGeom>
        </p:spPr>
        <p:txBody>
          <a:bodyPr spcFirstLastPara="1" wrap="square" lIns="91425" tIns="91425" rIns="91425" bIns="91425" anchor="b" anchorCtr="0">
            <a:noAutofit/>
          </a:bodyPr>
          <a:lstStyle/>
          <a:p>
            <a:pPr lvl="0" algn="r" rtl="1"/>
            <a:r>
              <a:rPr lang="fa-IR" dirty="0" smtClean="0">
                <a:cs typeface="B Nazanin" panose="00000400000000000000" pitchFamily="2" charset="-78"/>
              </a:rPr>
              <a:t>فیلتر گاوسی</a:t>
            </a:r>
            <a:endParaRPr dirty="0">
              <a:cs typeface="B Nazanin" panose="00000400000000000000" pitchFamily="2" charset="-78"/>
            </a:endParaRPr>
          </a:p>
        </p:txBody>
      </p:sp>
      <p:sp>
        <p:nvSpPr>
          <p:cNvPr id="473" name="Google Shape;473;p27"/>
          <p:cNvSpPr txBox="1">
            <a:spLocks noGrp="1"/>
          </p:cNvSpPr>
          <p:nvPr>
            <p:ph type="ctrTitle" idx="4"/>
          </p:nvPr>
        </p:nvSpPr>
        <p:spPr>
          <a:xfrm>
            <a:off x="6371267" y="3482724"/>
            <a:ext cx="1578457" cy="577800"/>
          </a:xfrm>
          <a:prstGeom prst="rect">
            <a:avLst/>
          </a:prstGeom>
        </p:spPr>
        <p:txBody>
          <a:bodyPr spcFirstLastPara="1" wrap="square" lIns="91425" tIns="91425" rIns="91425" bIns="91425" anchor="b" anchorCtr="0">
            <a:noAutofit/>
          </a:bodyPr>
          <a:lstStyle/>
          <a:p>
            <a:pPr lvl="0" algn="r" rtl="1"/>
            <a:r>
              <a:rPr lang="fa-IR" dirty="0" smtClean="0">
                <a:cs typeface="B Nazanin" panose="00000400000000000000" pitchFamily="2" charset="-78"/>
              </a:rPr>
              <a:t>فیلتر </a:t>
            </a:r>
            <a:r>
              <a:rPr lang="en-US" dirty="0">
                <a:cs typeface="B Nazanin" panose="00000400000000000000" pitchFamily="2" charset="-78"/>
              </a:rPr>
              <a:t>Bilateral</a:t>
            </a:r>
            <a:r>
              <a:rPr lang="fa-IR" dirty="0" smtClean="0">
                <a:cs typeface="B Nazanin" panose="00000400000000000000" pitchFamily="2" charset="-78"/>
              </a:rPr>
              <a:t> </a:t>
            </a:r>
            <a:endParaRPr dirty="0">
              <a:cs typeface="B Nazanin" panose="00000400000000000000" pitchFamily="2" charset="-78"/>
            </a:endParaRPr>
          </a:p>
        </p:txBody>
      </p:sp>
      <p:sp>
        <p:nvSpPr>
          <p:cNvPr id="474" name="Google Shape;474;p27"/>
          <p:cNvSpPr txBox="1">
            <a:spLocks noGrp="1"/>
          </p:cNvSpPr>
          <p:nvPr>
            <p:ph type="ctrTitle"/>
          </p:nvPr>
        </p:nvSpPr>
        <p:spPr>
          <a:xfrm>
            <a:off x="1155016" y="3396800"/>
            <a:ext cx="768928" cy="5778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fa-IR" dirty="0" smtClean="0">
                <a:cs typeface="B Nazanin" panose="00000400000000000000" pitchFamily="2" charset="-78"/>
              </a:rPr>
              <a:t>مقدمه</a:t>
            </a:r>
            <a:endParaRPr dirty="0">
              <a:cs typeface="B Nazanin" panose="00000400000000000000" pitchFamily="2" charset="-78"/>
            </a:endParaRPr>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01</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4042063" y="177273"/>
            <a:ext cx="1030834" cy="5778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fa-IR" dirty="0" smtClean="0">
                <a:cs typeface="B Nazanin" panose="00000400000000000000" pitchFamily="2" charset="-78"/>
              </a:rPr>
              <a:t>مقدمه</a:t>
            </a:r>
            <a:endParaRPr dirty="0">
              <a:cs typeface="B Nazanin" panose="00000400000000000000" pitchFamily="2" charset="-78"/>
            </a:endParaRPr>
          </a:p>
        </p:txBody>
      </p:sp>
      <p:sp>
        <p:nvSpPr>
          <p:cNvPr id="3" name="Rectangle 2"/>
          <p:cNvSpPr/>
          <p:nvPr/>
        </p:nvSpPr>
        <p:spPr>
          <a:xfrm>
            <a:off x="574963" y="647618"/>
            <a:ext cx="8436089" cy="2123658"/>
          </a:xfrm>
          <a:prstGeom prst="rect">
            <a:avLst/>
          </a:prstGeom>
        </p:spPr>
        <p:txBody>
          <a:bodyPr wrap="square">
            <a:spAutoFit/>
          </a:bodyPr>
          <a:lstStyle/>
          <a:p>
            <a:pPr marL="285750" indent="-285750" algn="r" rtl="1">
              <a:buClr>
                <a:schemeClr val="bg1"/>
              </a:buClr>
              <a:buFont typeface="Arial" panose="020B0604020202020204" pitchFamily="34" charset="0"/>
              <a:buChar char="•"/>
            </a:pPr>
            <a:r>
              <a:rPr lang="fa-IR" sz="1800" dirty="0" smtClean="0">
                <a:solidFill>
                  <a:schemeClr val="bg1"/>
                </a:solidFill>
                <a:cs typeface="B Nazanin" panose="00000400000000000000" pitchFamily="2" charset="-78"/>
              </a:rPr>
              <a:t>فیلتر گاوسی</a:t>
            </a:r>
          </a:p>
          <a:p>
            <a:pPr marL="285750" indent="-285750" algn="r" rtl="1">
              <a:buClr>
                <a:schemeClr val="bg1"/>
              </a:buClr>
              <a:buFont typeface="Arial" panose="020B0604020202020204" pitchFamily="34" charset="0"/>
              <a:buChar char="•"/>
            </a:pPr>
            <a:endParaRPr lang="fa-IR" sz="1800" dirty="0" smtClean="0">
              <a:solidFill>
                <a:schemeClr val="bg1"/>
              </a:solidFill>
              <a:cs typeface="B Nazanin" panose="00000400000000000000" pitchFamily="2" charset="-78"/>
            </a:endParaRPr>
          </a:p>
          <a:p>
            <a:pPr algn="r" rtl="1"/>
            <a:r>
              <a:rPr lang="fa-IR" sz="1600" dirty="0" smtClean="0">
                <a:solidFill>
                  <a:schemeClr val="bg1"/>
                </a:solidFill>
                <a:cs typeface="B Nazanin" panose="00000400000000000000" pitchFamily="2" charset="-78"/>
              </a:rPr>
              <a:t> 	در پردازش تصویر، فیلتر گاوسی را میتوان یک نوع فیتلر میانگین گیر دانست که در آن پیکسلهای تحت پوشش فیلتر، 	وزنهای غیریکسانی دارند. از این رو اغلب این فیلتر را فیلتر میانگین گیر وزندار </a:t>
            </a:r>
            <a:r>
              <a:rPr lang="en-US" sz="1600" dirty="0" smtClean="0">
                <a:solidFill>
                  <a:schemeClr val="bg1"/>
                </a:solidFill>
                <a:cs typeface="B Nazanin" panose="00000400000000000000" pitchFamily="2" charset="-78"/>
              </a:rPr>
              <a:t>(Filter Average Weighted)</a:t>
            </a:r>
            <a:r>
              <a:rPr lang="fa-IR" sz="1600" dirty="0" smtClean="0">
                <a:solidFill>
                  <a:schemeClr val="bg1"/>
                </a:solidFill>
                <a:cs typeface="B Nazanin" panose="00000400000000000000" pitchFamily="2" charset="-78"/>
              </a:rPr>
              <a:t>	می نامند. </a:t>
            </a:r>
            <a:endParaRPr lang="en-US" sz="1600" dirty="0" smtClean="0">
              <a:solidFill>
                <a:schemeClr val="bg1"/>
              </a:solidFill>
              <a:cs typeface="B Nazanin" panose="00000400000000000000" pitchFamily="2" charset="-78"/>
            </a:endParaRPr>
          </a:p>
          <a:p>
            <a:pPr algn="r" rtl="1"/>
            <a:r>
              <a:rPr lang="en-US" sz="1600" dirty="0">
                <a:solidFill>
                  <a:schemeClr val="bg1"/>
                </a:solidFill>
                <a:cs typeface="B Nazanin" panose="00000400000000000000" pitchFamily="2" charset="-78"/>
              </a:rPr>
              <a:t>	</a:t>
            </a:r>
            <a:r>
              <a:rPr lang="fa-IR" sz="1600" dirty="0" smtClean="0">
                <a:solidFill>
                  <a:schemeClr val="bg1"/>
                </a:solidFill>
                <a:cs typeface="B Nazanin" panose="00000400000000000000" pitchFamily="2" charset="-78"/>
              </a:rPr>
              <a:t>از فیلتر گاوسی به طور گسترده ای در کاهش نویز و جزئیات تصویر استفاده میشود. این فیلتر همچنین به 	عنوان یک گام پیش</a:t>
            </a:r>
            <a:r>
              <a:rPr lang="en-US" sz="1600" dirty="0" smtClean="0">
                <a:solidFill>
                  <a:schemeClr val="bg1"/>
                </a:solidFill>
                <a:cs typeface="B Nazanin" panose="00000400000000000000" pitchFamily="2" charset="-78"/>
              </a:rPr>
              <a:t> </a:t>
            </a:r>
            <a:r>
              <a:rPr lang="fa-IR" sz="1600" dirty="0" smtClean="0">
                <a:solidFill>
                  <a:schemeClr val="bg1"/>
                </a:solidFill>
                <a:cs typeface="B Nazanin" panose="00000400000000000000" pitchFamily="2" charset="-78"/>
              </a:rPr>
              <a:t>پردازش در الگوریتم</a:t>
            </a:r>
            <a:r>
              <a:rPr lang="en-US" sz="1600" dirty="0" smtClean="0">
                <a:solidFill>
                  <a:schemeClr val="bg1"/>
                </a:solidFill>
                <a:cs typeface="B Nazanin" panose="00000400000000000000" pitchFamily="2" charset="-78"/>
              </a:rPr>
              <a:t> </a:t>
            </a:r>
            <a:r>
              <a:rPr lang="fa-IR" sz="1600" dirty="0" smtClean="0">
                <a:solidFill>
                  <a:schemeClr val="bg1"/>
                </a:solidFill>
                <a:cs typeface="B Nazanin" panose="00000400000000000000" pitchFamily="2" charset="-78"/>
              </a:rPr>
              <a:t>های بینایی کامپیوتر برای بهبود ساختار تصویر در مقیاس های مختلف مورد 	استفاده قرار می گیرد</a:t>
            </a:r>
            <a:r>
              <a:rPr lang="en-US" sz="1600" dirty="0" smtClean="0">
                <a:solidFill>
                  <a:schemeClr val="bg1"/>
                </a:solidFill>
                <a:cs typeface="B Nazanin" panose="00000400000000000000" pitchFamily="2" charset="-78"/>
              </a:rPr>
              <a:t>.</a:t>
            </a:r>
            <a:endParaRPr lang="en-US" sz="1600" dirty="0">
              <a:solidFill>
                <a:schemeClr val="bg1"/>
              </a:solidFill>
              <a:cs typeface="B Nazanin" panose="00000400000000000000" pitchFamily="2" charset="-7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217" y="2735928"/>
            <a:ext cx="3930526" cy="24075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 name="Rectangle 2"/>
          <p:cNvSpPr/>
          <p:nvPr/>
        </p:nvSpPr>
        <p:spPr>
          <a:xfrm>
            <a:off x="568036" y="684848"/>
            <a:ext cx="8436089" cy="2123658"/>
          </a:xfrm>
          <a:prstGeom prst="rect">
            <a:avLst/>
          </a:prstGeom>
        </p:spPr>
        <p:txBody>
          <a:bodyPr wrap="square">
            <a:spAutoFit/>
          </a:bodyPr>
          <a:lstStyle/>
          <a:p>
            <a:pPr marL="285750" indent="-285750" algn="r" rtl="1">
              <a:buClr>
                <a:schemeClr val="bg1"/>
              </a:buClr>
              <a:buFont typeface="Arial" panose="020B0604020202020204" pitchFamily="34" charset="0"/>
              <a:buChar char="•"/>
            </a:pPr>
            <a:r>
              <a:rPr lang="fa-IR" sz="1800" dirty="0" smtClean="0">
                <a:solidFill>
                  <a:schemeClr val="bg1"/>
                </a:solidFill>
                <a:cs typeface="B Nazanin" panose="00000400000000000000" pitchFamily="2" charset="-78"/>
              </a:rPr>
              <a:t>فیلتر </a:t>
            </a:r>
            <a:r>
              <a:rPr lang="en-US" sz="1800" dirty="0">
                <a:solidFill>
                  <a:schemeClr val="bg1"/>
                </a:solidFill>
                <a:cs typeface="B Nazanin" panose="00000400000000000000" pitchFamily="2" charset="-78"/>
              </a:rPr>
              <a:t>Bilateral</a:t>
            </a:r>
            <a:endParaRPr lang="fa-IR" sz="1800" dirty="0" smtClean="0">
              <a:solidFill>
                <a:schemeClr val="bg1"/>
              </a:solidFill>
              <a:cs typeface="B Nazanin" panose="00000400000000000000" pitchFamily="2" charset="-78"/>
            </a:endParaRPr>
          </a:p>
          <a:p>
            <a:pPr marL="285750" indent="-285750" algn="r" rtl="1">
              <a:buClr>
                <a:schemeClr val="bg1"/>
              </a:buClr>
              <a:buFont typeface="Arial" panose="020B0604020202020204" pitchFamily="34" charset="0"/>
              <a:buChar char="•"/>
            </a:pPr>
            <a:endParaRPr lang="fa-IR" sz="1800" dirty="0" smtClean="0">
              <a:solidFill>
                <a:schemeClr val="bg1"/>
              </a:solidFill>
              <a:cs typeface="B Nazanin" panose="00000400000000000000" pitchFamily="2" charset="-78"/>
            </a:endParaRPr>
          </a:p>
          <a:p>
            <a:pPr algn="r" rtl="1"/>
            <a:r>
              <a:rPr lang="fa-IR" sz="1600" dirty="0" smtClean="0">
                <a:solidFill>
                  <a:schemeClr val="bg1"/>
                </a:solidFill>
                <a:cs typeface="B Nazanin" panose="00000400000000000000" pitchFamily="2" charset="-78"/>
              </a:rPr>
              <a:t> </a:t>
            </a:r>
            <a:r>
              <a:rPr lang="fa-IR" sz="1600" dirty="0">
                <a:solidFill>
                  <a:schemeClr val="bg1"/>
                </a:solidFill>
                <a:cs typeface="B Nazanin" panose="00000400000000000000" pitchFamily="2" charset="-78"/>
              </a:rPr>
              <a:t>	فیلتر گاوسی که پیش از این معرفی شد، هیچ گونه وابستگی به محتوای تصویر ندارد. به عبارت دیگر، این فیلتر از یک </a:t>
            </a:r>
            <a:r>
              <a:rPr lang="en-US" sz="1600" dirty="0" smtClean="0">
                <a:solidFill>
                  <a:schemeClr val="bg1"/>
                </a:solidFill>
                <a:cs typeface="B Nazanin" panose="00000400000000000000" pitchFamily="2" charset="-78"/>
              </a:rPr>
              <a:t>	</a:t>
            </a:r>
            <a:r>
              <a:rPr lang="fa-IR" sz="1600" dirty="0" smtClean="0">
                <a:solidFill>
                  <a:schemeClr val="bg1"/>
                </a:solidFill>
                <a:cs typeface="B Nazanin" panose="00000400000000000000" pitchFamily="2" charset="-78"/>
              </a:rPr>
              <a:t>تابع </a:t>
            </a:r>
            <a:r>
              <a:rPr lang="fa-IR" sz="1600" dirty="0">
                <a:solidFill>
                  <a:schemeClr val="bg1"/>
                </a:solidFill>
                <a:cs typeface="B Nazanin" panose="00000400000000000000" pitchFamily="2" charset="-78"/>
              </a:rPr>
              <a:t>گاوسی یکسان در همه جای تصویر استفاده میکند. در استفاده از چنین فیلتری، </a:t>
            </a:r>
            <a:r>
              <a:rPr lang="fa-IR" sz="1600" dirty="0" smtClean="0">
                <a:solidFill>
                  <a:schemeClr val="bg1"/>
                </a:solidFill>
                <a:cs typeface="B Nazanin" panose="00000400000000000000" pitchFamily="2" charset="-78"/>
              </a:rPr>
              <a:t>احتمالا لبه ها </a:t>
            </a:r>
            <a:r>
              <a:rPr lang="fa-IR" sz="1600" dirty="0">
                <a:solidFill>
                  <a:schemeClr val="bg1"/>
                </a:solidFill>
                <a:cs typeface="B Nazanin" panose="00000400000000000000" pitchFamily="2" charset="-78"/>
              </a:rPr>
              <a:t>را از دست </a:t>
            </a:r>
            <a:r>
              <a:rPr lang="fa-IR" sz="1600" dirty="0" smtClean="0">
                <a:solidFill>
                  <a:schemeClr val="bg1"/>
                </a:solidFill>
                <a:cs typeface="B Nazanin" panose="00000400000000000000" pitchFamily="2" charset="-78"/>
              </a:rPr>
              <a:t>خواهیم </a:t>
            </a:r>
            <a:r>
              <a:rPr lang="en-US" sz="1600" dirty="0" smtClean="0">
                <a:solidFill>
                  <a:schemeClr val="bg1"/>
                </a:solidFill>
                <a:cs typeface="B Nazanin" panose="00000400000000000000" pitchFamily="2" charset="-78"/>
              </a:rPr>
              <a:t>	</a:t>
            </a:r>
            <a:r>
              <a:rPr lang="fa-IR" sz="1600" dirty="0" smtClean="0">
                <a:solidFill>
                  <a:schemeClr val="bg1"/>
                </a:solidFill>
                <a:cs typeface="B Nazanin" panose="00000400000000000000" pitchFamily="2" charset="-78"/>
              </a:rPr>
              <a:t>داد</a:t>
            </a:r>
            <a:r>
              <a:rPr lang="fa-IR" sz="1600" dirty="0">
                <a:solidFill>
                  <a:schemeClr val="bg1"/>
                </a:solidFill>
                <a:cs typeface="B Nazanin" panose="00000400000000000000" pitchFamily="2" charset="-78"/>
              </a:rPr>
              <a:t>. </a:t>
            </a:r>
            <a:r>
              <a:rPr lang="fa-IR" sz="1600" dirty="0" smtClean="0">
                <a:solidFill>
                  <a:schemeClr val="bg1"/>
                </a:solidFill>
                <a:cs typeface="B Nazanin" panose="00000400000000000000" pitchFamily="2" charset="-78"/>
              </a:rPr>
              <a:t>فیلتر </a:t>
            </a:r>
            <a:r>
              <a:rPr lang="en-US" sz="1600" dirty="0" smtClean="0">
                <a:solidFill>
                  <a:schemeClr val="bg1"/>
                </a:solidFill>
                <a:cs typeface="B Nazanin" panose="00000400000000000000" pitchFamily="2" charset="-78"/>
              </a:rPr>
              <a:t>Bilateral</a:t>
            </a:r>
            <a:r>
              <a:rPr lang="fa-IR" sz="1600" dirty="0" smtClean="0">
                <a:solidFill>
                  <a:schemeClr val="bg1"/>
                </a:solidFill>
                <a:cs typeface="B Nazanin" panose="00000400000000000000" pitchFamily="2" charset="-78"/>
              </a:rPr>
              <a:t> </a:t>
            </a:r>
            <a:r>
              <a:rPr lang="en-US" sz="1600" dirty="0" smtClean="0">
                <a:solidFill>
                  <a:schemeClr val="bg1"/>
                </a:solidFill>
                <a:cs typeface="B Nazanin" panose="00000400000000000000" pitchFamily="2" charset="-78"/>
              </a:rPr>
              <a:t> </a:t>
            </a:r>
            <a:r>
              <a:rPr lang="fa-IR" sz="1600" dirty="0">
                <a:solidFill>
                  <a:schemeClr val="bg1"/>
                </a:solidFill>
                <a:cs typeface="B Nazanin" panose="00000400000000000000" pitchFamily="2" charset="-78"/>
              </a:rPr>
              <a:t>مشکل یادشده را حل میکند. ایده تقریبا مشابه فیلتر گاوسی </a:t>
            </a:r>
            <a:r>
              <a:rPr lang="fa-IR" sz="1600" dirty="0" smtClean="0">
                <a:solidFill>
                  <a:schemeClr val="bg1"/>
                </a:solidFill>
                <a:cs typeface="B Nazanin" panose="00000400000000000000" pitchFamily="2" charset="-78"/>
              </a:rPr>
              <a:t>است</a:t>
            </a:r>
            <a:r>
              <a:rPr lang="fa-IR" sz="1600" dirty="0">
                <a:solidFill>
                  <a:schemeClr val="bg1"/>
                </a:solidFill>
                <a:cs typeface="B Nazanin" panose="00000400000000000000" pitchFamily="2" charset="-78"/>
              </a:rPr>
              <a:t>: استفاده از تابع گاوسی برای </a:t>
            </a:r>
            <a:r>
              <a:rPr lang="en-US" sz="1600" dirty="0" smtClean="0">
                <a:solidFill>
                  <a:schemeClr val="bg1"/>
                </a:solidFill>
                <a:cs typeface="B Nazanin" panose="00000400000000000000" pitchFamily="2" charset="-78"/>
              </a:rPr>
              <a:t>	</a:t>
            </a:r>
            <a:r>
              <a:rPr lang="fa-IR" sz="1600" dirty="0" smtClean="0">
                <a:solidFill>
                  <a:schemeClr val="bg1"/>
                </a:solidFill>
                <a:cs typeface="B Nazanin" panose="00000400000000000000" pitchFamily="2" charset="-78"/>
              </a:rPr>
              <a:t>وزن </a:t>
            </a:r>
            <a:r>
              <a:rPr lang="fa-IR" sz="1600" dirty="0">
                <a:solidFill>
                  <a:schemeClr val="bg1"/>
                </a:solidFill>
                <a:cs typeface="B Nazanin" panose="00000400000000000000" pitchFamily="2" charset="-78"/>
              </a:rPr>
              <a:t>دهی؛ اما این بار برای دو منظور از تابع گاوسی استفاده می شود: یک تابع گاوسی بر مبنای فاصله از پیکسل </a:t>
            </a:r>
            <a:r>
              <a:rPr lang="fa-IR" sz="1600" dirty="0" smtClean="0">
                <a:solidFill>
                  <a:schemeClr val="bg1"/>
                </a:solidFill>
                <a:cs typeface="B Nazanin" panose="00000400000000000000" pitchFamily="2" charset="-78"/>
              </a:rPr>
              <a:t>مرکزی </a:t>
            </a:r>
            <a:r>
              <a:rPr lang="en-US" sz="1600" dirty="0" smtClean="0">
                <a:solidFill>
                  <a:schemeClr val="bg1"/>
                </a:solidFill>
                <a:cs typeface="B Nazanin" panose="00000400000000000000" pitchFamily="2" charset="-78"/>
              </a:rPr>
              <a:t>	</a:t>
            </a:r>
            <a:r>
              <a:rPr lang="fa-IR" sz="1600" dirty="0" smtClean="0">
                <a:solidFill>
                  <a:schemeClr val="bg1"/>
                </a:solidFill>
                <a:cs typeface="B Nazanin" panose="00000400000000000000" pitchFamily="2" charset="-78"/>
              </a:rPr>
              <a:t>کرنل</a:t>
            </a:r>
            <a:r>
              <a:rPr lang="fa-IR" sz="1600" dirty="0">
                <a:solidFill>
                  <a:schemeClr val="bg1"/>
                </a:solidFill>
                <a:cs typeface="B Nazanin" panose="00000400000000000000" pitchFamily="2" charset="-78"/>
              </a:rPr>
              <a:t>، و یک تابع گاوسی دیگر بر مبنای </a:t>
            </a:r>
            <a:r>
              <a:rPr lang="fa-IR" sz="1600" dirty="0" smtClean="0">
                <a:solidFill>
                  <a:schemeClr val="bg1"/>
                </a:solidFill>
                <a:cs typeface="B Nazanin" panose="00000400000000000000" pitchFamily="2" charset="-78"/>
              </a:rPr>
              <a:t>اختلاف </a:t>
            </a:r>
            <a:r>
              <a:rPr lang="fa-IR" sz="1600" dirty="0">
                <a:solidFill>
                  <a:schemeClr val="bg1"/>
                </a:solidFill>
                <a:cs typeface="B Nazanin" panose="00000400000000000000" pitchFamily="2" charset="-78"/>
              </a:rPr>
              <a:t>شدت سطح خاکستری از شدت </a:t>
            </a:r>
            <a:r>
              <a:rPr lang="fa-IR" sz="1600" dirty="0" smtClean="0">
                <a:solidFill>
                  <a:schemeClr val="bg1"/>
                </a:solidFill>
                <a:cs typeface="B Nazanin" panose="00000400000000000000" pitchFamily="2" charset="-78"/>
              </a:rPr>
              <a:t>سطح </a:t>
            </a:r>
            <a:r>
              <a:rPr lang="fa-IR" sz="1600" dirty="0">
                <a:solidFill>
                  <a:schemeClr val="bg1"/>
                </a:solidFill>
                <a:cs typeface="B Nazanin" panose="00000400000000000000" pitchFamily="2" charset="-78"/>
              </a:rPr>
              <a:t>خاکستری پیکسل مرکزی </a:t>
            </a:r>
            <a:r>
              <a:rPr lang="en-US" sz="1600" dirty="0" smtClean="0">
                <a:solidFill>
                  <a:schemeClr val="bg1"/>
                </a:solidFill>
                <a:cs typeface="B Nazanin" panose="00000400000000000000" pitchFamily="2" charset="-78"/>
              </a:rPr>
              <a:t>	</a:t>
            </a:r>
            <a:r>
              <a:rPr lang="fa-IR" sz="1600" dirty="0" smtClean="0">
                <a:solidFill>
                  <a:schemeClr val="bg1"/>
                </a:solidFill>
                <a:cs typeface="B Nazanin" panose="00000400000000000000" pitchFamily="2" charset="-78"/>
              </a:rPr>
              <a:t>کرنل (هر </a:t>
            </a:r>
            <a:r>
              <a:rPr lang="fa-IR" sz="1600" dirty="0">
                <a:solidFill>
                  <a:schemeClr val="bg1"/>
                </a:solidFill>
                <a:cs typeface="B Nazanin" panose="00000400000000000000" pitchFamily="2" charset="-78"/>
              </a:rPr>
              <a:t>چه شدت اختالف سطح خاکستری بیشتر، وزن پیکسل </a:t>
            </a:r>
            <a:r>
              <a:rPr lang="fa-IR" sz="1600" dirty="0" smtClean="0">
                <a:solidFill>
                  <a:schemeClr val="bg1"/>
                </a:solidFill>
                <a:cs typeface="B Nazanin" panose="00000400000000000000" pitchFamily="2" charset="-78"/>
              </a:rPr>
              <a:t>کمتر).</a:t>
            </a:r>
            <a:endParaRPr lang="en-US" sz="1600" dirty="0">
              <a:solidFill>
                <a:schemeClr val="bg1"/>
              </a:solidFill>
              <a:cs typeface="B Nazanin" panose="00000400000000000000" pitchFamily="2" charset="-78"/>
            </a:endParaRPr>
          </a:p>
        </p:txBody>
      </p:sp>
      <p:pic>
        <p:nvPicPr>
          <p:cNvPr id="1026" name="Picture 2" descr="https://www.researchgate.net/profile/Fatih-Porikli/publication/221361504/figure/fig4/AS:305607526633475@1449873920200/PSNR-accuracy-of-the-presented-O-1-bilateral-filter-with-box-spatial-given-in-Eq-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907" y="3029319"/>
            <a:ext cx="5580912" cy="211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11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907900" y="862000"/>
            <a:ext cx="7641514" cy="577800"/>
          </a:xfrm>
          <a:prstGeom prst="rect">
            <a:avLst/>
          </a:prstGeom>
        </p:spPr>
        <p:txBody>
          <a:bodyPr spcFirstLastPara="1" wrap="square" lIns="91425" tIns="91425" rIns="91425" bIns="91425" anchor="b" anchorCtr="0">
            <a:noAutofit/>
          </a:bodyPr>
          <a:lstStyle/>
          <a:p>
            <a:pPr marL="457200" lvl="0" indent="-457200" algn="r" rtl="1">
              <a:buClr>
                <a:schemeClr val="bg1"/>
              </a:buClr>
              <a:buFont typeface="Arial" panose="020B0604020202020204" pitchFamily="34" charset="0"/>
              <a:buChar char="•"/>
            </a:pPr>
            <a:r>
              <a:rPr lang="fa-IR" dirty="0">
                <a:cs typeface="B Nazanin" panose="00000400000000000000" pitchFamily="2" charset="-78"/>
              </a:rPr>
              <a:t>فیلتر گاوسی </a:t>
            </a:r>
            <a:r>
              <a:rPr lang="en-US" dirty="0" smtClean="0">
                <a:cs typeface="B Nazanin" panose="00000400000000000000" pitchFamily="2" charset="-78"/>
              </a:rPr>
              <a:t/>
            </a:r>
            <a:br>
              <a:rPr lang="en-US" dirty="0" smtClean="0">
                <a:cs typeface="B Nazanin" panose="00000400000000000000" pitchFamily="2" charset="-78"/>
              </a:rPr>
            </a:br>
            <a:r>
              <a:rPr lang="en-US" dirty="0" smtClean="0">
                <a:cs typeface="B Nazanin" panose="00000400000000000000" pitchFamily="2" charset="-78"/>
              </a:rPr>
              <a:t>		</a:t>
            </a:r>
            <a:r>
              <a:rPr lang="fa-IR" dirty="0" smtClean="0">
                <a:cs typeface="B Nazanin" panose="00000400000000000000" pitchFamily="2" charset="-78"/>
              </a:rPr>
              <a:t>اعمال فیلتر روی تصویر رنگی </a:t>
            </a:r>
            <a:r>
              <a:rPr lang="en-US" sz="2400" dirty="0" smtClean="0">
                <a:cs typeface="B Nazanin" panose="00000400000000000000" pitchFamily="2" charset="-78"/>
              </a:rPr>
              <a:t>BMP</a:t>
            </a:r>
            <a:endParaRPr sz="2400" dirty="0">
              <a:cs typeface="B Nazanin" panose="00000400000000000000" pitchFamily="2" charset="-78"/>
            </a:endParaRPr>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grpSp>
      <p:sp>
        <p:nvSpPr>
          <p:cNvPr id="1103" name="Google Shape;1103;p38"/>
          <p:cNvSpPr txBox="1">
            <a:spLocks noGrp="1"/>
          </p:cNvSpPr>
          <p:nvPr>
            <p:ph type="subTitle" idx="4294967295"/>
          </p:nvPr>
        </p:nvSpPr>
        <p:spPr>
          <a:xfrm>
            <a:off x="618813" y="1712150"/>
            <a:ext cx="1881300" cy="644700"/>
          </a:xfrm>
          <a:prstGeom prst="rect">
            <a:avLst/>
          </a:prstGeom>
        </p:spPr>
        <p:txBody>
          <a:bodyPr spcFirstLastPara="1" wrap="square" lIns="91425" tIns="91425" rIns="91425" bIns="91425" anchor="b" anchorCtr="0">
            <a:noAutofit/>
          </a:bodyPr>
          <a:lstStyle/>
          <a:p>
            <a:pPr marL="0" lvl="0" indent="0" algn="ctr" rtl="1">
              <a:lnSpc>
                <a:spcPct val="100000"/>
              </a:lnSpc>
              <a:spcBef>
                <a:spcPts val="0"/>
              </a:spcBef>
              <a:spcAft>
                <a:spcPts val="0"/>
              </a:spcAft>
              <a:buNone/>
            </a:pPr>
            <a:r>
              <a:rPr lang="fa-IR" sz="1400" dirty="0" smtClean="0">
                <a:cs typeface="B Nazanin" panose="00000400000000000000" pitchFamily="2" charset="-78"/>
              </a:rPr>
              <a:t>کپی جریان بایتی تصویر در بافر</a:t>
            </a:r>
            <a:endParaRPr sz="1400" dirty="0">
              <a:cs typeface="B Nazanin" panose="00000400000000000000" pitchFamily="2" charset="-78"/>
            </a:endParaRPr>
          </a:p>
        </p:txBody>
      </p:sp>
      <p:sp>
        <p:nvSpPr>
          <p:cNvPr id="1105" name="Google Shape;1105;p38"/>
          <p:cNvSpPr txBox="1">
            <a:spLocks noGrp="1"/>
          </p:cNvSpPr>
          <p:nvPr>
            <p:ph type="subTitle" idx="4294967295"/>
          </p:nvPr>
        </p:nvSpPr>
        <p:spPr>
          <a:xfrm>
            <a:off x="6703913" y="3421323"/>
            <a:ext cx="1881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fa-IR" sz="1400" dirty="0" smtClean="0">
                <a:cs typeface="B Nazanin" panose="00000400000000000000" pitchFamily="2" charset="-78"/>
              </a:rPr>
              <a:t>نوشتن نتیجه در بافر خروجی و ساخت تصویر خروجی</a:t>
            </a:r>
            <a:endParaRPr sz="1400" dirty="0">
              <a:cs typeface="B Nazanin" panose="00000400000000000000" pitchFamily="2" charset="-78"/>
            </a:endParaRPr>
          </a:p>
        </p:txBody>
      </p:sp>
      <p:sp>
        <p:nvSpPr>
          <p:cNvPr id="1107" name="Google Shape;1107;p38"/>
          <p:cNvSpPr txBox="1">
            <a:spLocks noGrp="1"/>
          </p:cNvSpPr>
          <p:nvPr>
            <p:ph type="subTitle" idx="4294967295"/>
          </p:nvPr>
        </p:nvSpPr>
        <p:spPr>
          <a:xfrm>
            <a:off x="2532880" y="3405896"/>
            <a:ext cx="2109900" cy="644700"/>
          </a:xfrm>
          <a:prstGeom prst="rect">
            <a:avLst/>
          </a:prstGeom>
        </p:spPr>
        <p:txBody>
          <a:bodyPr spcFirstLastPara="1" wrap="square" lIns="91425" tIns="91425" rIns="91425" bIns="91425" anchor="t" anchorCtr="0">
            <a:noAutofit/>
          </a:bodyPr>
          <a:lstStyle/>
          <a:p>
            <a:pPr marL="0" lvl="0" indent="0" algn="ctr" rtl="1">
              <a:lnSpc>
                <a:spcPct val="100000"/>
              </a:lnSpc>
              <a:spcBef>
                <a:spcPts val="0"/>
              </a:spcBef>
              <a:spcAft>
                <a:spcPts val="1600"/>
              </a:spcAft>
              <a:buNone/>
            </a:pPr>
            <a:r>
              <a:rPr lang="fa-IR" sz="1400" dirty="0" smtClean="0">
                <a:cs typeface="B Nazanin" panose="00000400000000000000" pitchFamily="2" charset="-78"/>
              </a:rPr>
              <a:t>تعریف کرنل گاوسی</a:t>
            </a:r>
            <a:endParaRPr sz="1400" dirty="0">
              <a:cs typeface="B Nazanin" panose="00000400000000000000" pitchFamily="2" charset="-78"/>
            </a:endParaRPr>
          </a:p>
        </p:txBody>
      </p:sp>
      <p:sp>
        <p:nvSpPr>
          <p:cNvPr id="1109" name="Google Shape;1109;p38"/>
          <p:cNvSpPr txBox="1">
            <a:spLocks noGrp="1"/>
          </p:cNvSpPr>
          <p:nvPr>
            <p:ph type="subTitle" idx="4294967295"/>
          </p:nvPr>
        </p:nvSpPr>
        <p:spPr>
          <a:xfrm>
            <a:off x="4504277" y="1693274"/>
            <a:ext cx="2223837" cy="644700"/>
          </a:xfrm>
          <a:prstGeom prst="rect">
            <a:avLst/>
          </a:prstGeom>
        </p:spPr>
        <p:txBody>
          <a:bodyPr spcFirstLastPara="1" wrap="square" lIns="91425" tIns="91425" rIns="91425" bIns="91425" anchor="b" anchorCtr="0">
            <a:noAutofit/>
          </a:bodyPr>
          <a:lstStyle/>
          <a:p>
            <a:pPr marL="0" lvl="0" indent="0" algn="ctr" rtl="1">
              <a:lnSpc>
                <a:spcPct val="100000"/>
              </a:lnSpc>
              <a:spcBef>
                <a:spcPts val="0"/>
              </a:spcBef>
              <a:spcAft>
                <a:spcPts val="0"/>
              </a:spcAft>
              <a:buNone/>
            </a:pPr>
            <a:r>
              <a:rPr lang="fa-IR" sz="1400" dirty="0" smtClean="0">
                <a:cs typeface="B Nazanin" panose="00000400000000000000" pitchFamily="2" charset="-78"/>
              </a:rPr>
              <a:t>اعمال ضرب ماتریس کرنل در بافر</a:t>
            </a:r>
            <a:endParaRPr sz="1400" dirty="0">
              <a:cs typeface="B Nazanin" panose="00000400000000000000" pitchFamily="2" charset="-78"/>
            </a:endParaRPr>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2400" dirty="0" smtClean="0">
                <a:solidFill>
                  <a:schemeClr val="accent2"/>
                </a:solidFill>
                <a:cs typeface="B Nazanin" panose="00000400000000000000" pitchFamily="2" charset="-78"/>
              </a:rPr>
              <a:t>مرحله اول</a:t>
            </a:r>
            <a:endParaRPr sz="2400" dirty="0">
              <a:solidFill>
                <a:schemeClr val="accent2"/>
              </a:solidFill>
              <a:cs typeface="B Nazanin" panose="00000400000000000000" pitchFamily="2" charset="-78"/>
            </a:endParaRPr>
          </a:p>
        </p:txBody>
      </p:sp>
      <p:sp>
        <p:nvSpPr>
          <p:cNvPr id="1111" name="Google Shape;1111;p38"/>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2400" dirty="0" smtClean="0">
                <a:solidFill>
                  <a:schemeClr val="accent1"/>
                </a:solidFill>
                <a:cs typeface="B Nazanin" panose="00000400000000000000" pitchFamily="2" charset="-78"/>
              </a:rPr>
              <a:t>مرحله دوم</a:t>
            </a:r>
            <a:endParaRPr sz="2400" dirty="0">
              <a:solidFill>
                <a:schemeClr val="accent1"/>
              </a:solidFill>
              <a:cs typeface="B Nazanin" panose="00000400000000000000" pitchFamily="2" charset="-78"/>
            </a:endParaRPr>
          </a:p>
        </p:txBody>
      </p:sp>
      <p:sp>
        <p:nvSpPr>
          <p:cNvPr id="1112" name="Google Shape;1112;p38"/>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2400" dirty="0" smtClean="0">
                <a:solidFill>
                  <a:schemeClr val="accent3"/>
                </a:solidFill>
                <a:cs typeface="B Nazanin" panose="00000400000000000000" pitchFamily="2" charset="-78"/>
              </a:rPr>
              <a:t>مرحله سوم</a:t>
            </a:r>
            <a:endParaRPr sz="2400" dirty="0">
              <a:solidFill>
                <a:schemeClr val="accent3"/>
              </a:solidFill>
              <a:cs typeface="B Nazanin" panose="00000400000000000000" pitchFamily="2" charset="-78"/>
            </a:endParaRPr>
          </a:p>
        </p:txBody>
      </p:sp>
      <p:sp>
        <p:nvSpPr>
          <p:cNvPr id="1113" name="Google Shape;1113;p38"/>
          <p:cNvSpPr txBox="1">
            <a:spLocks noGrp="1"/>
          </p:cNvSpPr>
          <p:nvPr>
            <p:ph type="ctrTitle" idx="4294967295"/>
          </p:nvPr>
        </p:nvSpPr>
        <p:spPr>
          <a:xfrm>
            <a:off x="6874681" y="2113408"/>
            <a:ext cx="1540578"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2400" dirty="0" smtClean="0">
                <a:solidFill>
                  <a:schemeClr val="accent4"/>
                </a:solidFill>
                <a:cs typeface="B Nazanin" panose="00000400000000000000" pitchFamily="2" charset="-78"/>
              </a:rPr>
              <a:t>مرجله چهارم</a:t>
            </a:r>
            <a:br>
              <a:rPr lang="fa-IR" sz="2400" dirty="0" smtClean="0">
                <a:solidFill>
                  <a:schemeClr val="accent4"/>
                </a:solidFill>
                <a:cs typeface="B Nazanin" panose="00000400000000000000" pitchFamily="2" charset="-78"/>
              </a:rPr>
            </a:br>
            <a:endParaRPr sz="2400" dirty="0">
              <a:solidFill>
                <a:schemeClr val="accent4"/>
              </a:solidFill>
              <a:cs typeface="B Nazanin" panose="00000400000000000000" pitchFamily="2"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p:nvPr/>
        </p:nvSpPr>
        <p:spPr>
          <a:xfrm>
            <a:off x="819303" y="2003575"/>
            <a:ext cx="7524000" cy="21252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241" name="Google Shape;1241;p44"/>
          <p:cNvSpPr/>
          <p:nvPr/>
        </p:nvSpPr>
        <p:spPr>
          <a:xfrm>
            <a:off x="952957" y="2111850"/>
            <a:ext cx="7256700" cy="19437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242" name="Google Shape;1242;p44"/>
          <p:cNvSpPr txBox="1">
            <a:spLocks noGrp="1"/>
          </p:cNvSpPr>
          <p:nvPr>
            <p:ph type="ctrTitle"/>
          </p:nvPr>
        </p:nvSpPr>
        <p:spPr>
          <a:xfrm>
            <a:off x="3720820" y="416889"/>
            <a:ext cx="1612725" cy="5778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fa-IR" dirty="0" smtClean="0">
                <a:cs typeface="B Nazanin" panose="00000400000000000000" pitchFamily="2" charset="-78"/>
              </a:rPr>
              <a:t>سخت افزار</a:t>
            </a:r>
            <a:endParaRPr dirty="0">
              <a:cs typeface="B Nazanin" panose="00000400000000000000" pitchFamily="2" charset="-78"/>
            </a:endParaRPr>
          </a:p>
        </p:txBody>
      </p:sp>
      <p:graphicFrame>
        <p:nvGraphicFramePr>
          <p:cNvPr id="1243" name="Google Shape;1243;p44"/>
          <p:cNvGraphicFramePr/>
          <p:nvPr>
            <p:extLst>
              <p:ext uri="{D42A27DB-BD31-4B8C-83A1-F6EECF244321}">
                <p14:modId xmlns:p14="http://schemas.microsoft.com/office/powerpoint/2010/main" val="2434629971"/>
              </p:ext>
            </p:extLst>
          </p:nvPr>
        </p:nvGraphicFramePr>
        <p:xfrm>
          <a:off x="819302" y="1558637"/>
          <a:ext cx="6703715" cy="2517020"/>
        </p:xfrm>
        <a:graphic>
          <a:graphicData uri="http://schemas.openxmlformats.org/drawingml/2006/table">
            <a:tbl>
              <a:tblPr>
                <a:noFill/>
                <a:tableStyleId>{7ACB9437-27F1-4B2C-8C50-7C81BD58C8D5}</a:tableStyleId>
              </a:tblPr>
              <a:tblGrid>
                <a:gridCol w="2797291">
                  <a:extLst>
                    <a:ext uri="{9D8B030D-6E8A-4147-A177-3AD203B41FA5}">
                      <a16:colId xmlns:a16="http://schemas.microsoft.com/office/drawing/2014/main" val="20000"/>
                    </a:ext>
                  </a:extLst>
                </a:gridCol>
                <a:gridCol w="3906424">
                  <a:extLst>
                    <a:ext uri="{9D8B030D-6E8A-4147-A177-3AD203B41FA5}">
                      <a16:colId xmlns:a16="http://schemas.microsoft.com/office/drawing/2014/main" val="20003"/>
                    </a:ext>
                  </a:extLst>
                </a:gridCol>
              </a:tblGrid>
              <a:tr h="629255">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lt1"/>
                        </a:solidFill>
                        <a:latin typeface="Maven Pro"/>
                        <a:ea typeface="Maven Pro"/>
                        <a:cs typeface="Maven Pro"/>
                        <a:sym typeface="Maven Pro"/>
                      </a:endParaRPr>
                    </a:p>
                  </a:txBody>
                  <a:tcPr marL="91425" marR="91425" marT="91425" marB="91425">
                    <a:lnL w="9525" cap="flat" cmpd="sng" algn="ctr">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629255">
                <a:tc>
                  <a:txBody>
                    <a:bodyPr/>
                    <a:lstStyle/>
                    <a:p>
                      <a:pPr marL="0" lvl="0" indent="0" algn="ctr" rtl="0">
                        <a:spcBef>
                          <a:spcPts val="0"/>
                        </a:spcBef>
                        <a:spcAft>
                          <a:spcPts val="0"/>
                        </a:spcAft>
                        <a:buNone/>
                      </a:pPr>
                      <a:r>
                        <a:rPr lang="en-US" sz="2000" dirty="0" smtClean="0">
                          <a:solidFill>
                            <a:schemeClr val="accent2"/>
                          </a:solidFill>
                          <a:latin typeface="Share Tech"/>
                          <a:ea typeface="Share Tech"/>
                          <a:cs typeface="Share Tech"/>
                          <a:sym typeface="Share Tech"/>
                        </a:rPr>
                        <a:t>CPU</a:t>
                      </a:r>
                      <a:endParaRPr sz="2000" dirty="0">
                        <a:solidFill>
                          <a:schemeClr val="accent2"/>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pt-BR" dirty="0" smtClean="0">
                          <a:solidFill>
                            <a:schemeClr val="lt1"/>
                          </a:solidFill>
                          <a:latin typeface="Maven Pro"/>
                          <a:ea typeface="Maven Pro"/>
                          <a:cs typeface="Maven Pro"/>
                          <a:sym typeface="Maven Pro"/>
                        </a:rPr>
                        <a:t>Intel(R) Core(TM) i7-8550U CPU @ 1.80GHz   1.99 GHz</a:t>
                      </a:r>
                      <a:r>
                        <a:rPr lang="fa-IR" dirty="0" smtClean="0">
                          <a:solidFill>
                            <a:schemeClr val="lt1"/>
                          </a:solidFill>
                          <a:latin typeface="Maven Pro"/>
                          <a:ea typeface="Maven Pro"/>
                          <a:cs typeface="Maven Pro"/>
                          <a:sym typeface="Maven Pro"/>
                        </a:rPr>
                        <a:t> </a:t>
                      </a:r>
                      <a:r>
                        <a:rPr lang="en-US" baseline="0" dirty="0" smtClean="0">
                          <a:solidFill>
                            <a:schemeClr val="lt1"/>
                          </a:solidFill>
                          <a:latin typeface="Maven Pro"/>
                          <a:ea typeface="Maven Pro"/>
                          <a:cs typeface="Maven Pro"/>
                          <a:sym typeface="Maven Pro"/>
                        </a:rPr>
                        <a:t> , 4 Cores , 8 Logical processors</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29255">
                <a:tc>
                  <a:txBody>
                    <a:bodyPr/>
                    <a:lstStyle/>
                    <a:p>
                      <a:pPr marL="0" lvl="0" indent="0" algn="ctr" rtl="0">
                        <a:spcBef>
                          <a:spcPts val="0"/>
                        </a:spcBef>
                        <a:spcAft>
                          <a:spcPts val="0"/>
                        </a:spcAft>
                        <a:buNone/>
                      </a:pPr>
                      <a:r>
                        <a:rPr lang="en" sz="2000" dirty="0" smtClean="0">
                          <a:solidFill>
                            <a:schemeClr val="accent1"/>
                          </a:solidFill>
                          <a:latin typeface="Share Tech"/>
                          <a:ea typeface="Share Tech"/>
                          <a:cs typeface="Share Tech"/>
                          <a:sym typeface="Share Tech"/>
                        </a:rPr>
                        <a:t>RAM</a:t>
                      </a:r>
                      <a:endParaRPr sz="2000" dirty="0">
                        <a:solidFill>
                          <a:schemeClr val="accen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solidFill>
                            <a:schemeClr val="lt1"/>
                          </a:solidFill>
                          <a:latin typeface="Maven Pro"/>
                          <a:ea typeface="Maven Pro"/>
                          <a:cs typeface="Maven Pro"/>
                          <a:sym typeface="Maven Pro"/>
                        </a:rPr>
                        <a:t>8000 MB</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629255">
                <a:tc>
                  <a:txBody>
                    <a:bodyPr/>
                    <a:lstStyle/>
                    <a:p>
                      <a:pPr marL="0" lvl="0" indent="0" algn="ctr" rtl="0">
                        <a:spcBef>
                          <a:spcPts val="0"/>
                        </a:spcBef>
                        <a:spcAft>
                          <a:spcPts val="0"/>
                        </a:spcAft>
                        <a:buNone/>
                      </a:pPr>
                      <a:r>
                        <a:rPr lang="en" sz="2000" dirty="0" smtClean="0">
                          <a:solidFill>
                            <a:schemeClr val="accent3"/>
                          </a:solidFill>
                          <a:latin typeface="Share Tech"/>
                          <a:ea typeface="Share Tech"/>
                          <a:cs typeface="Share Tech"/>
                          <a:sym typeface="Share Tech"/>
                        </a:rPr>
                        <a:t>DISK</a:t>
                      </a:r>
                      <a:endParaRPr sz="2000" dirty="0">
                        <a:solidFill>
                          <a:schemeClr val="accent3"/>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solidFill>
                            <a:schemeClr val="lt1"/>
                          </a:solidFill>
                          <a:latin typeface="Maven Pro"/>
                          <a:ea typeface="Maven Pro"/>
                          <a:cs typeface="Maven Pro"/>
                          <a:sym typeface="Maven Pro"/>
                        </a:rPr>
                        <a:t>SSD</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244" name="Google Shape;1244;p44"/>
          <p:cNvGrpSpPr/>
          <p:nvPr/>
        </p:nvGrpSpPr>
        <p:grpSpPr>
          <a:xfrm>
            <a:off x="4932526" y="4128777"/>
            <a:ext cx="936653" cy="1300131"/>
            <a:chOff x="4882900" y="-64350"/>
            <a:chExt cx="2493750" cy="2922300"/>
          </a:xfrm>
        </p:grpSpPr>
        <p:sp>
          <p:nvSpPr>
            <p:cNvPr id="1245" name="Google Shape;1245;p4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246" name="Google Shape;1246;p4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247" name="Google Shape;1247;p4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248" name="Google Shape;1248;p4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sp>
          <p:nvSpPr>
            <p:cNvPr id="1249" name="Google Shape;1249;p4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cs typeface="B Nazanin" panose="00000400000000000000" pitchFamily="2" charset="-78"/>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7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682" y="76198"/>
            <a:ext cx="2428010" cy="24280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682" y="2646217"/>
            <a:ext cx="2428010" cy="242801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1618" y="64076"/>
            <a:ext cx="2452255" cy="2452255"/>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1618" y="2621972"/>
            <a:ext cx="2452255" cy="2452255"/>
          </a:xfrm>
          <a:prstGeom prst="rect">
            <a:avLst/>
          </a:prstGeom>
        </p:spPr>
      </p:pic>
      <p:sp>
        <p:nvSpPr>
          <p:cNvPr id="6" name="Google Shape;1242;p44"/>
          <p:cNvSpPr txBox="1">
            <a:spLocks/>
          </p:cNvSpPr>
          <p:nvPr/>
        </p:nvSpPr>
        <p:spPr>
          <a:xfrm>
            <a:off x="6532419" y="196930"/>
            <a:ext cx="2403764"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fa-IR" sz="2400" dirty="0" smtClean="0">
                <a:solidFill>
                  <a:schemeClr val="bg1"/>
                </a:solidFill>
                <a:cs typeface="B Nazanin" panose="00000400000000000000" pitchFamily="2" charset="-78"/>
              </a:rPr>
              <a:t>نمونه ورودی و خروجی</a:t>
            </a:r>
            <a:endParaRPr lang="en-US" sz="2400" dirty="0">
              <a:solidFill>
                <a:schemeClr val="bg1"/>
              </a:solidFill>
              <a:cs typeface="B Nazanin" panose="00000400000000000000" pitchFamily="2" charset="-78"/>
            </a:endParaRPr>
          </a:p>
        </p:txBody>
      </p:sp>
    </p:spTree>
    <p:extLst>
      <p:ext uri="{BB962C8B-B14F-4D97-AF65-F5344CB8AC3E}">
        <p14:creationId xmlns:p14="http://schemas.microsoft.com/office/powerpoint/2010/main" val="375166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79"/>
        <p:cNvGrpSpPr/>
        <p:nvPr/>
      </p:nvGrpSpPr>
      <p:grpSpPr>
        <a:xfrm>
          <a:off x="0" y="0"/>
          <a:ext cx="0" cy="0"/>
          <a:chOff x="0" y="0"/>
          <a:chExt cx="0" cy="0"/>
        </a:xfrm>
      </p:grpSpPr>
      <p:sp>
        <p:nvSpPr>
          <p:cNvPr id="41" name="Google Shape;1242;p44"/>
          <p:cNvSpPr txBox="1">
            <a:spLocks/>
          </p:cNvSpPr>
          <p:nvPr/>
        </p:nvSpPr>
        <p:spPr>
          <a:xfrm>
            <a:off x="-325583" y="162293"/>
            <a:ext cx="1368199"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smtClean="0">
                <a:solidFill>
                  <a:schemeClr val="bg1"/>
                </a:solidFill>
                <a:cs typeface="B Nazanin" panose="00000400000000000000" pitchFamily="2" charset="-78"/>
              </a:rPr>
              <a:t>serial</a:t>
            </a:r>
            <a:endParaRPr lang="en-US" sz="2400" dirty="0">
              <a:solidFill>
                <a:schemeClr val="bg1"/>
              </a:solidFill>
              <a:cs typeface="B Nazanin" panose="00000400000000000000" pitchFamily="2" charset="-78"/>
            </a:endParaRPr>
          </a:p>
        </p:txBody>
      </p:sp>
      <p:pic>
        <p:nvPicPr>
          <p:cNvPr id="2" name="Picture 1"/>
          <p:cNvPicPr>
            <a:picLocks noChangeAspect="1"/>
          </p:cNvPicPr>
          <p:nvPr/>
        </p:nvPicPr>
        <p:blipFill>
          <a:blip r:embed="rId3"/>
          <a:stretch>
            <a:fillRect/>
          </a:stretch>
        </p:blipFill>
        <p:spPr>
          <a:xfrm>
            <a:off x="139258" y="1011381"/>
            <a:ext cx="5837758" cy="356061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262287907"/>
              </p:ext>
            </p:extLst>
          </p:nvPr>
        </p:nvGraphicFramePr>
        <p:xfrm>
          <a:off x="6477001" y="1011381"/>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78.457</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76.881</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76.256</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74.887</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74.400</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74.665</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74.119</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73.124</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77.289</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75.188</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en-US" dirty="0" smtClean="0"/>
                        <a:t>75.526</a:t>
                      </a:r>
                      <a:endParaRPr lang="en-US" dirty="0"/>
                    </a:p>
                  </a:txBody>
                  <a:tcPr/>
                </a:tc>
                <a:extLst>
                  <a:ext uri="{0D108BD9-81ED-4DB2-BD59-A6C34878D82A}">
                    <a16:rowId xmlns:a16="http://schemas.microsoft.com/office/drawing/2014/main" val="1295220975"/>
                  </a:ext>
                </a:extLst>
              </a:tr>
            </a:tbl>
          </a:graphicData>
        </a:graphic>
      </p:graphicFrame>
    </p:spTree>
    <p:extLst>
      <p:ext uri="{BB962C8B-B14F-4D97-AF65-F5344CB8AC3E}">
        <p14:creationId xmlns:p14="http://schemas.microsoft.com/office/powerpoint/2010/main" val="76348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79"/>
        <p:cNvGrpSpPr/>
        <p:nvPr/>
      </p:nvGrpSpPr>
      <p:grpSpPr>
        <a:xfrm>
          <a:off x="0" y="0"/>
          <a:ext cx="0" cy="0"/>
          <a:chOff x="0" y="0"/>
          <a:chExt cx="0" cy="0"/>
        </a:xfrm>
      </p:grpSpPr>
      <p:sp>
        <p:nvSpPr>
          <p:cNvPr id="41" name="Google Shape;1242;p44"/>
          <p:cNvSpPr txBox="1">
            <a:spLocks/>
          </p:cNvSpPr>
          <p:nvPr/>
        </p:nvSpPr>
        <p:spPr>
          <a:xfrm>
            <a:off x="90055" y="162293"/>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a:solidFill>
                  <a:schemeClr val="bg1"/>
                </a:solidFill>
                <a:cs typeface="B Nazanin" panose="00000400000000000000" pitchFamily="2" charset="-78"/>
              </a:rPr>
              <a:t>parallel padding</a:t>
            </a:r>
            <a:endParaRPr lang="en-US" sz="2400" dirty="0">
              <a:solidFill>
                <a:schemeClr val="bg1"/>
              </a:solidFill>
              <a:cs typeface="B Nazanin" panose="00000400000000000000" pitchFamily="2"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2143339216"/>
              </p:ext>
            </p:extLst>
          </p:nvPr>
        </p:nvGraphicFramePr>
        <p:xfrm>
          <a:off x="6477001" y="1011381"/>
          <a:ext cx="2050474" cy="3676882"/>
        </p:xfrm>
        <a:graphic>
          <a:graphicData uri="http://schemas.openxmlformats.org/drawingml/2006/table">
            <a:tbl>
              <a:tblPr firstRow="1" bandRow="1">
                <a:tableStyleId>{C4B1156A-380E-4F78-BDF5-A606A8083BF9}</a:tableStyleId>
              </a:tblPr>
              <a:tblGrid>
                <a:gridCol w="1025237">
                  <a:extLst>
                    <a:ext uri="{9D8B030D-6E8A-4147-A177-3AD203B41FA5}">
                      <a16:colId xmlns:a16="http://schemas.microsoft.com/office/drawing/2014/main" val="716529220"/>
                    </a:ext>
                  </a:extLst>
                </a:gridCol>
                <a:gridCol w="1025237">
                  <a:extLst>
                    <a:ext uri="{9D8B030D-6E8A-4147-A177-3AD203B41FA5}">
                      <a16:colId xmlns:a16="http://schemas.microsoft.com/office/drawing/2014/main" val="3733472257"/>
                    </a:ext>
                  </a:extLst>
                </a:gridCol>
              </a:tblGrid>
              <a:tr h="334262">
                <a:tc>
                  <a:txBody>
                    <a:bodyPr/>
                    <a:lstStyle/>
                    <a:p>
                      <a:pPr algn="ctr"/>
                      <a:r>
                        <a:rPr lang="fa-IR" b="0" dirty="0" smtClean="0"/>
                        <a:t>1</a:t>
                      </a:r>
                      <a:endParaRPr lang="en-US" b="0" dirty="0"/>
                    </a:p>
                  </a:txBody>
                  <a:tcPr/>
                </a:tc>
                <a:tc>
                  <a:txBody>
                    <a:bodyPr/>
                    <a:lstStyle/>
                    <a:p>
                      <a:pPr algn="ctr"/>
                      <a:r>
                        <a:rPr lang="en-US" b="0" dirty="0" smtClean="0"/>
                        <a:t>89.277</a:t>
                      </a:r>
                      <a:endParaRPr lang="en-US" b="0" dirty="0"/>
                    </a:p>
                  </a:txBody>
                  <a:tcPr/>
                </a:tc>
                <a:extLst>
                  <a:ext uri="{0D108BD9-81ED-4DB2-BD59-A6C34878D82A}">
                    <a16:rowId xmlns:a16="http://schemas.microsoft.com/office/drawing/2014/main" val="3238712853"/>
                  </a:ext>
                </a:extLst>
              </a:tr>
              <a:tr h="334262">
                <a:tc>
                  <a:txBody>
                    <a:bodyPr/>
                    <a:lstStyle/>
                    <a:p>
                      <a:pPr algn="ctr"/>
                      <a:r>
                        <a:rPr lang="fa-IR" dirty="0" smtClean="0"/>
                        <a:t>2</a:t>
                      </a:r>
                      <a:endParaRPr lang="en-US" dirty="0"/>
                    </a:p>
                  </a:txBody>
                  <a:tcPr/>
                </a:tc>
                <a:tc>
                  <a:txBody>
                    <a:bodyPr/>
                    <a:lstStyle/>
                    <a:p>
                      <a:pPr algn="ctr"/>
                      <a:r>
                        <a:rPr lang="en-US" dirty="0" smtClean="0"/>
                        <a:t>89.498</a:t>
                      </a:r>
                      <a:endParaRPr lang="en-US" dirty="0"/>
                    </a:p>
                  </a:txBody>
                  <a:tcPr/>
                </a:tc>
                <a:extLst>
                  <a:ext uri="{0D108BD9-81ED-4DB2-BD59-A6C34878D82A}">
                    <a16:rowId xmlns:a16="http://schemas.microsoft.com/office/drawing/2014/main" val="1912571363"/>
                  </a:ext>
                </a:extLst>
              </a:tr>
              <a:tr h="334262">
                <a:tc>
                  <a:txBody>
                    <a:bodyPr/>
                    <a:lstStyle/>
                    <a:p>
                      <a:pPr algn="ctr"/>
                      <a:r>
                        <a:rPr lang="fa-IR" dirty="0" smtClean="0"/>
                        <a:t>3</a:t>
                      </a:r>
                      <a:endParaRPr lang="en-US" dirty="0"/>
                    </a:p>
                  </a:txBody>
                  <a:tcPr/>
                </a:tc>
                <a:tc>
                  <a:txBody>
                    <a:bodyPr/>
                    <a:lstStyle/>
                    <a:p>
                      <a:pPr algn="ctr"/>
                      <a:r>
                        <a:rPr lang="en-US" dirty="0" smtClean="0"/>
                        <a:t>89.817</a:t>
                      </a:r>
                      <a:endParaRPr lang="en-US" dirty="0"/>
                    </a:p>
                  </a:txBody>
                  <a:tcPr/>
                </a:tc>
                <a:extLst>
                  <a:ext uri="{0D108BD9-81ED-4DB2-BD59-A6C34878D82A}">
                    <a16:rowId xmlns:a16="http://schemas.microsoft.com/office/drawing/2014/main" val="819101582"/>
                  </a:ext>
                </a:extLst>
              </a:tr>
              <a:tr h="334262">
                <a:tc>
                  <a:txBody>
                    <a:bodyPr/>
                    <a:lstStyle/>
                    <a:p>
                      <a:pPr algn="ctr"/>
                      <a:r>
                        <a:rPr lang="fa-IR" dirty="0" smtClean="0"/>
                        <a:t>4</a:t>
                      </a:r>
                      <a:endParaRPr lang="en-US" dirty="0"/>
                    </a:p>
                  </a:txBody>
                  <a:tcPr/>
                </a:tc>
                <a:tc>
                  <a:txBody>
                    <a:bodyPr/>
                    <a:lstStyle/>
                    <a:p>
                      <a:pPr algn="ctr"/>
                      <a:r>
                        <a:rPr lang="en-US" dirty="0" smtClean="0"/>
                        <a:t>88.519</a:t>
                      </a:r>
                      <a:endParaRPr lang="en-US" dirty="0"/>
                    </a:p>
                  </a:txBody>
                  <a:tcPr/>
                </a:tc>
                <a:extLst>
                  <a:ext uri="{0D108BD9-81ED-4DB2-BD59-A6C34878D82A}">
                    <a16:rowId xmlns:a16="http://schemas.microsoft.com/office/drawing/2014/main" val="988801613"/>
                  </a:ext>
                </a:extLst>
              </a:tr>
              <a:tr h="334262">
                <a:tc>
                  <a:txBody>
                    <a:bodyPr/>
                    <a:lstStyle/>
                    <a:p>
                      <a:pPr algn="ctr"/>
                      <a:r>
                        <a:rPr lang="fa-IR" dirty="0" smtClean="0"/>
                        <a:t>5</a:t>
                      </a:r>
                      <a:endParaRPr lang="en-US" dirty="0"/>
                    </a:p>
                  </a:txBody>
                  <a:tcPr/>
                </a:tc>
                <a:tc>
                  <a:txBody>
                    <a:bodyPr/>
                    <a:lstStyle/>
                    <a:p>
                      <a:pPr algn="ctr"/>
                      <a:r>
                        <a:rPr lang="en-US" dirty="0" smtClean="0"/>
                        <a:t>83.255</a:t>
                      </a:r>
                      <a:endParaRPr lang="en-US" dirty="0"/>
                    </a:p>
                  </a:txBody>
                  <a:tcPr/>
                </a:tc>
                <a:extLst>
                  <a:ext uri="{0D108BD9-81ED-4DB2-BD59-A6C34878D82A}">
                    <a16:rowId xmlns:a16="http://schemas.microsoft.com/office/drawing/2014/main" val="1992221674"/>
                  </a:ext>
                </a:extLst>
              </a:tr>
              <a:tr h="334262">
                <a:tc>
                  <a:txBody>
                    <a:bodyPr/>
                    <a:lstStyle/>
                    <a:p>
                      <a:pPr algn="ctr"/>
                      <a:r>
                        <a:rPr lang="fa-IR" dirty="0" smtClean="0"/>
                        <a:t>6</a:t>
                      </a:r>
                      <a:endParaRPr lang="en-US" dirty="0"/>
                    </a:p>
                  </a:txBody>
                  <a:tcPr/>
                </a:tc>
                <a:tc>
                  <a:txBody>
                    <a:bodyPr/>
                    <a:lstStyle/>
                    <a:p>
                      <a:pPr algn="ctr"/>
                      <a:r>
                        <a:rPr lang="en-US" dirty="0" smtClean="0"/>
                        <a:t>84.036</a:t>
                      </a:r>
                      <a:endParaRPr lang="en-US" dirty="0"/>
                    </a:p>
                  </a:txBody>
                  <a:tcPr/>
                </a:tc>
                <a:extLst>
                  <a:ext uri="{0D108BD9-81ED-4DB2-BD59-A6C34878D82A}">
                    <a16:rowId xmlns:a16="http://schemas.microsoft.com/office/drawing/2014/main" val="403042282"/>
                  </a:ext>
                </a:extLst>
              </a:tr>
              <a:tr h="334262">
                <a:tc>
                  <a:txBody>
                    <a:bodyPr/>
                    <a:lstStyle/>
                    <a:p>
                      <a:pPr algn="ctr"/>
                      <a:r>
                        <a:rPr lang="fa-IR" dirty="0" smtClean="0"/>
                        <a:t>7</a:t>
                      </a:r>
                      <a:endParaRPr lang="en-US" dirty="0"/>
                    </a:p>
                  </a:txBody>
                  <a:tcPr/>
                </a:tc>
                <a:tc>
                  <a:txBody>
                    <a:bodyPr/>
                    <a:lstStyle/>
                    <a:p>
                      <a:pPr algn="ctr"/>
                      <a:r>
                        <a:rPr lang="en-US" dirty="0" smtClean="0"/>
                        <a:t>89.092</a:t>
                      </a:r>
                      <a:endParaRPr lang="en-US" dirty="0"/>
                    </a:p>
                  </a:txBody>
                  <a:tcPr/>
                </a:tc>
                <a:extLst>
                  <a:ext uri="{0D108BD9-81ED-4DB2-BD59-A6C34878D82A}">
                    <a16:rowId xmlns:a16="http://schemas.microsoft.com/office/drawing/2014/main" val="3593921759"/>
                  </a:ext>
                </a:extLst>
              </a:tr>
              <a:tr h="334262">
                <a:tc>
                  <a:txBody>
                    <a:bodyPr/>
                    <a:lstStyle/>
                    <a:p>
                      <a:pPr algn="ctr"/>
                      <a:r>
                        <a:rPr lang="fa-IR" dirty="0" smtClean="0"/>
                        <a:t>8</a:t>
                      </a:r>
                      <a:endParaRPr lang="en-US" dirty="0"/>
                    </a:p>
                  </a:txBody>
                  <a:tcPr/>
                </a:tc>
                <a:tc>
                  <a:txBody>
                    <a:bodyPr/>
                    <a:lstStyle/>
                    <a:p>
                      <a:pPr algn="ctr"/>
                      <a:r>
                        <a:rPr lang="en-US" dirty="0" smtClean="0"/>
                        <a:t>89.476</a:t>
                      </a:r>
                      <a:endParaRPr lang="en-US" dirty="0"/>
                    </a:p>
                  </a:txBody>
                  <a:tcPr/>
                </a:tc>
                <a:extLst>
                  <a:ext uri="{0D108BD9-81ED-4DB2-BD59-A6C34878D82A}">
                    <a16:rowId xmlns:a16="http://schemas.microsoft.com/office/drawing/2014/main" val="2252888861"/>
                  </a:ext>
                </a:extLst>
              </a:tr>
              <a:tr h="334262">
                <a:tc>
                  <a:txBody>
                    <a:bodyPr/>
                    <a:lstStyle/>
                    <a:p>
                      <a:pPr algn="ctr"/>
                      <a:r>
                        <a:rPr lang="fa-IR" dirty="0" smtClean="0"/>
                        <a:t>9</a:t>
                      </a:r>
                      <a:endParaRPr lang="en-US" dirty="0"/>
                    </a:p>
                  </a:txBody>
                  <a:tcPr/>
                </a:tc>
                <a:tc>
                  <a:txBody>
                    <a:bodyPr/>
                    <a:lstStyle/>
                    <a:p>
                      <a:pPr algn="ctr"/>
                      <a:r>
                        <a:rPr lang="en-US" dirty="0" smtClean="0"/>
                        <a:t>87.919</a:t>
                      </a:r>
                      <a:endParaRPr lang="en-US" dirty="0"/>
                    </a:p>
                  </a:txBody>
                  <a:tcPr/>
                </a:tc>
                <a:extLst>
                  <a:ext uri="{0D108BD9-81ED-4DB2-BD59-A6C34878D82A}">
                    <a16:rowId xmlns:a16="http://schemas.microsoft.com/office/drawing/2014/main" val="2028669789"/>
                  </a:ext>
                </a:extLst>
              </a:tr>
              <a:tr h="334262">
                <a:tc>
                  <a:txBody>
                    <a:bodyPr/>
                    <a:lstStyle/>
                    <a:p>
                      <a:pPr algn="ctr"/>
                      <a:r>
                        <a:rPr lang="fa-IR" dirty="0" smtClean="0"/>
                        <a:t>10</a:t>
                      </a:r>
                      <a:endParaRPr lang="en-US" dirty="0"/>
                    </a:p>
                  </a:txBody>
                  <a:tcPr/>
                </a:tc>
                <a:tc>
                  <a:txBody>
                    <a:bodyPr/>
                    <a:lstStyle/>
                    <a:p>
                      <a:pPr algn="ctr"/>
                      <a:r>
                        <a:rPr lang="en-US" dirty="0" smtClean="0"/>
                        <a:t>88.158</a:t>
                      </a:r>
                      <a:endParaRPr lang="en-US" dirty="0"/>
                    </a:p>
                  </a:txBody>
                  <a:tcPr/>
                </a:tc>
                <a:extLst>
                  <a:ext uri="{0D108BD9-81ED-4DB2-BD59-A6C34878D82A}">
                    <a16:rowId xmlns:a16="http://schemas.microsoft.com/office/drawing/2014/main" val="574284985"/>
                  </a:ext>
                </a:extLst>
              </a:tr>
              <a:tr h="334262">
                <a:tc>
                  <a:txBody>
                    <a:bodyPr/>
                    <a:lstStyle/>
                    <a:p>
                      <a:pPr algn="ctr"/>
                      <a:r>
                        <a:rPr lang="fa-IR" dirty="0" smtClean="0">
                          <a:cs typeface="B Nazanin" panose="00000400000000000000" pitchFamily="2" charset="-78"/>
                        </a:rPr>
                        <a:t>میانگین</a:t>
                      </a:r>
                      <a:endParaRPr lang="en-US" dirty="0">
                        <a:cs typeface="B Nazanin" panose="00000400000000000000" pitchFamily="2" charset="-78"/>
                      </a:endParaRPr>
                    </a:p>
                  </a:txBody>
                  <a:tcPr/>
                </a:tc>
                <a:tc>
                  <a:txBody>
                    <a:bodyPr/>
                    <a:lstStyle/>
                    <a:p>
                      <a:pPr algn="ctr"/>
                      <a:r>
                        <a:rPr lang="fa-IR" dirty="0" smtClean="0"/>
                        <a:t>87.904</a:t>
                      </a:r>
                      <a:endParaRPr lang="en-US" dirty="0"/>
                    </a:p>
                  </a:txBody>
                  <a:tcPr/>
                </a:tc>
                <a:extLst>
                  <a:ext uri="{0D108BD9-81ED-4DB2-BD59-A6C34878D82A}">
                    <a16:rowId xmlns:a16="http://schemas.microsoft.com/office/drawing/2014/main" val="1295220975"/>
                  </a:ext>
                </a:extLst>
              </a:tr>
            </a:tbl>
          </a:graphicData>
        </a:graphic>
      </p:graphicFrame>
      <p:pic>
        <p:nvPicPr>
          <p:cNvPr id="3" name="Picture 2"/>
          <p:cNvPicPr>
            <a:picLocks noChangeAspect="1"/>
          </p:cNvPicPr>
          <p:nvPr/>
        </p:nvPicPr>
        <p:blipFill>
          <a:blip r:embed="rId3"/>
          <a:stretch>
            <a:fillRect/>
          </a:stretch>
        </p:blipFill>
        <p:spPr>
          <a:xfrm>
            <a:off x="205415" y="1060425"/>
            <a:ext cx="5558076" cy="3466751"/>
          </a:xfrm>
          <a:prstGeom prst="rect">
            <a:avLst/>
          </a:prstGeom>
        </p:spPr>
      </p:pic>
      <p:sp>
        <p:nvSpPr>
          <p:cNvPr id="6" name="Google Shape;1242;p44"/>
          <p:cNvSpPr txBox="1">
            <a:spLocks/>
          </p:cNvSpPr>
          <p:nvPr/>
        </p:nvSpPr>
        <p:spPr>
          <a:xfrm>
            <a:off x="5971312" y="349330"/>
            <a:ext cx="2396836"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rtl="1"/>
            <a:r>
              <a:rPr lang="en-US" sz="2400" dirty="0" smtClean="0">
                <a:solidFill>
                  <a:schemeClr val="bg1"/>
                </a:solidFill>
                <a:cs typeface="B Nazanin" panose="00000400000000000000" pitchFamily="2" charset="-78"/>
              </a:rPr>
              <a:t>2 threads</a:t>
            </a:r>
            <a:endParaRPr lang="en-US" sz="24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39363059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428</Words>
  <Application>Microsoft Office PowerPoint</Application>
  <PresentationFormat>On-screen Show (16:9)</PresentationFormat>
  <Paragraphs>312</Paragraphs>
  <Slides>17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Advent Pro SemiBold</vt:lpstr>
      <vt:lpstr>Arial</vt:lpstr>
      <vt:lpstr>B Nazanin</vt:lpstr>
      <vt:lpstr>Fira Sans Extra Condensed Medium</vt:lpstr>
      <vt:lpstr>Livvic Light</vt:lpstr>
      <vt:lpstr>Maven Pro</vt:lpstr>
      <vt:lpstr>Nunito Light</vt:lpstr>
      <vt:lpstr>Proxima Nova</vt:lpstr>
      <vt:lpstr>Proxima Nova Semibold</vt:lpstr>
      <vt:lpstr>Share Tech</vt:lpstr>
      <vt:lpstr>Data Science Consulting by Slidesgo</vt:lpstr>
      <vt:lpstr>Slidesgo Final Pages</vt:lpstr>
      <vt:lpstr>پروژه درس برنامه نویسی چند هسته ای فیلتر گاوسی و فیلتر Bilateral</vt:lpstr>
      <vt:lpstr>فیلتر گاوسی</vt:lpstr>
      <vt:lpstr>مقدمه</vt:lpstr>
      <vt:lpstr>PowerPoint Presentation</vt:lpstr>
      <vt:lpstr>فیلتر گاوسی    اعمال فیلتر روی تصویر رنگی BMP</vt:lpstr>
      <vt:lpstr>سخت افزار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اعمال فیلتر Bilateral روی تصویر BMP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cp:lastModifiedBy>Amirreza</cp:lastModifiedBy>
  <cp:revision>27</cp:revision>
  <dcterms:modified xsi:type="dcterms:W3CDTF">2021-05-10T09:41:26Z</dcterms:modified>
</cp:coreProperties>
</file>