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Monday, March 13,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122889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Monday, March 13,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299396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Monday, March 13,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649012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Monday, March 13,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108215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Monday, March 13,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22179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Monday, March 13,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216513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Monday, March 13, 2023</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364044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Monday, March 13, 2023</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41686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Monday, March 13, 2023</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82450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Monday, March 13,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370015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Monday, March 13,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761847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Monday, March 13, 2023</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329676496"/>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54F3A7E8-6DA9-4C2B-ACC8-475F34DAEA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0">
            <a:extLst>
              <a:ext uri="{FF2B5EF4-FFF2-40B4-BE49-F238E27FC236}">
                <a16:creationId xmlns:a16="http://schemas.microsoft.com/office/drawing/2014/main" id="{5B21CDF0-4D24-4190-9285-9016C19C1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CB1D7B-0C59-CA33-3729-04DD84FE8A36}"/>
              </a:ext>
            </a:extLst>
          </p:cNvPr>
          <p:cNvSpPr>
            <a:spLocks noGrp="1"/>
          </p:cNvSpPr>
          <p:nvPr>
            <p:ph type="ctrTitle"/>
          </p:nvPr>
        </p:nvSpPr>
        <p:spPr>
          <a:xfrm>
            <a:off x="6480000" y="1449388"/>
            <a:ext cx="5015638" cy="2075012"/>
          </a:xfrm>
        </p:spPr>
        <p:txBody>
          <a:bodyPr>
            <a:normAutofit/>
          </a:bodyPr>
          <a:lstStyle/>
          <a:p>
            <a:r>
              <a:rPr lang="en-US" dirty="0"/>
              <a:t>CI/CD</a:t>
            </a:r>
          </a:p>
        </p:txBody>
      </p:sp>
      <p:sp>
        <p:nvSpPr>
          <p:cNvPr id="3" name="Subtitle 2">
            <a:extLst>
              <a:ext uri="{FF2B5EF4-FFF2-40B4-BE49-F238E27FC236}">
                <a16:creationId xmlns:a16="http://schemas.microsoft.com/office/drawing/2014/main" id="{9C850B90-841A-0815-410E-8F67569FFAC8}"/>
              </a:ext>
            </a:extLst>
          </p:cNvPr>
          <p:cNvSpPr>
            <a:spLocks noGrp="1"/>
          </p:cNvSpPr>
          <p:nvPr>
            <p:ph type="subTitle" idx="1"/>
          </p:nvPr>
        </p:nvSpPr>
        <p:spPr>
          <a:xfrm>
            <a:off x="6480000" y="3830398"/>
            <a:ext cx="5015638" cy="1219439"/>
          </a:xfrm>
        </p:spPr>
        <p:txBody>
          <a:bodyPr>
            <a:normAutofit/>
          </a:bodyPr>
          <a:lstStyle/>
          <a:p>
            <a:r>
              <a:rPr lang="en-US" dirty="0"/>
              <a:t>Save money &amp; time with automation superpower!</a:t>
            </a:r>
          </a:p>
          <a:p>
            <a:endParaRPr lang="en-US" dirty="0"/>
          </a:p>
        </p:txBody>
      </p:sp>
      <p:pic>
        <p:nvPicPr>
          <p:cNvPr id="23" name="Picture 3" descr="A colorful light bulb with business icons">
            <a:extLst>
              <a:ext uri="{FF2B5EF4-FFF2-40B4-BE49-F238E27FC236}">
                <a16:creationId xmlns:a16="http://schemas.microsoft.com/office/drawing/2014/main" id="{5A6F3185-DA49-0D87-D2F6-C206C52B9528}"/>
              </a:ext>
            </a:extLst>
          </p:cNvPr>
          <p:cNvPicPr>
            <a:picLocks noChangeAspect="1"/>
          </p:cNvPicPr>
          <p:nvPr/>
        </p:nvPicPr>
        <p:blipFill rotWithShape="1">
          <a:blip r:embed="rId2"/>
          <a:srcRect l="15778" r="23963" b="1"/>
          <a:stretch/>
        </p:blipFill>
        <p:spPr>
          <a:xfrm>
            <a:off x="20" y="10"/>
            <a:ext cx="5903704" cy="6857990"/>
          </a:xfrm>
          <a:custGeom>
            <a:avLst/>
            <a:gdLst/>
            <a:ahLst/>
            <a:cxnLst/>
            <a:rect l="l" t="t" r="r" b="b"/>
            <a:pathLst>
              <a:path w="5903724" h="6858000">
                <a:moveTo>
                  <a:pt x="0" y="0"/>
                </a:moveTo>
                <a:lnTo>
                  <a:pt x="5886178" y="0"/>
                </a:lnTo>
                <a:lnTo>
                  <a:pt x="5890522" y="42009"/>
                </a:lnTo>
                <a:cubicBezTo>
                  <a:pt x="5948302" y="788432"/>
                  <a:pt x="5795211" y="5194623"/>
                  <a:pt x="5836720" y="6279216"/>
                </a:cubicBezTo>
                <a:cubicBezTo>
                  <a:pt x="5842686" y="6384211"/>
                  <a:pt x="5845802" y="6526851"/>
                  <a:pt x="5846540" y="6699667"/>
                </a:cubicBezTo>
                <a:lnTo>
                  <a:pt x="5846508" y="6858000"/>
                </a:lnTo>
                <a:lnTo>
                  <a:pt x="0" y="6858000"/>
                </a:lnTo>
                <a:close/>
              </a:path>
            </a:pathLst>
          </a:custGeom>
        </p:spPr>
      </p:pic>
      <p:grpSp>
        <p:nvGrpSpPr>
          <p:cNvPr id="24" name="Group 12">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09203" y="317452"/>
            <a:ext cx="2117174" cy="588806"/>
            <a:chOff x="4549904" y="5078157"/>
            <a:chExt cx="3023338" cy="840818"/>
          </a:xfrm>
        </p:grpSpPr>
        <p:sp>
          <p:nvSpPr>
            <p:cNvPr id="14"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5"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6"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18" name="Group 17">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90093" y="5372723"/>
            <a:ext cx="2088038" cy="719230"/>
            <a:chOff x="4532666" y="505937"/>
            <a:chExt cx="2981730" cy="1027064"/>
          </a:xfrm>
        </p:grpSpPr>
        <p:sp>
          <p:nvSpPr>
            <p:cNvPr id="19"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0"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Tree>
    <p:extLst>
      <p:ext uri="{BB962C8B-B14F-4D97-AF65-F5344CB8AC3E}">
        <p14:creationId xmlns:p14="http://schemas.microsoft.com/office/powerpoint/2010/main" val="3658311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26008-01B7-99AC-C0A3-50CC5E7CE218}"/>
              </a:ext>
            </a:extLst>
          </p:cNvPr>
          <p:cNvSpPr>
            <a:spLocks noGrp="1"/>
          </p:cNvSpPr>
          <p:nvPr>
            <p:ph type="title"/>
          </p:nvPr>
        </p:nvSpPr>
        <p:spPr/>
        <p:txBody>
          <a:bodyPr/>
          <a:lstStyle/>
          <a:p>
            <a:r>
              <a:rPr lang="en-US" dirty="0"/>
              <a:t>• </a:t>
            </a:r>
            <a:r>
              <a:rPr lang="en-US" b="1" dirty="0"/>
              <a:t>What is CI/CD ?</a:t>
            </a:r>
          </a:p>
        </p:txBody>
      </p:sp>
      <p:sp>
        <p:nvSpPr>
          <p:cNvPr id="3" name="Content Placeholder 2">
            <a:extLst>
              <a:ext uri="{FF2B5EF4-FFF2-40B4-BE49-F238E27FC236}">
                <a16:creationId xmlns:a16="http://schemas.microsoft.com/office/drawing/2014/main" id="{1AFEC1EE-95B1-D1AA-1025-9F92A3E3DD8F}"/>
              </a:ext>
            </a:extLst>
          </p:cNvPr>
          <p:cNvSpPr>
            <a:spLocks noGrp="1"/>
          </p:cNvSpPr>
          <p:nvPr>
            <p:ph idx="1"/>
          </p:nvPr>
        </p:nvSpPr>
        <p:spPr>
          <a:xfrm>
            <a:off x="743678" y="1534098"/>
            <a:ext cx="10728325" cy="3227375"/>
          </a:xfrm>
        </p:spPr>
        <p:txBody>
          <a:bodyPr/>
          <a:lstStyle/>
          <a:p>
            <a:r>
              <a:rPr lang="en-US" dirty="0"/>
              <a:t>CI/CD stand for continuous integration and continuous delivery. allows organizations to ship software quickly and efficiently. CI/CD facilitates an effective process for getting products to market faster than ever before, continuously delivering code into production, and ensuring an ongoing flow of new features and bug fixes via the most efficient delivery method.</a:t>
            </a:r>
          </a:p>
        </p:txBody>
      </p:sp>
    </p:spTree>
    <p:extLst>
      <p:ext uri="{BB962C8B-B14F-4D97-AF65-F5344CB8AC3E}">
        <p14:creationId xmlns:p14="http://schemas.microsoft.com/office/powerpoint/2010/main" val="3695657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7E0CE-2B90-6AAD-8FC4-80E16F8C03A6}"/>
              </a:ext>
            </a:extLst>
          </p:cNvPr>
          <p:cNvSpPr>
            <a:spLocks noGrp="1"/>
          </p:cNvSpPr>
          <p:nvPr>
            <p:ph type="title"/>
          </p:nvPr>
        </p:nvSpPr>
        <p:spPr/>
        <p:txBody>
          <a:bodyPr/>
          <a:lstStyle/>
          <a:p>
            <a:r>
              <a:rPr lang="en-US" dirty="0"/>
              <a:t>• Continuous Integration (CI) </a:t>
            </a:r>
          </a:p>
        </p:txBody>
      </p:sp>
      <p:sp>
        <p:nvSpPr>
          <p:cNvPr id="3" name="Content Placeholder 2">
            <a:extLst>
              <a:ext uri="{FF2B5EF4-FFF2-40B4-BE49-F238E27FC236}">
                <a16:creationId xmlns:a16="http://schemas.microsoft.com/office/drawing/2014/main" id="{17DD2430-707D-672B-BD48-425E004B74A2}"/>
              </a:ext>
            </a:extLst>
          </p:cNvPr>
          <p:cNvSpPr>
            <a:spLocks noGrp="1"/>
          </p:cNvSpPr>
          <p:nvPr>
            <p:ph idx="1"/>
          </p:nvPr>
        </p:nvSpPr>
        <p:spPr>
          <a:xfrm>
            <a:off x="720000" y="1643064"/>
            <a:ext cx="10728325" cy="4125912"/>
          </a:xfrm>
        </p:spPr>
        <p:txBody>
          <a:bodyPr/>
          <a:lstStyle/>
          <a:p>
            <a:r>
              <a:rPr lang="en-US" dirty="0"/>
              <a:t>Continuous integration means that developers frequently merge their code changes to a shared repository. It’s an automated process that allows multiple developers to contribute software components to the same project without integration conflicts. CI involves automated testing whenever a software change is integrated into the repository</a:t>
            </a:r>
          </a:p>
        </p:txBody>
      </p:sp>
    </p:spTree>
    <p:extLst>
      <p:ext uri="{BB962C8B-B14F-4D97-AF65-F5344CB8AC3E}">
        <p14:creationId xmlns:p14="http://schemas.microsoft.com/office/powerpoint/2010/main" val="2722662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02031-5B28-7120-6059-011A1719107C}"/>
              </a:ext>
            </a:extLst>
          </p:cNvPr>
          <p:cNvSpPr>
            <a:spLocks noGrp="1"/>
          </p:cNvSpPr>
          <p:nvPr>
            <p:ph type="title"/>
          </p:nvPr>
        </p:nvSpPr>
        <p:spPr/>
        <p:txBody>
          <a:bodyPr/>
          <a:lstStyle/>
          <a:p>
            <a:r>
              <a:rPr lang="en-US" dirty="0"/>
              <a:t>•Continuous Deployment (CD)?</a:t>
            </a:r>
          </a:p>
        </p:txBody>
      </p:sp>
      <p:sp>
        <p:nvSpPr>
          <p:cNvPr id="3" name="Content Placeholder 2">
            <a:extLst>
              <a:ext uri="{FF2B5EF4-FFF2-40B4-BE49-F238E27FC236}">
                <a16:creationId xmlns:a16="http://schemas.microsoft.com/office/drawing/2014/main" id="{760C92A9-6FA2-99AF-58BC-DB281F947677}"/>
              </a:ext>
            </a:extLst>
          </p:cNvPr>
          <p:cNvSpPr>
            <a:spLocks noGrp="1"/>
          </p:cNvSpPr>
          <p:nvPr>
            <p:ph idx="1"/>
          </p:nvPr>
        </p:nvSpPr>
        <p:spPr>
          <a:xfrm>
            <a:off x="720000" y="1743076"/>
            <a:ext cx="10728325" cy="4025900"/>
          </a:xfrm>
        </p:spPr>
        <p:txBody>
          <a:bodyPr/>
          <a:lstStyle/>
          <a:p>
            <a:r>
              <a:rPr lang="en-US" dirty="0"/>
              <a:t>CD can stand for either continuous delivery or continuous deployment. Both involve taking the code continuously integrated and getting it able to deploy to an environment either QA or production. Continuous deployment takes the process one step further and performs the actual deployment to an environment.</a:t>
            </a:r>
          </a:p>
        </p:txBody>
      </p:sp>
    </p:spTree>
    <p:extLst>
      <p:ext uri="{BB962C8B-B14F-4D97-AF65-F5344CB8AC3E}">
        <p14:creationId xmlns:p14="http://schemas.microsoft.com/office/powerpoint/2010/main" val="278641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D2A78-FB5E-DAAD-7592-D33C101F4BD9}"/>
              </a:ext>
            </a:extLst>
          </p:cNvPr>
          <p:cNvSpPr>
            <a:spLocks noGrp="1"/>
          </p:cNvSpPr>
          <p:nvPr>
            <p:ph type="title"/>
          </p:nvPr>
        </p:nvSpPr>
        <p:spPr/>
        <p:txBody>
          <a:bodyPr/>
          <a:lstStyle/>
          <a:p>
            <a:r>
              <a:rPr lang="en-US" dirty="0"/>
              <a:t>• CI/CD Benefits </a:t>
            </a:r>
          </a:p>
        </p:txBody>
      </p:sp>
      <p:sp>
        <p:nvSpPr>
          <p:cNvPr id="3" name="Content Placeholder 2">
            <a:extLst>
              <a:ext uri="{FF2B5EF4-FFF2-40B4-BE49-F238E27FC236}">
                <a16:creationId xmlns:a16="http://schemas.microsoft.com/office/drawing/2014/main" id="{E96CF473-576F-DD7D-B1CA-A6675EF0B516}"/>
              </a:ext>
            </a:extLst>
          </p:cNvPr>
          <p:cNvSpPr>
            <a:spLocks noGrp="1"/>
          </p:cNvSpPr>
          <p:nvPr>
            <p:ph idx="1"/>
          </p:nvPr>
        </p:nvSpPr>
        <p:spPr>
          <a:xfrm>
            <a:off x="720000" y="1300163"/>
            <a:ext cx="10728325" cy="4938637"/>
          </a:xfrm>
        </p:spPr>
        <p:txBody>
          <a:bodyPr/>
          <a:lstStyle/>
          <a:p>
            <a:r>
              <a:rPr lang="en-US" dirty="0"/>
              <a:t>❑ Make Revenue </a:t>
            </a:r>
          </a:p>
          <a:p>
            <a:r>
              <a:rPr lang="en-US" dirty="0"/>
              <a:t>Faster and More Frequent Production Deployments ensures more quicker releases. Removal of manual checks before deployment means less time to market</a:t>
            </a:r>
          </a:p>
          <a:p>
            <a:r>
              <a:rPr lang="en-US" dirty="0"/>
              <a:t>❑ Protect Revenue </a:t>
            </a:r>
          </a:p>
          <a:p>
            <a:r>
              <a:rPr lang="en-US" dirty="0"/>
              <a:t>Automated smoke test reduces downtime due to deploy related crash or a major bug. Automated rollback due to a job failure means a fast undo from production to working state</a:t>
            </a:r>
          </a:p>
          <a:p>
            <a:r>
              <a:rPr lang="en-US" dirty="0"/>
              <a:t>❑ Avoid Cost </a:t>
            </a:r>
          </a:p>
          <a:p>
            <a:r>
              <a:rPr lang="en-US" dirty="0"/>
              <a:t>Automation of infrastructure creation hence faster deployment and less human error. Catch unit test failure ensures less bugs in production environment and less time testing. Detecting security vulnerabilities avoids future embarrassment from security attacks</a:t>
            </a:r>
          </a:p>
        </p:txBody>
      </p:sp>
    </p:spTree>
    <p:extLst>
      <p:ext uri="{BB962C8B-B14F-4D97-AF65-F5344CB8AC3E}">
        <p14:creationId xmlns:p14="http://schemas.microsoft.com/office/powerpoint/2010/main" val="2586134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24270-3DB0-990D-808D-E423125873AC}"/>
              </a:ext>
            </a:extLst>
          </p:cNvPr>
          <p:cNvSpPr>
            <a:spLocks noGrp="1"/>
          </p:cNvSpPr>
          <p:nvPr>
            <p:ph type="title"/>
          </p:nvPr>
        </p:nvSpPr>
        <p:spPr/>
        <p:txBody>
          <a:bodyPr/>
          <a:lstStyle/>
          <a:p>
            <a:r>
              <a:rPr lang="en-US" dirty="0"/>
              <a:t>CI/CD Benefits (Cont.)</a:t>
            </a:r>
          </a:p>
        </p:txBody>
      </p:sp>
      <p:sp>
        <p:nvSpPr>
          <p:cNvPr id="3" name="Content Placeholder 2">
            <a:extLst>
              <a:ext uri="{FF2B5EF4-FFF2-40B4-BE49-F238E27FC236}">
                <a16:creationId xmlns:a16="http://schemas.microsoft.com/office/drawing/2014/main" id="{E419F89E-CE49-9D3B-C482-4B0F6279D9AA}"/>
              </a:ext>
            </a:extLst>
          </p:cNvPr>
          <p:cNvSpPr>
            <a:spLocks noGrp="1"/>
          </p:cNvSpPr>
          <p:nvPr>
            <p:ph idx="1"/>
          </p:nvPr>
        </p:nvSpPr>
        <p:spPr>
          <a:xfrm>
            <a:off x="720000" y="1357314"/>
            <a:ext cx="10728325" cy="4411662"/>
          </a:xfrm>
        </p:spPr>
        <p:txBody>
          <a:bodyPr>
            <a:normAutofit fontScale="92500" lnSpcReduction="20000"/>
          </a:bodyPr>
          <a:lstStyle/>
          <a:p>
            <a:r>
              <a:rPr lang="en-US" dirty="0"/>
              <a:t>❑ Reduce Cost</a:t>
            </a:r>
          </a:p>
          <a:p>
            <a:r>
              <a:rPr lang="en-US" dirty="0"/>
              <a:t> Automation of infrastructure cleanup prevents unwanted cost on unused resources. Catching compile errors after merging reduces time spent on issues from new developer code.</a:t>
            </a:r>
          </a:p>
          <a:p>
            <a:r>
              <a:rPr lang="en-US" dirty="0"/>
              <a:t> ❑ Reduction of non-critical defects in backlog </a:t>
            </a:r>
          </a:p>
          <a:p>
            <a:r>
              <a:rPr lang="en-US" dirty="0"/>
              <a:t> By now it’s clear CI/CD is a time and money saver, so much so that it gives developers time to work on things they wouldn’t normally be able to, such as going back to fix older code and make it cleaner and more efficient. The idea that developers cannot only tackle the backlog (it’s called a backlog for a reason after all – who has time for this?), but also work on non-critical defects, is a game -changer brought to teams by DevOps and CI/CD.</a:t>
            </a:r>
          </a:p>
          <a:p>
            <a:r>
              <a:rPr lang="en-US" dirty="0"/>
              <a:t> ❑ Fail Fast </a:t>
            </a:r>
          </a:p>
          <a:p>
            <a:r>
              <a:rPr lang="en-US" dirty="0"/>
              <a:t> The faster we detect the errors, the faster we act and fix the issues even before it occurs on production, and that would save a lot of time debugging and testing also will save money</a:t>
            </a:r>
          </a:p>
        </p:txBody>
      </p:sp>
    </p:spTree>
    <p:extLst>
      <p:ext uri="{BB962C8B-B14F-4D97-AF65-F5344CB8AC3E}">
        <p14:creationId xmlns:p14="http://schemas.microsoft.com/office/powerpoint/2010/main" val="3397246709"/>
      </p:ext>
    </p:extLst>
  </p:cSld>
  <p:clrMapOvr>
    <a:masterClrMapping/>
  </p:clrMapOvr>
</p:sld>
</file>

<file path=ppt/theme/theme1.xml><?xml version="1.0" encoding="utf-8"?>
<a:theme xmlns:a="http://schemas.openxmlformats.org/drawingml/2006/main" name="Blob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14</TotalTime>
  <Words>476</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Avenir Next LT Pro</vt:lpstr>
      <vt:lpstr>Rockwell Nova Light</vt:lpstr>
      <vt:lpstr>The Hand Extrablack</vt:lpstr>
      <vt:lpstr>BlobVTI</vt:lpstr>
      <vt:lpstr>CI/CD</vt:lpstr>
      <vt:lpstr>• What is CI/CD ?</vt:lpstr>
      <vt:lpstr>• Continuous Integration (CI) </vt:lpstr>
      <vt:lpstr>•Continuous Deployment (CD)?</vt:lpstr>
      <vt:lpstr>• CI/CD Benefits </vt:lpstr>
      <vt:lpstr>CI/CD Benefits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dc:title>
  <dc:creator>Spss me</dc:creator>
  <cp:lastModifiedBy>Spss me</cp:lastModifiedBy>
  <cp:revision>1</cp:revision>
  <dcterms:created xsi:type="dcterms:W3CDTF">2023-03-13T14:31:06Z</dcterms:created>
  <dcterms:modified xsi:type="dcterms:W3CDTF">2023-03-13T14:45:31Z</dcterms:modified>
</cp:coreProperties>
</file>