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7" r:id="rId2"/>
    <p:sldId id="476" r:id="rId3"/>
    <p:sldId id="480" r:id="rId4"/>
    <p:sldId id="482" r:id="rId5"/>
    <p:sldId id="483" r:id="rId6"/>
    <p:sldId id="485" r:id="rId7"/>
    <p:sldId id="492" r:id="rId8"/>
    <p:sldId id="495" r:id="rId9"/>
    <p:sldId id="497" r:id="rId10"/>
    <p:sldId id="513" r:id="rId11"/>
    <p:sldId id="501" r:id="rId12"/>
    <p:sldId id="502" r:id="rId13"/>
    <p:sldId id="504" r:id="rId14"/>
    <p:sldId id="505" r:id="rId15"/>
    <p:sldId id="503" r:id="rId16"/>
    <p:sldId id="498" r:id="rId17"/>
    <p:sldId id="494" r:id="rId18"/>
    <p:sldId id="515" r:id="rId19"/>
    <p:sldId id="486" r:id="rId20"/>
    <p:sldId id="487" r:id="rId21"/>
    <p:sldId id="488" r:id="rId22"/>
    <p:sldId id="489" r:id="rId23"/>
    <p:sldId id="507" r:id="rId24"/>
    <p:sldId id="508" r:id="rId25"/>
    <p:sldId id="509" r:id="rId26"/>
    <p:sldId id="5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33"/>
    <a:srgbClr val="008000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3" autoAdjust="0"/>
    <p:restoredTop sz="90741" autoAdjust="0"/>
  </p:normalViewPr>
  <p:slideViewPr>
    <p:cSldViewPr>
      <p:cViewPr>
        <p:scale>
          <a:sx n="77" d="100"/>
          <a:sy n="77" d="100"/>
        </p:scale>
        <p:origin x="-169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49BE-36F4-4148-B2D8-1ED9CB14C695}" type="datetimeFigureOut">
              <a:rPr lang="th-TH" smtClean="0"/>
              <a:pPr/>
              <a:t>03/06/59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BE2F4-617C-4C87-98C0-9BC9B5522F7D}" type="slidenum">
              <a:rPr lang="th-TH" smtClean="0"/>
              <a:pPr/>
              <a:t>‹N°›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9892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5BA5-0E42-4C24-8B3B-0AEB7E1D9AA4}" type="datetime1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16CF-4D23-4A8A-AA4D-F6FA93D90D6A}" type="datetime1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DD3D-D5CF-40C7-8A56-FDD07C44E38B}" type="datetime1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94E-E593-440E-A347-3AC77E6343F8}" type="datetime1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443E-6E3F-48A6-89EA-56160900AC8E}" type="datetime1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CA4-55AC-45D4-BECA-E0C1130BE51B}" type="datetime1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200F-C8D7-4BE4-86E8-4BD0FFD4356A}" type="datetime1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4ED-619C-41E7-AEC9-9BDF88F60FF9}" type="datetime1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B32E-AFA8-43CF-BD2B-0A4E467AEF57}" type="datetime1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0182-370E-4EF3-A66B-DBC1214FE68E}" type="datetime1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D188-D2AC-4E92-83E9-6B4E150DB2FA}" type="datetime1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81D2-32DF-4933-B415-9A62D9957886}" type="datetime1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7BC5-1C93-47B9-8F0F-5BCAEE10B7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3244"/>
            <a:ext cx="1008112" cy="92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9045" y="559118"/>
            <a:ext cx="259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UNIVERSITÉ DE SOUSSE</a:t>
            </a:r>
          </a:p>
        </p:txBody>
      </p:sp>
      <p:sp>
        <p:nvSpPr>
          <p:cNvPr id="3" name="Rectangle 2"/>
          <p:cNvSpPr/>
          <p:nvPr/>
        </p:nvSpPr>
        <p:spPr>
          <a:xfrm>
            <a:off x="840612" y="1308240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Institut Supérieur des Sciences Appliquées et de Technologie de Sousse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201" y="1772816"/>
            <a:ext cx="89897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88738" y="2644169"/>
            <a:ext cx="7155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Découverte de services </a:t>
            </a:r>
            <a:r>
              <a:rPr lang="fr-FR" sz="2400" b="1" dirty="0" err="1"/>
              <a:t>SaaS</a:t>
            </a:r>
            <a:r>
              <a:rPr lang="fr-FR" sz="2400" b="1" dirty="0"/>
              <a:t> configurables dans une</a:t>
            </a:r>
          </a:p>
          <a:p>
            <a:pPr algn="ctr"/>
            <a:r>
              <a:rPr lang="fr-FR" sz="2400" b="1" dirty="0"/>
              <a:t>architecture Cloud multi-tenant</a:t>
            </a:r>
            <a:endParaRPr lang="de-DE" sz="24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0997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268760"/>
            <a:ext cx="5976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/>
              <a:t>Similarity </a:t>
            </a:r>
            <a:r>
              <a:rPr lang="fr-FR" b="1" i="1" dirty="0"/>
              <a:t>with Matrix (</a:t>
            </a:r>
            <a:r>
              <a:rPr lang="fr-FR" b="1" i="1" dirty="0" smtClean="0"/>
              <a:t>SWM)</a:t>
            </a:r>
          </a:p>
          <a:p>
            <a:endParaRPr lang="de-DE" b="1" dirty="0"/>
          </a:p>
          <a:p>
            <a:r>
              <a:rPr lang="en-US" b="1" dirty="0"/>
              <a:t>Input: </a:t>
            </a:r>
            <a:r>
              <a:rPr lang="en-US" dirty="0"/>
              <a:t>Unordered trees </a:t>
            </a:r>
            <a:r>
              <a:rPr lang="en-US" i="1" dirty="0"/>
              <a:t>Ta </a:t>
            </a:r>
            <a:r>
              <a:rPr lang="en-US" dirty="0"/>
              <a:t>and </a:t>
            </a:r>
            <a:r>
              <a:rPr lang="en-US" i="1" dirty="0"/>
              <a:t>Tb</a:t>
            </a:r>
            <a:endParaRPr lang="de-DE" dirty="0"/>
          </a:p>
          <a:p>
            <a:r>
              <a:rPr lang="en-US" b="1" dirty="0"/>
              <a:t>Output: </a:t>
            </a:r>
            <a:r>
              <a:rPr lang="en-US" dirty="0"/>
              <a:t>Measurement similarity between tree pair</a:t>
            </a:r>
            <a:endParaRPr lang="de-DE" dirty="0"/>
          </a:p>
          <a:p>
            <a:r>
              <a:rPr lang="en-US" dirty="0"/>
              <a:t>1. Model the tree </a:t>
            </a:r>
            <a:r>
              <a:rPr lang="en-US" i="1" dirty="0"/>
              <a:t>Ta </a:t>
            </a:r>
            <a:r>
              <a:rPr lang="en-US" dirty="0"/>
              <a:t>with the Augmented Adjacency</a:t>
            </a:r>
            <a:endParaRPr lang="de-DE" dirty="0"/>
          </a:p>
          <a:p>
            <a:r>
              <a:rPr lang="en-US" dirty="0"/>
              <a:t>Matrix </a:t>
            </a:r>
            <a:r>
              <a:rPr lang="en-US" i="1" dirty="0"/>
              <a:t>A'</a:t>
            </a:r>
            <a:r>
              <a:rPr lang="en-US" dirty="0"/>
              <a:t>;</a:t>
            </a:r>
            <a:endParaRPr lang="de-DE" dirty="0"/>
          </a:p>
          <a:p>
            <a:r>
              <a:rPr lang="en-US" dirty="0"/>
              <a:t>2. Model the tree </a:t>
            </a:r>
            <a:r>
              <a:rPr lang="en-US" i="1" dirty="0"/>
              <a:t>Tb </a:t>
            </a:r>
            <a:r>
              <a:rPr lang="en-US" dirty="0"/>
              <a:t>with the Augmented Adjacency</a:t>
            </a:r>
            <a:endParaRPr lang="de-DE" dirty="0"/>
          </a:p>
          <a:p>
            <a:r>
              <a:rPr lang="en-US" dirty="0"/>
              <a:t>Matrix </a:t>
            </a:r>
            <a:r>
              <a:rPr lang="en-US" i="1" dirty="0"/>
              <a:t>B'</a:t>
            </a:r>
            <a:r>
              <a:rPr lang="en-US" dirty="0"/>
              <a:t>;</a:t>
            </a:r>
            <a:endParaRPr lang="de-DE" dirty="0"/>
          </a:p>
          <a:p>
            <a:r>
              <a:rPr lang="en-US" dirty="0"/>
              <a:t>3. </a:t>
            </a:r>
            <a:r>
              <a:rPr lang="en-US" b="1" dirty="0"/>
              <a:t>if </a:t>
            </a:r>
            <a:r>
              <a:rPr lang="en-US" dirty="0"/>
              <a:t>|</a:t>
            </a:r>
            <a:r>
              <a:rPr lang="en-US" i="1" dirty="0"/>
              <a:t>B'</a:t>
            </a:r>
            <a:r>
              <a:rPr lang="en-US" dirty="0"/>
              <a:t>|&gt;|</a:t>
            </a:r>
            <a:r>
              <a:rPr lang="en-US" i="1" dirty="0"/>
              <a:t>A'</a:t>
            </a:r>
            <a:r>
              <a:rPr lang="en-US" dirty="0"/>
              <a:t>| </a:t>
            </a:r>
            <a:r>
              <a:rPr lang="en-US" b="1" dirty="0"/>
              <a:t>then</a:t>
            </a:r>
            <a:endParaRPr lang="de-DE" dirty="0"/>
          </a:p>
          <a:p>
            <a:r>
              <a:rPr lang="en-US" dirty="0"/>
              <a:t>Add (|</a:t>
            </a:r>
            <a:r>
              <a:rPr lang="en-US" i="1" dirty="0"/>
              <a:t>B'</a:t>
            </a:r>
            <a:r>
              <a:rPr lang="en-US" dirty="0"/>
              <a:t>| ─ |</a:t>
            </a:r>
            <a:r>
              <a:rPr lang="en-US" i="1" dirty="0"/>
              <a:t>A'</a:t>
            </a:r>
            <a:r>
              <a:rPr lang="en-US" dirty="0"/>
              <a:t>|) rows and columns of zeros</a:t>
            </a:r>
            <a:endParaRPr lang="de-DE" dirty="0"/>
          </a:p>
          <a:p>
            <a:r>
              <a:rPr lang="en-US" dirty="0"/>
              <a:t>at the right end and bottom of the matrix </a:t>
            </a:r>
            <a:r>
              <a:rPr lang="en-US" i="1" dirty="0"/>
              <a:t>A'</a:t>
            </a:r>
            <a:r>
              <a:rPr lang="en-US" dirty="0"/>
              <a:t>;</a:t>
            </a:r>
            <a:endParaRPr lang="de-DE" dirty="0"/>
          </a:p>
          <a:p>
            <a:r>
              <a:rPr lang="en-US" b="1" dirty="0"/>
              <a:t>else</a:t>
            </a:r>
            <a:endParaRPr lang="de-DE" dirty="0"/>
          </a:p>
          <a:p>
            <a:r>
              <a:rPr lang="en-US" dirty="0"/>
              <a:t>Add (|</a:t>
            </a:r>
            <a:r>
              <a:rPr lang="en-US" i="1" dirty="0"/>
              <a:t>A'</a:t>
            </a:r>
            <a:r>
              <a:rPr lang="en-US" dirty="0"/>
              <a:t>| ─ |</a:t>
            </a:r>
            <a:r>
              <a:rPr lang="en-US" i="1" dirty="0"/>
              <a:t>B'</a:t>
            </a:r>
            <a:r>
              <a:rPr lang="en-US" dirty="0"/>
              <a:t>|) rows and columns of zeros</a:t>
            </a:r>
            <a:endParaRPr lang="de-DE" dirty="0"/>
          </a:p>
          <a:p>
            <a:r>
              <a:rPr lang="en-US" dirty="0"/>
              <a:t>at the right end and bottom of the matrix </a:t>
            </a:r>
            <a:r>
              <a:rPr lang="en-US" i="1" dirty="0"/>
              <a:t>B'</a:t>
            </a:r>
            <a:r>
              <a:rPr lang="en-US" dirty="0"/>
              <a:t>;</a:t>
            </a:r>
            <a:endParaRPr lang="de-DE" dirty="0"/>
          </a:p>
          <a:p>
            <a:r>
              <a:rPr lang="en-US" b="1" dirty="0"/>
              <a:t>end if</a:t>
            </a:r>
            <a:endParaRPr lang="de-DE" dirty="0"/>
          </a:p>
          <a:p>
            <a:r>
              <a:rPr lang="en-US" dirty="0"/>
              <a:t>4. Calculate similarity between two trees using</a:t>
            </a:r>
            <a:endParaRPr lang="de-DE" dirty="0"/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793075"/>
            <a:ext cx="3096344" cy="831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39" y="116632"/>
            <a:ext cx="50276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/>
              <a:t>État</a:t>
            </a:r>
            <a:r>
              <a:rPr lang="de-DE" sz="2400" dirty="0"/>
              <a:t> de </a:t>
            </a:r>
            <a:r>
              <a:rPr lang="de-DE" sz="2400" dirty="0" err="1" smtClean="0"/>
              <a:t>l’art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/>
              <a:t> </a:t>
            </a:r>
            <a:r>
              <a:rPr lang="de-DE" dirty="0"/>
              <a:t>: </a:t>
            </a:r>
            <a:r>
              <a:rPr lang="de-DE" dirty="0" err="1"/>
              <a:t>Algorithmes</a:t>
            </a:r>
            <a:r>
              <a:rPr lang="de-DE" dirty="0"/>
              <a:t> de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d’arbres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3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556792"/>
            <a:ext cx="292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Aperçu </a:t>
            </a:r>
            <a:r>
              <a:rPr lang="de-DE" dirty="0" err="1"/>
              <a:t>général</a:t>
            </a:r>
            <a:r>
              <a:rPr lang="de-DE" dirty="0"/>
              <a:t> de </a:t>
            </a:r>
            <a:r>
              <a:rPr lang="de-DE" dirty="0" err="1"/>
              <a:t>l’approche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6840760" cy="3960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39" y="116632"/>
            <a:ext cx="264341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Approche </a:t>
            </a:r>
            <a:r>
              <a:rPr lang="de-DE" sz="2400" dirty="0" err="1" smtClean="0"/>
              <a:t>proposée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25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484784"/>
            <a:ext cx="185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Matrice</a:t>
            </a:r>
            <a:r>
              <a:rPr lang="de-DE" dirty="0"/>
              <a:t> des </a:t>
            </a:r>
            <a:r>
              <a:rPr lang="de-DE" dirty="0" err="1"/>
              <a:t>coûts</a:t>
            </a:r>
            <a:endParaRPr lang="de-DE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1066185"/>
              </p:ext>
            </p:extLst>
          </p:nvPr>
        </p:nvGraphicFramePr>
        <p:xfrm>
          <a:off x="971600" y="2492896"/>
          <a:ext cx="74168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alternative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7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444134"/>
            <a:ext cx="293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Simple Service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0" y="1988840"/>
            <a:ext cx="5940904" cy="46107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5616624" cy="47109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77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003" y="1484784"/>
            <a:ext cx="293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Simple Service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539552" y="2420888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Formule de mesure de </a:t>
            </a:r>
            <a:r>
              <a:rPr lang="fr-FR" dirty="0" err="1"/>
              <a:t>similarite</a:t>
            </a:r>
            <a:r>
              <a:rPr lang="fr-FR" dirty="0"/>
              <a:t> pour STM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de-DE" dirty="0" smtClean="0"/>
              <a:t>                                           </a:t>
            </a:r>
            <a:r>
              <a:rPr lang="de-DE" dirty="0" err="1" smtClean="0"/>
              <a:t>SimpleTreeMatching</a:t>
            </a:r>
            <a:r>
              <a:rPr lang="de-DE" dirty="0" smtClean="0"/>
              <a:t>(A,B</a:t>
            </a:r>
            <a:r>
              <a:rPr lang="de-DE" dirty="0"/>
              <a:t>)</a:t>
            </a:r>
            <a:endParaRPr lang="fr-FR" dirty="0"/>
          </a:p>
          <a:p>
            <a:r>
              <a:rPr lang="de-DE" dirty="0" smtClean="0"/>
              <a:t>           </a:t>
            </a:r>
            <a:r>
              <a:rPr lang="de-DE" dirty="0" err="1" smtClean="0"/>
              <a:t>Similarite</a:t>
            </a:r>
            <a:r>
              <a:rPr lang="de-DE" dirty="0" smtClean="0"/>
              <a:t> </a:t>
            </a:r>
            <a:r>
              <a:rPr lang="de-DE" dirty="0"/>
              <a:t>(A,B) </a:t>
            </a:r>
            <a:r>
              <a:rPr lang="de-DE" dirty="0" smtClean="0"/>
              <a:t>=</a:t>
            </a:r>
            <a:endParaRPr lang="de-DE" dirty="0"/>
          </a:p>
          <a:p>
            <a:r>
              <a:rPr lang="de-DE" dirty="0" smtClean="0"/>
              <a:t>                                              (</a:t>
            </a:r>
            <a:r>
              <a:rPr lang="de-DE" dirty="0"/>
              <a:t>Size(A) + Size(B</a:t>
            </a:r>
            <a:r>
              <a:rPr lang="de-DE" dirty="0" smtClean="0"/>
              <a:t>))/2</a:t>
            </a:r>
            <a:endParaRPr lang="de-DE" dirty="0"/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/>
              <a:t>Formule de mesure de </a:t>
            </a:r>
            <a:r>
              <a:rPr lang="fr-FR" dirty="0" err="1"/>
              <a:t>similarite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de-DE" dirty="0" smtClean="0"/>
              <a:t>                                                      </a:t>
            </a:r>
            <a:r>
              <a:rPr lang="de-DE" dirty="0" err="1" smtClean="0"/>
              <a:t>SimpleServiceTreeMatching</a:t>
            </a:r>
            <a:r>
              <a:rPr lang="de-DE" dirty="0" smtClean="0"/>
              <a:t>(A,B)</a:t>
            </a:r>
            <a:endParaRPr lang="fr-FR" dirty="0"/>
          </a:p>
          <a:p>
            <a:r>
              <a:rPr lang="de-DE" dirty="0" err="1"/>
              <a:t>Similarite</a:t>
            </a:r>
            <a:r>
              <a:rPr lang="de-DE" dirty="0"/>
              <a:t> (A,B) =</a:t>
            </a:r>
          </a:p>
          <a:p>
            <a:r>
              <a:rPr lang="en-US" dirty="0" smtClean="0"/>
              <a:t>                                (</a:t>
            </a:r>
            <a:r>
              <a:rPr lang="en-US" dirty="0"/>
              <a:t>Size(A) + Size(B) + nbType1 + </a:t>
            </a:r>
            <a:r>
              <a:rPr lang="en-US" dirty="0" smtClean="0"/>
              <a:t>nbType2)/2 </a:t>
            </a:r>
            <a:r>
              <a:rPr lang="en-US" dirty="0"/>
              <a:t>+ </a:t>
            </a:r>
            <a:r>
              <a:rPr lang="en-US" dirty="0" smtClean="0"/>
              <a:t>nbType1’+ nbType2’</a:t>
            </a:r>
            <a:endParaRPr lang="en-US" dirty="0"/>
          </a:p>
          <a:p>
            <a:endParaRPr lang="de-DE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843808" y="3429000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267744" y="5085184"/>
            <a:ext cx="6120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556792"/>
            <a:ext cx="3319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Clustered Service Tree Matching 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0" y="1988840"/>
            <a:ext cx="5400600" cy="46488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41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48478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Clustered Service Tree Matching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5112568" cy="465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60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16832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Input: </a:t>
            </a:r>
            <a:r>
              <a:rPr lang="en-US" dirty="0"/>
              <a:t>Two configurable </a:t>
            </a:r>
            <a:r>
              <a:rPr lang="en-US" dirty="0" err="1"/>
              <a:t>SaaS</a:t>
            </a:r>
            <a:r>
              <a:rPr lang="en-US" dirty="0"/>
              <a:t> trees CST1, CST2</a:t>
            </a:r>
            <a:endParaRPr lang="de-DE" dirty="0"/>
          </a:p>
          <a:p>
            <a:r>
              <a:rPr lang="en-US" b="1" dirty="0"/>
              <a:t>Output: </a:t>
            </a:r>
            <a:r>
              <a:rPr lang="en-US" dirty="0"/>
              <a:t>Measurement similarity between tree pair after the summarize</a:t>
            </a:r>
            <a:endParaRPr lang="de-DE" dirty="0"/>
          </a:p>
          <a:p>
            <a:r>
              <a:rPr lang="en-US" dirty="0"/>
              <a:t>1. Create two new trees CST1'and CST2' summary of CST1 and CST2</a:t>
            </a:r>
            <a:endParaRPr lang="de-DE" dirty="0"/>
          </a:p>
          <a:p>
            <a:r>
              <a:rPr lang="en-US" dirty="0"/>
              <a:t>2. Model the tree CST1'</a:t>
            </a:r>
            <a:r>
              <a:rPr lang="en-US" i="1" dirty="0"/>
              <a:t> </a:t>
            </a:r>
            <a:r>
              <a:rPr lang="en-US" dirty="0"/>
              <a:t>with the Augmented </a:t>
            </a:r>
            <a:r>
              <a:rPr lang="en-US" dirty="0" smtClean="0"/>
              <a:t>Adjacency</a:t>
            </a:r>
            <a:r>
              <a:rPr lang="de-DE" dirty="0"/>
              <a:t> </a:t>
            </a:r>
            <a:r>
              <a:rPr lang="en-US" dirty="0" smtClean="0"/>
              <a:t>Matrix </a:t>
            </a:r>
            <a:r>
              <a:rPr lang="en-US" i="1" dirty="0"/>
              <a:t>A'</a:t>
            </a:r>
            <a:r>
              <a:rPr lang="en-US" dirty="0"/>
              <a:t>;</a:t>
            </a:r>
            <a:endParaRPr lang="de-DE" dirty="0"/>
          </a:p>
          <a:p>
            <a:r>
              <a:rPr lang="en-US" dirty="0"/>
              <a:t>2. Model the tree CST2'</a:t>
            </a:r>
            <a:r>
              <a:rPr lang="en-US" i="1" dirty="0"/>
              <a:t> </a:t>
            </a:r>
            <a:r>
              <a:rPr lang="en-US" dirty="0"/>
              <a:t>with the Augmented </a:t>
            </a:r>
            <a:r>
              <a:rPr lang="en-US" dirty="0" smtClean="0"/>
              <a:t>Adjacency</a:t>
            </a:r>
            <a:r>
              <a:rPr lang="de-DE" dirty="0"/>
              <a:t> </a:t>
            </a:r>
            <a:r>
              <a:rPr lang="en-US" dirty="0" smtClean="0"/>
              <a:t>Matrix </a:t>
            </a:r>
            <a:r>
              <a:rPr lang="en-US" i="1" dirty="0"/>
              <a:t>B'</a:t>
            </a:r>
            <a:r>
              <a:rPr lang="en-US" dirty="0"/>
              <a:t>;</a:t>
            </a:r>
            <a:endParaRPr lang="de-DE" dirty="0"/>
          </a:p>
          <a:p>
            <a:r>
              <a:rPr lang="en-US" dirty="0"/>
              <a:t>3. </a:t>
            </a:r>
            <a:r>
              <a:rPr lang="en-US" b="1" dirty="0"/>
              <a:t>if </a:t>
            </a:r>
            <a:r>
              <a:rPr lang="en-US" dirty="0"/>
              <a:t>|</a:t>
            </a:r>
            <a:r>
              <a:rPr lang="en-US" i="1" dirty="0"/>
              <a:t>B'</a:t>
            </a:r>
            <a:r>
              <a:rPr lang="en-US" dirty="0"/>
              <a:t>|&gt;|</a:t>
            </a:r>
            <a:r>
              <a:rPr lang="en-US" i="1" dirty="0"/>
              <a:t>A'</a:t>
            </a:r>
            <a:r>
              <a:rPr lang="en-US" dirty="0"/>
              <a:t>| </a:t>
            </a:r>
            <a:r>
              <a:rPr lang="en-US" b="1" dirty="0"/>
              <a:t>then</a:t>
            </a:r>
            <a:endParaRPr lang="de-DE" dirty="0"/>
          </a:p>
          <a:p>
            <a:r>
              <a:rPr lang="en-US" dirty="0"/>
              <a:t>Add (|</a:t>
            </a:r>
            <a:r>
              <a:rPr lang="en-US" i="1" dirty="0"/>
              <a:t>B'</a:t>
            </a:r>
            <a:r>
              <a:rPr lang="en-US" dirty="0"/>
              <a:t>| ─ |</a:t>
            </a:r>
            <a:r>
              <a:rPr lang="en-US" i="1" dirty="0"/>
              <a:t>A'</a:t>
            </a:r>
            <a:r>
              <a:rPr lang="en-US" dirty="0"/>
              <a:t>|) rows and columns of </a:t>
            </a:r>
            <a:r>
              <a:rPr lang="en-US" dirty="0" smtClean="0"/>
              <a:t>zeros</a:t>
            </a:r>
            <a:r>
              <a:rPr lang="de-DE" dirty="0"/>
              <a:t> </a:t>
            </a:r>
            <a:r>
              <a:rPr lang="en-US" dirty="0" smtClean="0"/>
              <a:t>at </a:t>
            </a:r>
            <a:r>
              <a:rPr lang="en-US" dirty="0"/>
              <a:t>the right end and </a:t>
            </a:r>
            <a:r>
              <a:rPr lang="en-US" dirty="0" smtClean="0"/>
              <a:t>bottom</a:t>
            </a:r>
          </a:p>
          <a:p>
            <a:r>
              <a:rPr lang="en-US" dirty="0" smtClean="0"/>
              <a:t> </a:t>
            </a:r>
            <a:r>
              <a:rPr lang="en-US" dirty="0"/>
              <a:t>of the matrix </a:t>
            </a:r>
            <a:r>
              <a:rPr lang="en-US" i="1" dirty="0"/>
              <a:t>A'</a:t>
            </a:r>
            <a:r>
              <a:rPr lang="en-US" dirty="0"/>
              <a:t>;</a:t>
            </a:r>
            <a:endParaRPr lang="de-DE" dirty="0"/>
          </a:p>
          <a:p>
            <a:r>
              <a:rPr lang="en-US" b="1" dirty="0"/>
              <a:t>else</a:t>
            </a:r>
            <a:endParaRPr lang="de-DE" dirty="0"/>
          </a:p>
          <a:p>
            <a:r>
              <a:rPr lang="en-US" dirty="0"/>
              <a:t>Add (|</a:t>
            </a:r>
            <a:r>
              <a:rPr lang="en-US" i="1" dirty="0"/>
              <a:t>A'</a:t>
            </a:r>
            <a:r>
              <a:rPr lang="en-US" dirty="0"/>
              <a:t>| ─ |</a:t>
            </a:r>
            <a:r>
              <a:rPr lang="en-US" i="1" dirty="0"/>
              <a:t>B'</a:t>
            </a:r>
            <a:r>
              <a:rPr lang="en-US" dirty="0"/>
              <a:t>|) rows and columns of </a:t>
            </a:r>
            <a:r>
              <a:rPr lang="en-US" dirty="0" smtClean="0"/>
              <a:t>zeros at the right end and bottom </a:t>
            </a:r>
          </a:p>
          <a:p>
            <a:r>
              <a:rPr lang="en-US" dirty="0" smtClean="0"/>
              <a:t>of the matrix </a:t>
            </a:r>
            <a:r>
              <a:rPr lang="en-US" i="1" dirty="0" smtClean="0"/>
              <a:t>B'</a:t>
            </a:r>
            <a:r>
              <a:rPr lang="en-US" dirty="0" smtClean="0"/>
              <a:t>;</a:t>
            </a:r>
            <a:endParaRPr lang="de-DE" dirty="0" smtClean="0"/>
          </a:p>
          <a:p>
            <a:r>
              <a:rPr lang="en-US" b="1" dirty="0" smtClean="0"/>
              <a:t>end </a:t>
            </a:r>
            <a:r>
              <a:rPr lang="en-US" b="1" dirty="0"/>
              <a:t>if</a:t>
            </a:r>
            <a:endParaRPr lang="de-DE" dirty="0"/>
          </a:p>
          <a:p>
            <a:r>
              <a:rPr lang="en-US" dirty="0"/>
              <a:t>4. Calculate similarity between two configurable </a:t>
            </a:r>
            <a:r>
              <a:rPr lang="en-US" dirty="0" err="1"/>
              <a:t>SaaS</a:t>
            </a:r>
            <a:r>
              <a:rPr lang="en-US" dirty="0"/>
              <a:t> trees using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28774" y="1412776"/>
            <a:ext cx="371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Similarity service </a:t>
            </a:r>
            <a:r>
              <a:rPr lang="en-US" dirty="0" smtClean="0"/>
              <a:t>with Matrix (SSWM)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7439" y="116632"/>
            <a:ext cx="70844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fr-FR" dirty="0"/>
              <a:t>Formalisation des extensions des algorithmes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44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371" y="137212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Service </a:t>
            </a:r>
            <a:r>
              <a:rPr lang="fr-FR" dirty="0" err="1"/>
              <a:t>SaaS</a:t>
            </a:r>
            <a:r>
              <a:rPr lang="fr-FR" dirty="0"/>
              <a:t> d’une agence de voyage "Vacation </a:t>
            </a:r>
            <a:r>
              <a:rPr lang="fr-FR" dirty="0" err="1"/>
              <a:t>Planner</a:t>
            </a:r>
            <a:r>
              <a:rPr lang="fr-FR" dirty="0"/>
              <a:t>"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1966"/>
            <a:ext cx="4104456" cy="334924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48" y="2132856"/>
            <a:ext cx="4464496" cy="3168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33" y="5474385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Figure 1: Partie abstraite de la </a:t>
            </a:r>
            <a:r>
              <a:rPr lang="de-DE" dirty="0" err="1" smtClean="0"/>
              <a:t>requête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518248" y="53820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Figure 2: Partie abstraite </a:t>
            </a:r>
            <a:r>
              <a:rPr lang="fr-FR" dirty="0" smtClean="0"/>
              <a:t>de service </a:t>
            </a:r>
            <a:r>
              <a:rPr lang="fr-FR" dirty="0"/>
              <a:t>web du fournisseur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7887" y="79464"/>
            <a:ext cx="45098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de-DE" dirty="0" err="1"/>
              <a:t>Exemple</a:t>
            </a:r>
            <a:r>
              <a:rPr lang="de-DE" dirty="0"/>
              <a:t> </a:t>
            </a:r>
            <a:r>
              <a:rPr lang="de-DE" dirty="0" err="1"/>
              <a:t>Illustratif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99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2132856"/>
            <a:ext cx="705678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 </a:t>
            </a:r>
            <a:r>
              <a:rPr lang="fr-FR" sz="3200" dirty="0" smtClean="0"/>
              <a:t>Contexte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 État de </a:t>
            </a:r>
            <a:r>
              <a:rPr lang="fr-FR" sz="3200" dirty="0" smtClean="0"/>
              <a:t>l’art</a:t>
            </a:r>
            <a:r>
              <a:rPr lang="ar-TN" sz="3200" dirty="0" smtClean="0"/>
              <a:t>  </a:t>
            </a:r>
            <a:endParaRPr lang="fr-FR" sz="3200" dirty="0" smtClean="0"/>
          </a:p>
          <a:p>
            <a:pPr>
              <a:lnSpc>
                <a:spcPct val="150000"/>
              </a:lnSpc>
            </a:pPr>
            <a:r>
              <a:rPr lang="fr-FR" sz="3200" dirty="0" smtClean="0"/>
              <a:t>3 Approche proposée</a:t>
            </a:r>
          </a:p>
          <a:p>
            <a:pPr>
              <a:lnSpc>
                <a:spcPct val="150000"/>
              </a:lnSpc>
            </a:pPr>
            <a:r>
              <a:rPr lang="fr-FR" sz="3200" dirty="0" smtClean="0"/>
              <a:t>4 Validation et </a:t>
            </a:r>
            <a:r>
              <a:rPr lang="fr-FR" sz="3200" dirty="0" smtClean="0"/>
              <a:t>Résultats</a:t>
            </a:r>
            <a:endParaRPr lang="fr-FR" sz="3200" dirty="0" smtClean="0"/>
          </a:p>
          <a:p>
            <a:pPr>
              <a:lnSpc>
                <a:spcPct val="150000"/>
              </a:lnSpc>
            </a:pPr>
            <a:r>
              <a:rPr lang="fr-FR" sz="3200" dirty="0" smtClean="0"/>
              <a:t>5 Conclusion et Perspectives</a:t>
            </a:r>
            <a:endParaRPr lang="de-DE" sz="3200" dirty="0" smtClean="0"/>
          </a:p>
          <a:p>
            <a:endParaRPr lang="ar-TN" dirty="0" smtClean="0"/>
          </a:p>
          <a:p>
            <a:r>
              <a:rPr lang="ar-TN" dirty="0" smtClean="0"/>
              <a:t>  </a:t>
            </a:r>
            <a:endParaRPr lang="ar-T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22960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5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4283968" cy="30963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6872"/>
            <a:ext cx="4048603" cy="3096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5590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Figure 3: Partie </a:t>
            </a:r>
            <a:r>
              <a:rPr lang="fr-FR" dirty="0" err="1"/>
              <a:t>concrête</a:t>
            </a:r>
            <a:r>
              <a:rPr lang="fr-FR" dirty="0"/>
              <a:t> de </a:t>
            </a:r>
            <a:r>
              <a:rPr lang="fr-FR" dirty="0" smtClean="0"/>
              <a:t>la </a:t>
            </a:r>
            <a:r>
              <a:rPr lang="de-DE" dirty="0" err="1" smtClean="0"/>
              <a:t>requête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499992" y="55414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Figure 4: Partie </a:t>
            </a:r>
            <a:r>
              <a:rPr lang="fr-FR" dirty="0" err="1"/>
              <a:t>concrête</a:t>
            </a:r>
            <a:r>
              <a:rPr lang="fr-FR" dirty="0"/>
              <a:t> </a:t>
            </a:r>
            <a:r>
              <a:rPr lang="fr-FR" dirty="0" smtClean="0"/>
              <a:t>de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/>
              <a:t>web du </a:t>
            </a:r>
            <a:r>
              <a:rPr lang="de-DE" dirty="0" err="1"/>
              <a:t>fournisseur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7887" y="79464"/>
            <a:ext cx="45098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de-DE" dirty="0" err="1"/>
              <a:t>Exemple</a:t>
            </a:r>
            <a:r>
              <a:rPr lang="de-DE" dirty="0"/>
              <a:t> </a:t>
            </a:r>
            <a:r>
              <a:rPr lang="de-DE" dirty="0" err="1"/>
              <a:t>Illustratif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6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484784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valeur de similarité d’une requête d’un client avec un service </a:t>
            </a:r>
            <a:r>
              <a:rPr lang="fr-FR" dirty="0" smtClean="0"/>
              <a:t>de fournisseur </a:t>
            </a:r>
          </a:p>
          <a:p>
            <a:r>
              <a:rPr lang="fr-FR" dirty="0" smtClean="0"/>
              <a:t>s’obtient </a:t>
            </a:r>
            <a:r>
              <a:rPr lang="fr-FR" dirty="0"/>
              <a:t>par la mesure de similarité de la </a:t>
            </a:r>
            <a:r>
              <a:rPr lang="fr-FR" dirty="0" smtClean="0"/>
              <a:t>partie abstraite </a:t>
            </a:r>
            <a:r>
              <a:rPr lang="fr-FR" dirty="0"/>
              <a:t>et la partie </a:t>
            </a:r>
            <a:r>
              <a:rPr lang="fr-FR" dirty="0" err="1"/>
              <a:t>concrete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des </a:t>
            </a:r>
            <a:r>
              <a:rPr lang="fr-FR" dirty="0"/>
              <a:t>deux services conformément a </a:t>
            </a:r>
            <a:r>
              <a:rPr lang="fr-FR" dirty="0" smtClean="0"/>
              <a:t>la formule </a:t>
            </a:r>
            <a:r>
              <a:rPr lang="fr-FR" dirty="0"/>
              <a:t>suivante :</a:t>
            </a:r>
          </a:p>
          <a:p>
            <a:endParaRPr lang="fr-FR" dirty="0" smtClean="0"/>
          </a:p>
          <a:p>
            <a:r>
              <a:rPr lang="fr-FR" dirty="0" smtClean="0"/>
              <a:t>          </a:t>
            </a:r>
            <a:r>
              <a:rPr lang="fr-FR" dirty="0" err="1" smtClean="0"/>
              <a:t>Similarity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el-GR" dirty="0" smtClean="0"/>
              <a:t>α</a:t>
            </a:r>
            <a:r>
              <a:rPr lang="fr-FR" dirty="0" smtClean="0"/>
              <a:t> x </a:t>
            </a:r>
            <a:r>
              <a:rPr lang="fr-FR" dirty="0" err="1" smtClean="0"/>
              <a:t>AbstractSimilarity</a:t>
            </a:r>
            <a:r>
              <a:rPr lang="fr-FR" dirty="0" smtClean="0"/>
              <a:t>  +   </a:t>
            </a:r>
            <a:r>
              <a:rPr lang="el-GR" dirty="0" smtClean="0"/>
              <a:t>β</a:t>
            </a:r>
            <a:r>
              <a:rPr lang="fr-FR" dirty="0" smtClean="0"/>
              <a:t> x </a:t>
            </a:r>
            <a:r>
              <a:rPr lang="fr-FR" dirty="0" err="1" smtClean="0"/>
              <a:t>ConcreteSimilarity</a:t>
            </a:r>
            <a:endParaRPr lang="de-DE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  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7887" y="79464"/>
            <a:ext cx="45098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 smtClean="0"/>
              <a:t>Approche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proposée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de-DE" dirty="0" err="1"/>
              <a:t>Exemple</a:t>
            </a:r>
            <a:r>
              <a:rPr lang="de-DE" dirty="0"/>
              <a:t> </a:t>
            </a:r>
            <a:r>
              <a:rPr lang="de-DE" dirty="0" err="1"/>
              <a:t>Illustratif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683566" y="3284984"/>
          <a:ext cx="7776865" cy="243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576064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            Similarité</a:t>
                      </a:r>
                    </a:p>
                    <a:p>
                      <a:r>
                        <a:rPr lang="fr-FR" sz="1600" b="1" dirty="0" err="1" smtClean="0"/>
                        <a:t>Algo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Partie abstraite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Partie </a:t>
                      </a:r>
                      <a:r>
                        <a:rPr lang="fr-FR" sz="1600" b="1" dirty="0" err="1" smtClean="0"/>
                        <a:t>concréte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Totale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Temps d’</a:t>
                      </a:r>
                      <a:r>
                        <a:rPr lang="fr-FR" sz="1600" b="1" dirty="0" err="1" smtClean="0"/>
                        <a:t>execution</a:t>
                      </a:r>
                      <a:endParaRPr lang="fr-FR" sz="1600" b="1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SSTM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0,33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42 </a:t>
                      </a:r>
                      <a:r>
                        <a:rPr lang="fr-FR" dirty="0" smtClean="0"/>
                        <a:t>ms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CSTM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0,083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 ms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SSWM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54 ms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Connecteur droit 21"/>
          <p:cNvCxnSpPr/>
          <p:nvPr/>
        </p:nvCxnSpPr>
        <p:spPr>
          <a:xfrm>
            <a:off x="683568" y="3284984"/>
            <a:ext cx="158417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01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33163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800" b="1" dirty="0"/>
              <a:t>Validation et </a:t>
            </a:r>
            <a:r>
              <a:rPr lang="de-DE" sz="2800" b="1" dirty="0" err="1" smtClean="0"/>
              <a:t>Résultats</a:t>
            </a:r>
            <a:endParaRPr lang="de-D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2276872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Évaluation temps de </a:t>
            </a:r>
            <a:r>
              <a:rPr lang="fr-FR" dirty="0" err="1"/>
              <a:t>reponse</a:t>
            </a:r>
            <a:r>
              <a:rPr lang="fr-FR" dirty="0"/>
              <a:t> </a:t>
            </a:r>
            <a:r>
              <a:rPr lang="fr-FR" dirty="0" smtClean="0"/>
              <a:t>pour 50 services  :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79512" y="1591694"/>
            <a:ext cx="2604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Évaluation</a:t>
            </a:r>
            <a:r>
              <a:rPr lang="de-DE" dirty="0"/>
              <a:t> </a:t>
            </a:r>
            <a:r>
              <a:rPr lang="de-DE" dirty="0" smtClean="0"/>
              <a:t>quantitative(1)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7887" y="79464"/>
            <a:ext cx="6334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Validation et </a:t>
            </a:r>
            <a:r>
              <a:rPr lang="de-DE" sz="2400" dirty="0" err="1" smtClean="0"/>
              <a:t>Résultats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de-DE" dirty="0" err="1"/>
              <a:t>Résultats</a:t>
            </a:r>
            <a:r>
              <a:rPr lang="de-DE" dirty="0"/>
              <a:t> &amp; </a:t>
            </a:r>
            <a:r>
              <a:rPr lang="de-DE" dirty="0" err="1"/>
              <a:t>Interprétations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Image 6" descr="courbe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924944"/>
            <a:ext cx="6408712" cy="345638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5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497" y="213285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Evaluation temps de </a:t>
            </a:r>
            <a:r>
              <a:rPr lang="fr-FR" dirty="0" err="1"/>
              <a:t>reponse</a:t>
            </a:r>
            <a:r>
              <a:rPr lang="fr-FR" dirty="0"/>
              <a:t> pour </a:t>
            </a:r>
            <a:r>
              <a:rPr lang="fr-FR" dirty="0" smtClean="0"/>
              <a:t>25 tenants </a:t>
            </a:r>
            <a:r>
              <a:rPr lang="fr-FR" dirty="0"/>
              <a:t>: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5536" y="1284630"/>
            <a:ext cx="265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Évaluation</a:t>
            </a:r>
            <a:r>
              <a:rPr lang="de-DE" dirty="0"/>
              <a:t> quantitative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87" y="79464"/>
            <a:ext cx="6334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Validation et </a:t>
            </a:r>
            <a:r>
              <a:rPr lang="de-DE" sz="2400" dirty="0" err="1" smtClean="0"/>
              <a:t>Résultats</a:t>
            </a:r>
            <a:r>
              <a:rPr lang="de-DE" sz="2400" dirty="0" smtClean="0"/>
              <a:t> </a:t>
            </a:r>
            <a:r>
              <a:rPr lang="de-DE" dirty="0" smtClean="0"/>
              <a:t>: </a:t>
            </a:r>
            <a:r>
              <a:rPr lang="de-DE" dirty="0" err="1"/>
              <a:t>Résultats</a:t>
            </a:r>
            <a:r>
              <a:rPr lang="de-DE" dirty="0"/>
              <a:t> &amp; </a:t>
            </a:r>
            <a:r>
              <a:rPr lang="de-DE" dirty="0" err="1"/>
              <a:t>Interprétations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Image 5" descr="courbe22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636913"/>
            <a:ext cx="6624736" cy="381642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9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3059668"/>
            <a:ext cx="6408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err="1"/>
              <a:t>Conclusion</a:t>
            </a:r>
            <a:r>
              <a:rPr lang="de-DE" sz="4400" b="1" dirty="0"/>
              <a:t> et </a:t>
            </a:r>
            <a:r>
              <a:rPr lang="de-DE" sz="4400" b="1" dirty="0" err="1"/>
              <a:t>Perspectives</a:t>
            </a:r>
            <a:endParaRPr lang="de-DE" sz="4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492896"/>
            <a:ext cx="770485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 smtClean="0"/>
              <a:t>Conclusion</a:t>
            </a:r>
            <a:endParaRPr lang="de-DE" sz="2000" b="1" dirty="0" smtClean="0"/>
          </a:p>
          <a:p>
            <a:endParaRPr lang="de-DE" sz="2000" b="1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Une approche de découverte de services </a:t>
            </a:r>
            <a:r>
              <a:rPr lang="fr-FR" dirty="0" err="1"/>
              <a:t>SaaS</a:t>
            </a:r>
            <a:r>
              <a:rPr lang="fr-FR" dirty="0"/>
              <a:t> configurables </a:t>
            </a:r>
            <a:r>
              <a:rPr lang="fr-FR" dirty="0" smtClean="0"/>
              <a:t>est initiée </a:t>
            </a:r>
            <a:r>
              <a:rPr lang="fr-FR" dirty="0"/>
              <a:t>pour renforcer la réutilisation dans un contexte </a:t>
            </a:r>
            <a:r>
              <a:rPr lang="fr-FR" dirty="0" err="1" smtClean="0"/>
              <a:t>cloud</a:t>
            </a:r>
            <a:r>
              <a:rPr lang="fr-FR" dirty="0"/>
              <a:t> </a:t>
            </a:r>
            <a:r>
              <a:rPr lang="de-DE" dirty="0" smtClean="0"/>
              <a:t>multi-</a:t>
            </a:r>
            <a:r>
              <a:rPr lang="de-DE" dirty="0" err="1" smtClean="0"/>
              <a:t>tenant</a:t>
            </a:r>
            <a:r>
              <a:rPr lang="de-DE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dirty="0"/>
          </a:p>
          <a:p>
            <a:r>
              <a:rPr lang="de-DE" sz="2000" b="1" dirty="0" err="1" smtClean="0"/>
              <a:t>Perspectives</a:t>
            </a:r>
            <a:endParaRPr lang="de-DE" sz="2000" b="1" dirty="0" smtClean="0"/>
          </a:p>
          <a:p>
            <a:endParaRPr lang="de-DE" sz="2000" b="1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/>
              <a:t>Inclure </a:t>
            </a:r>
            <a:r>
              <a:rPr lang="fr-FR" dirty="0"/>
              <a:t>les attributs de contrat SLA (Service </a:t>
            </a:r>
            <a:r>
              <a:rPr lang="fr-FR" dirty="0" err="1"/>
              <a:t>Level</a:t>
            </a:r>
            <a:r>
              <a:rPr lang="fr-FR" dirty="0"/>
              <a:t> Agreement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/>
              <a:t>Adapter </a:t>
            </a:r>
            <a:r>
              <a:rPr lang="fr-FR" dirty="0"/>
              <a:t>des algorithmes de matching de </a:t>
            </a:r>
            <a:r>
              <a:rPr lang="fr-FR" dirty="0" smtClean="0"/>
              <a:t>graphes </a:t>
            </a:r>
            <a:r>
              <a:rPr lang="fr-FR" dirty="0"/>
              <a:t>pour la découverte.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37887" y="79464"/>
            <a:ext cx="6334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/>
              <a:t>Conclusion</a:t>
            </a:r>
            <a:r>
              <a:rPr lang="de-DE" sz="2400" dirty="0"/>
              <a:t> et </a:t>
            </a:r>
            <a:r>
              <a:rPr lang="de-DE" sz="2400" dirty="0" err="1" smtClean="0"/>
              <a:t>Perspectives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1868693"/>
            <a:ext cx="35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/>
              <a:t>Progression du </a:t>
            </a:r>
            <a:r>
              <a:rPr lang="de-DE" dirty="0" err="1"/>
              <a:t>Cloud</a:t>
            </a:r>
            <a:r>
              <a:rPr lang="de-DE" dirty="0"/>
              <a:t> Computing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2348880"/>
            <a:ext cx="251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de-DE" dirty="0" err="1"/>
              <a:t>as</a:t>
            </a:r>
            <a:r>
              <a:rPr lang="de-DE" dirty="0"/>
              <a:t> a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1157" y="2718212"/>
            <a:ext cx="259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dirty="0" err="1"/>
              <a:t>Plateform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9467" y="3105120"/>
            <a:ext cx="296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Infrastructure </a:t>
            </a:r>
            <a:r>
              <a:rPr lang="de-DE" dirty="0" err="1"/>
              <a:t>as</a:t>
            </a:r>
            <a:r>
              <a:rPr lang="de-DE" dirty="0"/>
              <a:t> a Service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12" y="3645024"/>
            <a:ext cx="3915712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7653" y="188640"/>
            <a:ext cx="32648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u="sng" dirty="0" smtClean="0"/>
              <a:t>Contexte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/>
              <a:t> </a:t>
            </a:r>
            <a:r>
              <a:rPr lang="de-DE" dirty="0" smtClean="0"/>
              <a:t>: Cloud </a:t>
            </a:r>
            <a:r>
              <a:rPr lang="de-DE" dirty="0"/>
              <a:t>Computing</a:t>
            </a:r>
          </a:p>
          <a:p>
            <a:endParaRPr lang="de-D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6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31366"/>
            <a:ext cx="6156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Software as a Service : modèle de déploiement de logiciels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b="1" dirty="0"/>
              <a:t>Variabilité</a:t>
            </a:r>
            <a:r>
              <a:rPr lang="fr-FR" dirty="0"/>
              <a:t> : c’est la capacité d’un service Web pour </a:t>
            </a:r>
            <a:r>
              <a:rPr lang="fr-FR" dirty="0" smtClean="0"/>
              <a:t>être efficacement étendu</a:t>
            </a:r>
            <a:r>
              <a:rPr lang="fr-FR" dirty="0"/>
              <a:t>, modifié, personnalisé, ou configuré </a:t>
            </a:r>
            <a:r>
              <a:rPr lang="fr-FR" dirty="0" smtClean="0"/>
              <a:t>pour une </a:t>
            </a:r>
            <a:r>
              <a:rPr lang="fr-FR" dirty="0"/>
              <a:t>utilisation dans un contexte particulier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259632" y="328498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b="1" dirty="0"/>
              <a:t>Configurabilité</a:t>
            </a:r>
            <a:r>
              <a:rPr lang="fr-FR" dirty="0"/>
              <a:t> : un service configurable est un service </a:t>
            </a:r>
            <a:r>
              <a:rPr lang="fr-FR" dirty="0" smtClean="0"/>
              <a:t>qui contient </a:t>
            </a:r>
            <a:r>
              <a:rPr lang="fr-FR" dirty="0"/>
              <a:t>des capacités </a:t>
            </a:r>
            <a:r>
              <a:rPr lang="fr-FR" dirty="0" smtClean="0"/>
              <a:t> communes et d’autres variables</a:t>
            </a:r>
            <a:r>
              <a:rPr lang="fr-FR" dirty="0"/>
              <a:t>.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7504" y="116632"/>
            <a:ext cx="201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u="sng" dirty="0"/>
              <a:t>Contexte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/>
              <a:t> </a:t>
            </a:r>
            <a:r>
              <a:rPr lang="de-DE" dirty="0"/>
              <a:t>: SaaS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82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1808" y="2420888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Investissement </a:t>
            </a:r>
            <a:r>
              <a:rPr lang="fr-FR" dirty="0"/>
              <a:t>excessif dans la gestion des services </a:t>
            </a:r>
            <a:r>
              <a:rPr lang="fr-FR" dirty="0" smtClean="0"/>
              <a:t>SaaS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Nombre de services web publié sur Internet </a:t>
            </a:r>
            <a:r>
              <a:rPr lang="fr-FR" dirty="0" smtClean="0"/>
              <a:t>très </a:t>
            </a:r>
            <a:r>
              <a:rPr lang="fr-FR" dirty="0" smtClean="0"/>
              <a:t>important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Nécessité de découverte </a:t>
            </a:r>
            <a:r>
              <a:rPr lang="fr-FR" dirty="0" smtClean="0"/>
              <a:t>efficace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71441" y="1772816"/>
            <a:ext cx="1445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Description</a:t>
            </a:r>
            <a:r>
              <a:rPr lang="de-DE" dirty="0" smtClean="0"/>
              <a:t> : 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7439" y="116632"/>
            <a:ext cx="2972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u="sng" dirty="0"/>
              <a:t>Contexte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/>
              <a:t> </a:t>
            </a:r>
            <a:r>
              <a:rPr lang="de-DE" dirty="0"/>
              <a:t>: Problématique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103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Objectifs</a:t>
            </a:r>
            <a:endParaRPr lang="de-DE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5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Proposer une </a:t>
            </a:r>
            <a:r>
              <a:rPr lang="fr-FR" dirty="0" smtClean="0"/>
              <a:t>technique qui </a:t>
            </a:r>
            <a:r>
              <a:rPr lang="fr-FR" dirty="0"/>
              <a:t>répond au besoins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b="1" dirty="0" smtClean="0"/>
              <a:t>Niveau </a:t>
            </a:r>
            <a:r>
              <a:rPr lang="fr-FR" b="1" dirty="0"/>
              <a:t>spécification </a:t>
            </a:r>
            <a:r>
              <a:rPr lang="fr-FR" dirty="0"/>
              <a:t>: </a:t>
            </a:r>
            <a:endParaRPr lang="fr-F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fournir </a:t>
            </a:r>
            <a:r>
              <a:rPr lang="fr-FR" dirty="0"/>
              <a:t>un modèle formel pour décrire </a:t>
            </a:r>
            <a:r>
              <a:rPr lang="fr-FR" dirty="0" smtClean="0"/>
              <a:t>les configurations </a:t>
            </a:r>
            <a:r>
              <a:rPr lang="fr-FR" dirty="0" smtClean="0"/>
              <a:t>des capacités fonctionnelles </a:t>
            </a:r>
            <a:r>
              <a:rPr lang="de-DE" dirty="0" smtClean="0"/>
              <a:t>des </a:t>
            </a:r>
            <a:r>
              <a:rPr lang="de-DE" dirty="0"/>
              <a:t>services SaaS multi-</a:t>
            </a:r>
            <a:r>
              <a:rPr lang="de-DE" dirty="0" err="1"/>
              <a:t>tenant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b="1" dirty="0" smtClean="0"/>
              <a:t> </a:t>
            </a:r>
            <a:r>
              <a:rPr lang="de-DE" b="1" dirty="0"/>
              <a:t>Niveau découverte </a:t>
            </a:r>
            <a:r>
              <a:rPr lang="de-DE" dirty="0" smtClean="0"/>
              <a:t>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Chercher </a:t>
            </a:r>
            <a:r>
              <a:rPr lang="fr-FR" dirty="0"/>
              <a:t>dans les répertoires du Cloud pour </a:t>
            </a:r>
            <a:r>
              <a:rPr lang="fr-FR" dirty="0" smtClean="0"/>
              <a:t>trouver efficacement </a:t>
            </a:r>
            <a:r>
              <a:rPr lang="fr-FR" dirty="0"/>
              <a:t>les variantes spécifiques </a:t>
            </a:r>
            <a:r>
              <a:rPr lang="fr-FR" dirty="0" smtClean="0"/>
              <a:t>de </a:t>
            </a:r>
            <a:r>
              <a:rPr lang="fr-FR" dirty="0"/>
              <a:t>services SaaS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439" y="116632"/>
            <a:ext cx="2972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u="sng" dirty="0"/>
              <a:t>Contexte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/>
              <a:t> </a:t>
            </a:r>
            <a:r>
              <a:rPr lang="de-DE" dirty="0"/>
              <a:t>: Problématique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9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620688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 err="1"/>
              <a:t>Mandatory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lang="fr-FR" dirty="0" err="1"/>
              <a:t>features</a:t>
            </a:r>
            <a:r>
              <a:rPr lang="fr-FR" dirty="0"/>
              <a:t> qui doivent </a:t>
            </a:r>
            <a:r>
              <a:rPr lang="fr-FR" dirty="0" err="1"/>
              <a:t>etre</a:t>
            </a:r>
            <a:r>
              <a:rPr lang="fr-FR" dirty="0"/>
              <a:t> présents dans chaque</a:t>
            </a:r>
          </a:p>
          <a:p>
            <a:r>
              <a:rPr lang="de-DE" dirty="0" err="1"/>
              <a:t>produit</a:t>
            </a:r>
            <a:r>
              <a:rPr lang="de-DE" dirty="0"/>
              <a:t> de la </a:t>
            </a:r>
            <a:r>
              <a:rPr lang="de-DE" dirty="0" err="1"/>
              <a:t>ligne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Optional</a:t>
            </a:r>
            <a:r>
              <a:rPr lang="fr-FR" dirty="0" smtClean="0"/>
              <a:t> </a:t>
            </a:r>
            <a:r>
              <a:rPr lang="fr-FR" dirty="0"/>
              <a:t>: features qui peuvent être présents dans certains</a:t>
            </a:r>
          </a:p>
          <a:p>
            <a:r>
              <a:rPr lang="de-DE" dirty="0" err="1"/>
              <a:t>produits</a:t>
            </a:r>
            <a:r>
              <a:rPr lang="de-DE" dirty="0"/>
              <a:t> de la </a:t>
            </a:r>
            <a:r>
              <a:rPr lang="de-DE" dirty="0" err="1"/>
              <a:t>ligne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And</a:t>
            </a:r>
            <a:r>
              <a:rPr lang="fr-FR" dirty="0" smtClean="0"/>
              <a:t> </a:t>
            </a:r>
            <a:r>
              <a:rPr lang="fr-FR" dirty="0"/>
              <a:t>: tous les </a:t>
            </a:r>
            <a:r>
              <a:rPr lang="fr-FR" dirty="0" err="1"/>
              <a:t>sub</a:t>
            </a:r>
            <a:r>
              <a:rPr lang="fr-FR" dirty="0"/>
              <a:t> features doivent être sélectionnés ensemble</a:t>
            </a:r>
            <a:r>
              <a:rPr lang="fr-F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err="1" smtClean="0"/>
              <a:t>Xor</a:t>
            </a:r>
            <a:r>
              <a:rPr lang="fr-FR" dirty="0" smtClean="0"/>
              <a:t> </a:t>
            </a:r>
            <a:r>
              <a:rPr lang="fr-FR" dirty="0"/>
              <a:t>: seulement un </a:t>
            </a:r>
            <a:r>
              <a:rPr lang="fr-FR" dirty="0" err="1"/>
              <a:t>sub</a:t>
            </a:r>
            <a:r>
              <a:rPr lang="fr-FR" dirty="0"/>
              <a:t> feature doit </a:t>
            </a:r>
            <a:r>
              <a:rPr lang="fr-FR" dirty="0" err="1"/>
              <a:t>etre</a:t>
            </a:r>
            <a:r>
              <a:rPr lang="fr-FR" dirty="0"/>
              <a:t> </a:t>
            </a:r>
            <a:r>
              <a:rPr lang="fr-FR" dirty="0" smtClean="0"/>
              <a:t>sélectionné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Or</a:t>
            </a:r>
            <a:r>
              <a:rPr lang="fr-FR" dirty="0" smtClean="0"/>
              <a:t> </a:t>
            </a:r>
            <a:r>
              <a:rPr lang="fr-FR" dirty="0"/>
              <a:t>: un ou plusieurs </a:t>
            </a:r>
            <a:r>
              <a:rPr lang="fr-FR" dirty="0" err="1"/>
              <a:t>sub</a:t>
            </a:r>
            <a:r>
              <a:rPr lang="fr-FR" dirty="0"/>
              <a:t> features peuvent être </a:t>
            </a:r>
            <a:r>
              <a:rPr lang="fr-FR" dirty="0" smtClean="0"/>
              <a:t>sélectionnés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err="1" smtClean="0"/>
              <a:t>Require</a:t>
            </a:r>
            <a:r>
              <a:rPr lang="fr-FR" dirty="0" smtClean="0"/>
              <a:t> </a:t>
            </a:r>
            <a:r>
              <a:rPr lang="fr-FR" dirty="0"/>
              <a:t>: la sélection d’un </a:t>
            </a:r>
            <a:r>
              <a:rPr lang="fr-FR" dirty="0" err="1"/>
              <a:t>sub</a:t>
            </a:r>
            <a:r>
              <a:rPr lang="fr-FR" dirty="0"/>
              <a:t> feature </a:t>
            </a:r>
            <a:r>
              <a:rPr lang="fr-FR" dirty="0" err="1"/>
              <a:t>necessite</a:t>
            </a:r>
            <a:r>
              <a:rPr lang="fr-FR" dirty="0"/>
              <a:t> la </a:t>
            </a:r>
            <a:r>
              <a:rPr lang="fr-FR" dirty="0" smtClean="0"/>
              <a:t>sélection </a:t>
            </a:r>
            <a:r>
              <a:rPr lang="de-DE" dirty="0" err="1" smtClean="0"/>
              <a:t>d’un</a:t>
            </a:r>
            <a:r>
              <a:rPr lang="de-DE" dirty="0" smtClean="0"/>
              <a:t> </a:t>
            </a:r>
            <a:r>
              <a:rPr lang="de-DE" dirty="0" err="1"/>
              <a:t>autre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Exclude</a:t>
            </a:r>
            <a:r>
              <a:rPr lang="fr-FR" dirty="0" smtClean="0"/>
              <a:t> </a:t>
            </a:r>
            <a:r>
              <a:rPr lang="fr-FR" dirty="0"/>
              <a:t>: deux </a:t>
            </a:r>
            <a:r>
              <a:rPr lang="fr-FR" dirty="0" err="1"/>
              <a:t>sub</a:t>
            </a:r>
            <a:r>
              <a:rPr lang="fr-FR" dirty="0"/>
              <a:t> features ne peuvent pas faire partie </a:t>
            </a:r>
            <a:r>
              <a:rPr lang="fr-FR" dirty="0" smtClean="0"/>
              <a:t>du </a:t>
            </a:r>
            <a:r>
              <a:rPr lang="de-DE" dirty="0" err="1" smtClean="0"/>
              <a:t>même</a:t>
            </a:r>
            <a:r>
              <a:rPr lang="de-DE" dirty="0" smtClean="0"/>
              <a:t> </a:t>
            </a:r>
            <a:r>
              <a:rPr lang="de-DE" dirty="0" err="1"/>
              <a:t>produit</a:t>
            </a:r>
            <a:r>
              <a:rPr lang="de-DE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9" y="116632"/>
            <a:ext cx="3299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/>
              <a:t>État</a:t>
            </a:r>
            <a:r>
              <a:rPr lang="de-DE" sz="2400" dirty="0"/>
              <a:t> de </a:t>
            </a:r>
            <a:r>
              <a:rPr lang="de-DE" sz="2400" dirty="0" smtClean="0"/>
              <a:t>l’art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/>
              <a:t> </a:t>
            </a:r>
            <a:r>
              <a:rPr lang="de-DE" dirty="0" smtClean="0"/>
              <a:t>:  Feature Model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44106"/>
            <a:ext cx="6500103" cy="333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07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268760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Simple Tree Matching </a:t>
            </a:r>
            <a:r>
              <a:rPr lang="de-DE" b="1" dirty="0" smtClean="0"/>
              <a:t>STM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7439" y="116632"/>
            <a:ext cx="50276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/>
              <a:t>État</a:t>
            </a:r>
            <a:r>
              <a:rPr lang="de-DE" sz="2400" dirty="0"/>
              <a:t> de </a:t>
            </a:r>
            <a:r>
              <a:rPr lang="de-DE" sz="2400" dirty="0" err="1" smtClean="0"/>
              <a:t>l’art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/>
              <a:t> </a:t>
            </a:r>
            <a:r>
              <a:rPr lang="de-DE" dirty="0"/>
              <a:t>: </a:t>
            </a:r>
            <a:r>
              <a:rPr lang="de-DE" dirty="0" err="1"/>
              <a:t>Algorithmes</a:t>
            </a:r>
            <a:r>
              <a:rPr lang="de-DE" dirty="0"/>
              <a:t> de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d’arbres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28192"/>
            <a:ext cx="5915025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9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412776"/>
            <a:ext cx="299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Clustered Tree Matching </a:t>
            </a:r>
            <a:r>
              <a:rPr lang="de-DE" b="1" dirty="0" smtClean="0"/>
              <a:t>CTM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7439" y="116632"/>
            <a:ext cx="50276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/>
              <a:t>État</a:t>
            </a:r>
            <a:r>
              <a:rPr lang="de-DE" sz="2400" dirty="0"/>
              <a:t> de </a:t>
            </a:r>
            <a:r>
              <a:rPr lang="de-DE" sz="2400" dirty="0" err="1" smtClean="0"/>
              <a:t>l’art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/>
              <a:t> </a:t>
            </a:r>
            <a:r>
              <a:rPr lang="de-DE" dirty="0"/>
              <a:t>: </a:t>
            </a:r>
            <a:r>
              <a:rPr lang="de-DE" dirty="0" err="1"/>
              <a:t>Algorithmes</a:t>
            </a:r>
            <a:r>
              <a:rPr lang="de-DE" dirty="0"/>
              <a:t> de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d’arbres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6743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7BC5-1C93-47B9-8F0F-5BCAEE10B7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39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1000</Words>
  <Application>Microsoft Office PowerPoint</Application>
  <PresentationFormat>Affichage à l'écran (4:3)</PresentationFormat>
  <Paragraphs>243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Phisanu P</dc:creator>
  <cp:lastModifiedBy>hajlaoui</cp:lastModifiedBy>
  <cp:revision>291</cp:revision>
  <dcterms:created xsi:type="dcterms:W3CDTF">2010-11-10T03:55:13Z</dcterms:created>
  <dcterms:modified xsi:type="dcterms:W3CDTF">2016-06-03T13:14:43Z</dcterms:modified>
</cp:coreProperties>
</file>